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43"/>
  </p:notesMasterIdLst>
  <p:sldIdLst>
    <p:sldId id="258" r:id="rId2"/>
    <p:sldId id="364" r:id="rId3"/>
    <p:sldId id="328" r:id="rId4"/>
    <p:sldId id="326" r:id="rId5"/>
    <p:sldId id="327" r:id="rId6"/>
    <p:sldId id="329" r:id="rId7"/>
    <p:sldId id="330" r:id="rId8"/>
    <p:sldId id="331" r:id="rId9"/>
    <p:sldId id="332" r:id="rId10"/>
    <p:sldId id="333" r:id="rId11"/>
    <p:sldId id="334" r:id="rId12"/>
    <p:sldId id="335" r:id="rId13"/>
    <p:sldId id="336" r:id="rId14"/>
    <p:sldId id="337" r:id="rId15"/>
    <p:sldId id="338" r:id="rId16"/>
    <p:sldId id="341" r:id="rId17"/>
    <p:sldId id="339" r:id="rId18"/>
    <p:sldId id="365" r:id="rId19"/>
    <p:sldId id="366" r:id="rId20"/>
    <p:sldId id="367" r:id="rId21"/>
    <p:sldId id="368" r:id="rId22"/>
    <p:sldId id="369" r:id="rId23"/>
    <p:sldId id="345" r:id="rId24"/>
    <p:sldId id="346" r:id="rId25"/>
    <p:sldId id="347" r:id="rId26"/>
    <p:sldId id="348" r:id="rId27"/>
    <p:sldId id="349" r:id="rId28"/>
    <p:sldId id="350" r:id="rId29"/>
    <p:sldId id="351" r:id="rId30"/>
    <p:sldId id="352" r:id="rId31"/>
    <p:sldId id="353" r:id="rId32"/>
    <p:sldId id="354" r:id="rId33"/>
    <p:sldId id="355" r:id="rId34"/>
    <p:sldId id="356" r:id="rId35"/>
    <p:sldId id="357" r:id="rId36"/>
    <p:sldId id="362" r:id="rId37"/>
    <p:sldId id="359" r:id="rId38"/>
    <p:sldId id="360" r:id="rId39"/>
    <p:sldId id="361" r:id="rId40"/>
    <p:sldId id="370" r:id="rId41"/>
    <p:sldId id="290"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441" autoAdjust="0"/>
  </p:normalViewPr>
  <p:slideViewPr>
    <p:cSldViewPr snapToGrid="0">
      <p:cViewPr varScale="1">
        <p:scale>
          <a:sx n="87" d="100"/>
          <a:sy n="87" d="100"/>
        </p:scale>
        <p:origin x="61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43D9F7-7AAC-4665-8E08-D9748BE8EB23}" type="datetimeFigureOut">
              <a:rPr lang="en-US" smtClean="0"/>
              <a:t>03/01/2024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878679-B4F8-4FD2-A24D-83232F574913}" type="slidenum">
              <a:rPr lang="en-US" smtClean="0"/>
              <a:t>‹#›</a:t>
            </a:fld>
            <a:endParaRPr lang="en-US"/>
          </a:p>
        </p:txBody>
      </p:sp>
    </p:spTree>
    <p:extLst>
      <p:ext uri="{BB962C8B-B14F-4D97-AF65-F5344CB8AC3E}">
        <p14:creationId xmlns:p14="http://schemas.microsoft.com/office/powerpoint/2010/main" val="1275315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1</a:t>
            </a:fld>
            <a:endParaRPr lang="en-IN"/>
          </a:p>
        </p:txBody>
      </p:sp>
    </p:spTree>
    <p:extLst>
      <p:ext uri="{BB962C8B-B14F-4D97-AF65-F5344CB8AC3E}">
        <p14:creationId xmlns:p14="http://schemas.microsoft.com/office/powerpoint/2010/main" val="590200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10</a:t>
            </a:fld>
            <a:endParaRPr lang="en-IN"/>
          </a:p>
        </p:txBody>
      </p:sp>
    </p:spTree>
    <p:extLst>
      <p:ext uri="{BB962C8B-B14F-4D97-AF65-F5344CB8AC3E}">
        <p14:creationId xmlns:p14="http://schemas.microsoft.com/office/powerpoint/2010/main" val="14244125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11</a:t>
            </a:fld>
            <a:endParaRPr lang="en-IN"/>
          </a:p>
        </p:txBody>
      </p:sp>
    </p:spTree>
    <p:extLst>
      <p:ext uri="{BB962C8B-B14F-4D97-AF65-F5344CB8AC3E}">
        <p14:creationId xmlns:p14="http://schemas.microsoft.com/office/powerpoint/2010/main" val="36387787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12</a:t>
            </a:fld>
            <a:endParaRPr lang="en-IN"/>
          </a:p>
        </p:txBody>
      </p:sp>
    </p:spTree>
    <p:extLst>
      <p:ext uri="{BB962C8B-B14F-4D97-AF65-F5344CB8AC3E}">
        <p14:creationId xmlns:p14="http://schemas.microsoft.com/office/powerpoint/2010/main" val="39065599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13</a:t>
            </a:fld>
            <a:endParaRPr lang="en-IN"/>
          </a:p>
        </p:txBody>
      </p:sp>
    </p:spTree>
    <p:extLst>
      <p:ext uri="{BB962C8B-B14F-4D97-AF65-F5344CB8AC3E}">
        <p14:creationId xmlns:p14="http://schemas.microsoft.com/office/powerpoint/2010/main" val="40305004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14</a:t>
            </a:fld>
            <a:endParaRPr lang="en-IN"/>
          </a:p>
        </p:txBody>
      </p:sp>
    </p:spTree>
    <p:extLst>
      <p:ext uri="{BB962C8B-B14F-4D97-AF65-F5344CB8AC3E}">
        <p14:creationId xmlns:p14="http://schemas.microsoft.com/office/powerpoint/2010/main" val="33549728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15</a:t>
            </a:fld>
            <a:endParaRPr lang="en-IN"/>
          </a:p>
        </p:txBody>
      </p:sp>
    </p:spTree>
    <p:extLst>
      <p:ext uri="{BB962C8B-B14F-4D97-AF65-F5344CB8AC3E}">
        <p14:creationId xmlns:p14="http://schemas.microsoft.com/office/powerpoint/2010/main" val="29186011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16</a:t>
            </a:fld>
            <a:endParaRPr lang="en-IN"/>
          </a:p>
        </p:txBody>
      </p:sp>
    </p:spTree>
    <p:extLst>
      <p:ext uri="{BB962C8B-B14F-4D97-AF65-F5344CB8AC3E}">
        <p14:creationId xmlns:p14="http://schemas.microsoft.com/office/powerpoint/2010/main" val="30052956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17</a:t>
            </a:fld>
            <a:endParaRPr lang="en-IN"/>
          </a:p>
        </p:txBody>
      </p:sp>
    </p:spTree>
    <p:extLst>
      <p:ext uri="{BB962C8B-B14F-4D97-AF65-F5344CB8AC3E}">
        <p14:creationId xmlns:p14="http://schemas.microsoft.com/office/powerpoint/2010/main" val="1976895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18</a:t>
            </a:fld>
            <a:endParaRPr lang="en-IN"/>
          </a:p>
        </p:txBody>
      </p:sp>
    </p:spTree>
    <p:extLst>
      <p:ext uri="{BB962C8B-B14F-4D97-AF65-F5344CB8AC3E}">
        <p14:creationId xmlns:p14="http://schemas.microsoft.com/office/powerpoint/2010/main" val="24502997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19</a:t>
            </a:fld>
            <a:endParaRPr lang="en-IN"/>
          </a:p>
        </p:txBody>
      </p:sp>
    </p:spTree>
    <p:extLst>
      <p:ext uri="{BB962C8B-B14F-4D97-AF65-F5344CB8AC3E}">
        <p14:creationId xmlns:p14="http://schemas.microsoft.com/office/powerpoint/2010/main" val="1639040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56330C0-C69C-4F4E-9928-F32E8E06B262}" type="slidenum">
              <a:rPr lang="en-IN" smtClean="0"/>
              <a:pPr/>
              <a:t>2</a:t>
            </a:fld>
            <a:endParaRPr lang="en-IN"/>
          </a:p>
        </p:txBody>
      </p:sp>
    </p:spTree>
    <p:extLst>
      <p:ext uri="{BB962C8B-B14F-4D97-AF65-F5344CB8AC3E}">
        <p14:creationId xmlns:p14="http://schemas.microsoft.com/office/powerpoint/2010/main" val="17415350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20</a:t>
            </a:fld>
            <a:endParaRPr lang="en-IN"/>
          </a:p>
        </p:txBody>
      </p:sp>
    </p:spTree>
    <p:extLst>
      <p:ext uri="{BB962C8B-B14F-4D97-AF65-F5344CB8AC3E}">
        <p14:creationId xmlns:p14="http://schemas.microsoft.com/office/powerpoint/2010/main" val="33142228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21</a:t>
            </a:fld>
            <a:endParaRPr lang="en-IN"/>
          </a:p>
        </p:txBody>
      </p:sp>
    </p:spTree>
    <p:extLst>
      <p:ext uri="{BB962C8B-B14F-4D97-AF65-F5344CB8AC3E}">
        <p14:creationId xmlns:p14="http://schemas.microsoft.com/office/powerpoint/2010/main" val="22503242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22</a:t>
            </a:fld>
            <a:endParaRPr lang="en-IN"/>
          </a:p>
        </p:txBody>
      </p:sp>
    </p:spTree>
    <p:extLst>
      <p:ext uri="{BB962C8B-B14F-4D97-AF65-F5344CB8AC3E}">
        <p14:creationId xmlns:p14="http://schemas.microsoft.com/office/powerpoint/2010/main" val="25512843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23</a:t>
            </a:fld>
            <a:endParaRPr lang="en-IN"/>
          </a:p>
        </p:txBody>
      </p:sp>
    </p:spTree>
    <p:extLst>
      <p:ext uri="{BB962C8B-B14F-4D97-AF65-F5344CB8AC3E}">
        <p14:creationId xmlns:p14="http://schemas.microsoft.com/office/powerpoint/2010/main" val="34789439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24</a:t>
            </a:fld>
            <a:endParaRPr lang="en-IN"/>
          </a:p>
        </p:txBody>
      </p:sp>
    </p:spTree>
    <p:extLst>
      <p:ext uri="{BB962C8B-B14F-4D97-AF65-F5344CB8AC3E}">
        <p14:creationId xmlns:p14="http://schemas.microsoft.com/office/powerpoint/2010/main" val="29602049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25</a:t>
            </a:fld>
            <a:endParaRPr lang="en-IN"/>
          </a:p>
        </p:txBody>
      </p:sp>
    </p:spTree>
    <p:extLst>
      <p:ext uri="{BB962C8B-B14F-4D97-AF65-F5344CB8AC3E}">
        <p14:creationId xmlns:p14="http://schemas.microsoft.com/office/powerpoint/2010/main" val="10924406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26</a:t>
            </a:fld>
            <a:endParaRPr lang="en-IN"/>
          </a:p>
        </p:txBody>
      </p:sp>
    </p:spTree>
    <p:extLst>
      <p:ext uri="{BB962C8B-B14F-4D97-AF65-F5344CB8AC3E}">
        <p14:creationId xmlns:p14="http://schemas.microsoft.com/office/powerpoint/2010/main" val="13163450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27</a:t>
            </a:fld>
            <a:endParaRPr lang="en-IN"/>
          </a:p>
        </p:txBody>
      </p:sp>
    </p:spTree>
    <p:extLst>
      <p:ext uri="{BB962C8B-B14F-4D97-AF65-F5344CB8AC3E}">
        <p14:creationId xmlns:p14="http://schemas.microsoft.com/office/powerpoint/2010/main" val="26060304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28</a:t>
            </a:fld>
            <a:endParaRPr lang="en-IN"/>
          </a:p>
        </p:txBody>
      </p:sp>
    </p:spTree>
    <p:extLst>
      <p:ext uri="{BB962C8B-B14F-4D97-AF65-F5344CB8AC3E}">
        <p14:creationId xmlns:p14="http://schemas.microsoft.com/office/powerpoint/2010/main" val="11172725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29</a:t>
            </a:fld>
            <a:endParaRPr lang="en-IN"/>
          </a:p>
        </p:txBody>
      </p:sp>
    </p:spTree>
    <p:extLst>
      <p:ext uri="{BB962C8B-B14F-4D97-AF65-F5344CB8AC3E}">
        <p14:creationId xmlns:p14="http://schemas.microsoft.com/office/powerpoint/2010/main" val="3553413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56330C0-C69C-4F4E-9928-F32E8E06B262}" type="slidenum">
              <a:rPr lang="en-IN" smtClean="0"/>
              <a:pPr/>
              <a:t>3</a:t>
            </a:fld>
            <a:endParaRPr lang="en-IN"/>
          </a:p>
        </p:txBody>
      </p:sp>
    </p:spTree>
    <p:extLst>
      <p:ext uri="{BB962C8B-B14F-4D97-AF65-F5344CB8AC3E}">
        <p14:creationId xmlns:p14="http://schemas.microsoft.com/office/powerpoint/2010/main" val="257232618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30</a:t>
            </a:fld>
            <a:endParaRPr lang="en-IN"/>
          </a:p>
        </p:txBody>
      </p:sp>
    </p:spTree>
    <p:extLst>
      <p:ext uri="{BB962C8B-B14F-4D97-AF65-F5344CB8AC3E}">
        <p14:creationId xmlns:p14="http://schemas.microsoft.com/office/powerpoint/2010/main" val="36720140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31</a:t>
            </a:fld>
            <a:endParaRPr lang="en-IN"/>
          </a:p>
        </p:txBody>
      </p:sp>
    </p:spTree>
    <p:extLst>
      <p:ext uri="{BB962C8B-B14F-4D97-AF65-F5344CB8AC3E}">
        <p14:creationId xmlns:p14="http://schemas.microsoft.com/office/powerpoint/2010/main" val="42908502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32</a:t>
            </a:fld>
            <a:endParaRPr lang="en-IN"/>
          </a:p>
        </p:txBody>
      </p:sp>
    </p:spTree>
    <p:extLst>
      <p:ext uri="{BB962C8B-B14F-4D97-AF65-F5344CB8AC3E}">
        <p14:creationId xmlns:p14="http://schemas.microsoft.com/office/powerpoint/2010/main" val="13712353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33</a:t>
            </a:fld>
            <a:endParaRPr lang="en-IN"/>
          </a:p>
        </p:txBody>
      </p:sp>
    </p:spTree>
    <p:extLst>
      <p:ext uri="{BB962C8B-B14F-4D97-AF65-F5344CB8AC3E}">
        <p14:creationId xmlns:p14="http://schemas.microsoft.com/office/powerpoint/2010/main" val="27378873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34</a:t>
            </a:fld>
            <a:endParaRPr lang="en-IN"/>
          </a:p>
        </p:txBody>
      </p:sp>
    </p:spTree>
    <p:extLst>
      <p:ext uri="{BB962C8B-B14F-4D97-AF65-F5344CB8AC3E}">
        <p14:creationId xmlns:p14="http://schemas.microsoft.com/office/powerpoint/2010/main" val="29868985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35</a:t>
            </a:fld>
            <a:endParaRPr lang="en-IN"/>
          </a:p>
        </p:txBody>
      </p:sp>
    </p:spTree>
    <p:extLst>
      <p:ext uri="{BB962C8B-B14F-4D97-AF65-F5344CB8AC3E}">
        <p14:creationId xmlns:p14="http://schemas.microsoft.com/office/powerpoint/2010/main" val="3849804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36</a:t>
            </a:fld>
            <a:endParaRPr lang="en-IN"/>
          </a:p>
        </p:txBody>
      </p:sp>
    </p:spTree>
    <p:extLst>
      <p:ext uri="{BB962C8B-B14F-4D97-AF65-F5344CB8AC3E}">
        <p14:creationId xmlns:p14="http://schemas.microsoft.com/office/powerpoint/2010/main" val="383660258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37</a:t>
            </a:fld>
            <a:endParaRPr lang="en-IN"/>
          </a:p>
        </p:txBody>
      </p:sp>
    </p:spTree>
    <p:extLst>
      <p:ext uri="{BB962C8B-B14F-4D97-AF65-F5344CB8AC3E}">
        <p14:creationId xmlns:p14="http://schemas.microsoft.com/office/powerpoint/2010/main" val="9937085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38</a:t>
            </a:fld>
            <a:endParaRPr lang="en-IN"/>
          </a:p>
        </p:txBody>
      </p:sp>
    </p:spTree>
    <p:extLst>
      <p:ext uri="{BB962C8B-B14F-4D97-AF65-F5344CB8AC3E}">
        <p14:creationId xmlns:p14="http://schemas.microsoft.com/office/powerpoint/2010/main" val="396058669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39</a:t>
            </a:fld>
            <a:endParaRPr lang="en-IN"/>
          </a:p>
        </p:txBody>
      </p:sp>
    </p:spTree>
    <p:extLst>
      <p:ext uri="{BB962C8B-B14F-4D97-AF65-F5344CB8AC3E}">
        <p14:creationId xmlns:p14="http://schemas.microsoft.com/office/powerpoint/2010/main" val="3497378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4</a:t>
            </a:fld>
            <a:endParaRPr lang="en-IN"/>
          </a:p>
        </p:txBody>
      </p:sp>
    </p:spTree>
    <p:extLst>
      <p:ext uri="{BB962C8B-B14F-4D97-AF65-F5344CB8AC3E}">
        <p14:creationId xmlns:p14="http://schemas.microsoft.com/office/powerpoint/2010/main" val="401486087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40</a:t>
            </a:fld>
            <a:endParaRPr lang="en-IN"/>
          </a:p>
        </p:txBody>
      </p:sp>
    </p:spTree>
    <p:extLst>
      <p:ext uri="{BB962C8B-B14F-4D97-AF65-F5344CB8AC3E}">
        <p14:creationId xmlns:p14="http://schemas.microsoft.com/office/powerpoint/2010/main" val="105086588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56330C0-C69C-4F4E-9928-F32E8E06B262}" type="slidenum">
              <a:rPr lang="en-IN" smtClean="0"/>
              <a:pPr/>
              <a:t>41</a:t>
            </a:fld>
            <a:endParaRPr lang="en-IN"/>
          </a:p>
        </p:txBody>
      </p:sp>
    </p:spTree>
    <p:extLst>
      <p:ext uri="{BB962C8B-B14F-4D97-AF65-F5344CB8AC3E}">
        <p14:creationId xmlns:p14="http://schemas.microsoft.com/office/powerpoint/2010/main" val="1480664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5</a:t>
            </a:fld>
            <a:endParaRPr lang="en-IN"/>
          </a:p>
        </p:txBody>
      </p:sp>
    </p:spTree>
    <p:extLst>
      <p:ext uri="{BB962C8B-B14F-4D97-AF65-F5344CB8AC3E}">
        <p14:creationId xmlns:p14="http://schemas.microsoft.com/office/powerpoint/2010/main" val="2944741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6</a:t>
            </a:fld>
            <a:endParaRPr lang="en-IN"/>
          </a:p>
        </p:txBody>
      </p:sp>
    </p:spTree>
    <p:extLst>
      <p:ext uri="{BB962C8B-B14F-4D97-AF65-F5344CB8AC3E}">
        <p14:creationId xmlns:p14="http://schemas.microsoft.com/office/powerpoint/2010/main" val="1159553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7</a:t>
            </a:fld>
            <a:endParaRPr lang="en-IN"/>
          </a:p>
        </p:txBody>
      </p:sp>
    </p:spTree>
    <p:extLst>
      <p:ext uri="{BB962C8B-B14F-4D97-AF65-F5344CB8AC3E}">
        <p14:creationId xmlns:p14="http://schemas.microsoft.com/office/powerpoint/2010/main" val="37343943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8</a:t>
            </a:fld>
            <a:endParaRPr lang="en-IN"/>
          </a:p>
        </p:txBody>
      </p:sp>
    </p:spTree>
    <p:extLst>
      <p:ext uri="{BB962C8B-B14F-4D97-AF65-F5344CB8AC3E}">
        <p14:creationId xmlns:p14="http://schemas.microsoft.com/office/powerpoint/2010/main" val="13256467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56330C0-C69C-4F4E-9928-F32E8E06B262}" type="slidenum">
              <a:rPr lang="en-IN" smtClean="0"/>
              <a:pPr/>
              <a:t>9</a:t>
            </a:fld>
            <a:endParaRPr lang="en-IN"/>
          </a:p>
        </p:txBody>
      </p:sp>
    </p:spTree>
    <p:extLst>
      <p:ext uri="{BB962C8B-B14F-4D97-AF65-F5344CB8AC3E}">
        <p14:creationId xmlns:p14="http://schemas.microsoft.com/office/powerpoint/2010/main" val="3251672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EADBDAB-A5C7-491A-AD20-F17CDA0CA5A2}" type="datetimeFigureOut">
              <a:rPr lang="en-US" smtClean="0"/>
              <a:t>03/01/2024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720EA5-B5CF-4E26-8C72-F6454E8B24A1}" type="slidenum">
              <a:rPr lang="en-US" smtClean="0"/>
              <a:t>‹#›</a:t>
            </a:fld>
            <a:endParaRPr lang="en-US"/>
          </a:p>
        </p:txBody>
      </p:sp>
    </p:spTree>
    <p:extLst>
      <p:ext uri="{BB962C8B-B14F-4D97-AF65-F5344CB8AC3E}">
        <p14:creationId xmlns:p14="http://schemas.microsoft.com/office/powerpoint/2010/main" val="270000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EADBDAB-A5C7-491A-AD20-F17CDA0CA5A2}" type="datetimeFigureOut">
              <a:rPr lang="en-US" smtClean="0"/>
              <a:t>03/01/2024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720EA5-B5CF-4E26-8C72-F6454E8B24A1}" type="slidenum">
              <a:rPr lang="en-US" smtClean="0"/>
              <a:t>‹#›</a:t>
            </a:fld>
            <a:endParaRPr lang="en-US"/>
          </a:p>
        </p:txBody>
      </p:sp>
    </p:spTree>
    <p:extLst>
      <p:ext uri="{BB962C8B-B14F-4D97-AF65-F5344CB8AC3E}">
        <p14:creationId xmlns:p14="http://schemas.microsoft.com/office/powerpoint/2010/main" val="730013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EADBDAB-A5C7-491A-AD20-F17CDA0CA5A2}" type="datetimeFigureOut">
              <a:rPr lang="en-US" smtClean="0"/>
              <a:t>03/01/2024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720EA5-B5CF-4E26-8C72-F6454E8B24A1}" type="slidenum">
              <a:rPr lang="en-US" smtClean="0"/>
              <a:t>‹#›</a:t>
            </a:fld>
            <a:endParaRPr lang="en-US"/>
          </a:p>
        </p:txBody>
      </p:sp>
    </p:spTree>
    <p:extLst>
      <p:ext uri="{BB962C8B-B14F-4D97-AF65-F5344CB8AC3E}">
        <p14:creationId xmlns:p14="http://schemas.microsoft.com/office/powerpoint/2010/main" val="1870157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Slide">
    <p:spTree>
      <p:nvGrpSpPr>
        <p:cNvPr id="1" name=""/>
        <p:cNvGrpSpPr/>
        <p:nvPr/>
      </p:nvGrpSpPr>
      <p:grpSpPr>
        <a:xfrm>
          <a:off x="0" y="0"/>
          <a:ext cx="0" cy="0"/>
          <a:chOff x="0" y="0"/>
          <a:chExt cx="0" cy="0"/>
        </a:xfrm>
      </p:grpSpPr>
      <p:sp>
        <p:nvSpPr>
          <p:cNvPr id="37" name="Rectangle 14"/>
          <p:cNvSpPr>
            <a:spLocks noChangeArrowheads="1"/>
          </p:cNvSpPr>
          <p:nvPr userDrawn="1"/>
        </p:nvSpPr>
        <p:spPr bwMode="gray">
          <a:xfrm>
            <a:off x="0" y="4"/>
            <a:ext cx="12192000" cy="6857999"/>
          </a:xfrm>
          <a:prstGeom prst="rect">
            <a:avLst/>
          </a:prstGeom>
          <a:solidFill>
            <a:srgbClr val="00B0F0"/>
          </a:solidFill>
          <a:ln w="0">
            <a:noFill/>
            <a:prstDash val="solid"/>
            <a:miter lim="800000"/>
            <a:headEnd/>
            <a:tailEnd/>
          </a:ln>
        </p:spPr>
        <p:txBody>
          <a:bodyPr vert="horz" wrap="square" lIns="51435" tIns="25718" rIns="51435" bIns="25718" numCol="1" anchor="t" anchorCtr="0" compatLnSpc="1">
            <a:prstTxWarp prst="textNoShape">
              <a:avLst/>
            </a:prstTxWarp>
          </a:bodyPr>
          <a:lstStyle/>
          <a:p>
            <a:endParaRPr lang="en-GB" sz="1013" dirty="0">
              <a:solidFill>
                <a:schemeClr val="tx1"/>
              </a:solidFill>
            </a:endParaRPr>
          </a:p>
        </p:txBody>
      </p:sp>
      <p:sp>
        <p:nvSpPr>
          <p:cNvPr id="15" name="Title 1"/>
          <p:cNvSpPr>
            <a:spLocks noGrp="1"/>
          </p:cNvSpPr>
          <p:nvPr>
            <p:ph type="ctrTitle" hasCustomPrompt="1"/>
          </p:nvPr>
        </p:nvSpPr>
        <p:spPr bwMode="white">
          <a:xfrm>
            <a:off x="302734" y="2438400"/>
            <a:ext cx="11586543" cy="609600"/>
          </a:xfrm>
        </p:spPr>
        <p:txBody>
          <a:bodyPr anchor="t" anchorCtr="0">
            <a:noAutofit/>
          </a:bodyPr>
          <a:lstStyle>
            <a:lvl1pPr algn="ctr">
              <a:lnSpc>
                <a:spcPct val="90000"/>
              </a:lnSpc>
              <a:defRPr sz="2250" b="1" i="0" baseline="0">
                <a:solidFill>
                  <a:schemeClr val="bg1"/>
                </a:solidFill>
                <a:latin typeface="Segoe UI" panose="020B0502040204020203" pitchFamily="34" charset="0"/>
                <a:cs typeface="Segoe UI" panose="020B0502040204020203" pitchFamily="34" charset="0"/>
              </a:defRPr>
            </a:lvl1pPr>
          </a:lstStyle>
          <a:p>
            <a:r>
              <a:rPr lang="en-US" noProof="0" dirty="0" err="1" smtClean="0"/>
              <a:t>Karloi</a:t>
            </a:r>
            <a:r>
              <a:rPr lang="en-US" noProof="0" dirty="0" smtClean="0"/>
              <a:t> Consulting LLP</a:t>
            </a:r>
            <a:endParaRPr lang="en-US" noProof="0" dirty="0"/>
          </a:p>
        </p:txBody>
      </p:sp>
      <p:sp>
        <p:nvSpPr>
          <p:cNvPr id="18" name="Subtitle 2"/>
          <p:cNvSpPr>
            <a:spLocks noGrp="1"/>
          </p:cNvSpPr>
          <p:nvPr>
            <p:ph type="subTitle" idx="1" hasCustomPrompt="1"/>
          </p:nvPr>
        </p:nvSpPr>
        <p:spPr bwMode="white">
          <a:xfrm>
            <a:off x="306550" y="3048000"/>
            <a:ext cx="11586543" cy="437410"/>
          </a:xfrm>
        </p:spPr>
        <p:txBody>
          <a:bodyPr>
            <a:noAutofit/>
          </a:bodyPr>
          <a:lstStyle>
            <a:lvl1pPr marL="0" indent="0" algn="ctr">
              <a:lnSpc>
                <a:spcPct val="90000"/>
              </a:lnSpc>
              <a:spcAft>
                <a:spcPts val="0"/>
              </a:spcAft>
              <a:buNone/>
              <a:defRPr sz="1800" b="1" baseline="0">
                <a:solidFill>
                  <a:schemeClr val="bg1"/>
                </a:solidFill>
                <a:latin typeface="Segoe UI" panose="020B0502040204020203" pitchFamily="34" charset="0"/>
                <a:cs typeface="Segoe UI" panose="020B0502040204020203" pitchFamily="34" charset="0"/>
              </a:defRPr>
            </a:lvl1pPr>
            <a:lvl2pPr marL="0" indent="0" algn="l">
              <a:buNone/>
              <a:defRPr sz="1013">
                <a:solidFill>
                  <a:schemeClr val="bg1"/>
                </a:solidFill>
                <a:latin typeface="+mj-lt"/>
              </a:defRPr>
            </a:lvl2pPr>
            <a:lvl3pPr marL="257175" indent="0" algn="l">
              <a:buNone/>
              <a:defRPr sz="1013">
                <a:solidFill>
                  <a:schemeClr val="bg1"/>
                </a:solidFill>
                <a:latin typeface="+mj-lt"/>
              </a:defRPr>
            </a:lvl3pPr>
            <a:lvl4pPr marL="514350" indent="0" algn="l">
              <a:buNone/>
              <a:defRPr sz="1013">
                <a:solidFill>
                  <a:schemeClr val="bg1"/>
                </a:solidFill>
                <a:latin typeface="+mj-lt"/>
              </a:defRPr>
            </a:lvl4pPr>
            <a:lvl5pPr marL="771525" indent="0" algn="l">
              <a:buNone/>
              <a:defRPr sz="1013">
                <a:solidFill>
                  <a:schemeClr val="bg1"/>
                </a:solidFill>
                <a:latin typeface="+mj-lt"/>
              </a:defRPr>
            </a:lvl5pPr>
            <a:lvl6pPr marL="1028700" indent="0" algn="l">
              <a:buNone/>
              <a:defRPr sz="1013">
                <a:solidFill>
                  <a:schemeClr val="bg1"/>
                </a:solidFill>
                <a:latin typeface="+mj-lt"/>
              </a:defRPr>
            </a:lvl6pPr>
            <a:lvl7pPr marL="1285875" indent="0" algn="l">
              <a:buNone/>
              <a:defRPr sz="1013">
                <a:solidFill>
                  <a:schemeClr val="bg1"/>
                </a:solidFill>
                <a:latin typeface="+mj-lt"/>
              </a:defRPr>
            </a:lvl7pPr>
            <a:lvl8pPr marL="1543050" indent="0" algn="l">
              <a:buNone/>
              <a:defRPr sz="1013">
                <a:solidFill>
                  <a:schemeClr val="bg1"/>
                </a:solidFill>
                <a:latin typeface="+mj-lt"/>
              </a:defRPr>
            </a:lvl8pPr>
            <a:lvl9pPr marL="1800225" indent="0" algn="l">
              <a:buNone/>
              <a:defRPr sz="1013">
                <a:solidFill>
                  <a:schemeClr val="bg1"/>
                </a:solidFill>
                <a:latin typeface="+mj-lt"/>
              </a:defRPr>
            </a:lvl9pPr>
          </a:lstStyle>
          <a:p>
            <a:r>
              <a:rPr lang="en-US" noProof="0" dirty="0" smtClean="0"/>
              <a:t>List of Services</a:t>
            </a:r>
          </a:p>
        </p:txBody>
      </p:sp>
    </p:spTree>
    <p:extLst>
      <p:ext uri="{BB962C8B-B14F-4D97-AF65-F5344CB8AC3E}">
        <p14:creationId xmlns:p14="http://schemas.microsoft.com/office/powerpoint/2010/main" val="4147922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Content: Three">
    <p:spTree>
      <p:nvGrpSpPr>
        <p:cNvPr id="1" name=""/>
        <p:cNvGrpSpPr/>
        <p:nvPr/>
      </p:nvGrpSpPr>
      <p:grpSpPr>
        <a:xfrm>
          <a:off x="0" y="0"/>
          <a:ext cx="0" cy="0"/>
          <a:chOff x="0" y="0"/>
          <a:chExt cx="0" cy="0"/>
        </a:xfrm>
      </p:grpSpPr>
      <p:sp>
        <p:nvSpPr>
          <p:cNvPr id="2" name="Title 1"/>
          <p:cNvSpPr>
            <a:spLocks noGrp="1"/>
          </p:cNvSpPr>
          <p:nvPr>
            <p:ph type="title"/>
          </p:nvPr>
        </p:nvSpPr>
        <p:spPr>
          <a:xfrm>
            <a:off x="711200" y="685803"/>
            <a:ext cx="10769600" cy="685799"/>
          </a:xfrm>
        </p:spPr>
        <p:txBody>
          <a:bodyPr/>
          <a:lstStyle/>
          <a:p>
            <a:r>
              <a:rPr lang="en-US" noProof="0" dirty="0" smtClean="0"/>
              <a:t>Click to edit Master title style</a:t>
            </a:r>
            <a:endParaRPr lang="en-US" noProof="0" dirty="0"/>
          </a:p>
        </p:txBody>
      </p:sp>
      <p:sp>
        <p:nvSpPr>
          <p:cNvPr id="27" name="Content Placeholder 26"/>
          <p:cNvSpPr>
            <a:spLocks noGrp="1"/>
          </p:cNvSpPr>
          <p:nvPr>
            <p:ph sz="quarter" idx="13"/>
          </p:nvPr>
        </p:nvSpPr>
        <p:spPr>
          <a:xfrm>
            <a:off x="711200" y="1752608"/>
            <a:ext cx="3454400" cy="4419599"/>
          </a:xfrm>
        </p:spPr>
        <p:txBody>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28" name="Content Placeholder 26"/>
          <p:cNvSpPr>
            <a:spLocks noGrp="1"/>
          </p:cNvSpPr>
          <p:nvPr>
            <p:ph sz="quarter" idx="14"/>
          </p:nvPr>
        </p:nvSpPr>
        <p:spPr>
          <a:xfrm>
            <a:off x="4368806" y="1752608"/>
            <a:ext cx="3454399" cy="4419599"/>
          </a:xfrm>
        </p:spPr>
        <p:txBody>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31" name="Content Placeholder 26"/>
          <p:cNvSpPr>
            <a:spLocks noGrp="1"/>
          </p:cNvSpPr>
          <p:nvPr>
            <p:ph sz="quarter" idx="15"/>
          </p:nvPr>
        </p:nvSpPr>
        <p:spPr>
          <a:xfrm>
            <a:off x="8026400" y="1752608"/>
            <a:ext cx="3454400" cy="4419599"/>
          </a:xfrm>
        </p:spPr>
        <p:txBody>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8" name="Footer Placeholder 7"/>
          <p:cNvSpPr>
            <a:spLocks noGrp="1"/>
          </p:cNvSpPr>
          <p:nvPr>
            <p:ph type="ftr" sz="quarter" idx="17"/>
          </p:nvPr>
        </p:nvSpPr>
        <p:spPr/>
        <p:txBody>
          <a:bodyPr/>
          <a:lstStyle/>
          <a:p>
            <a:endParaRPr lang="en-US" dirty="0">
              <a:solidFill>
                <a:srgbClr val="000000"/>
              </a:solidFill>
            </a:endParaRPr>
          </a:p>
        </p:txBody>
      </p:sp>
      <p:sp>
        <p:nvSpPr>
          <p:cNvPr id="9" name="Slide Number Placeholder 8"/>
          <p:cNvSpPr>
            <a:spLocks noGrp="1"/>
          </p:cNvSpPr>
          <p:nvPr>
            <p:ph type="sldNum" sz="quarter" idx="18"/>
          </p:nvPr>
        </p:nvSpPr>
        <p:spPr>
          <a:xfrm>
            <a:off x="9448800" y="6477000"/>
            <a:ext cx="2036064" cy="152400"/>
          </a:xfrm>
          <a:prstGeom prst="rect">
            <a:avLst/>
          </a:prstGeom>
        </p:spPr>
        <p:txBody>
          <a:bodyPr/>
          <a:lstStyle/>
          <a:p>
            <a:r>
              <a:rPr lang="en-US" dirty="0" smtClean="0">
                <a:solidFill>
                  <a:srgbClr val="000000"/>
                </a:solidFill>
              </a:rPr>
              <a:t>Slide </a:t>
            </a:r>
            <a:fld id="{7C737F6A-2CBA-4066-B39E-B88799BECD29}" type="slidenum">
              <a:rPr lang="en-US" smtClean="0">
                <a:solidFill>
                  <a:srgbClr val="000000"/>
                </a:solidFill>
              </a:rPr>
              <a:pPr/>
              <a:t>‹#›</a:t>
            </a:fld>
            <a:endParaRPr lang="en-US" dirty="0">
              <a:solidFill>
                <a:srgbClr val="000000"/>
              </a:solidFill>
            </a:endParaRPr>
          </a:p>
        </p:txBody>
      </p:sp>
      <p:sp>
        <p:nvSpPr>
          <p:cNvPr id="10" name="PwCFirm"/>
          <p:cNvSpPr txBox="1"/>
          <p:nvPr userDrawn="1"/>
        </p:nvSpPr>
        <p:spPr>
          <a:xfrm>
            <a:off x="711200" y="6477007"/>
            <a:ext cx="3454400" cy="152401"/>
          </a:xfrm>
          <a:prstGeom prst="rect">
            <a:avLst/>
          </a:prstGeom>
          <a:noFill/>
        </p:spPr>
        <p:txBody>
          <a:bodyPr vert="horz" wrap="square" lIns="0" tIns="0" rIns="0" bIns="0" rtlCol="0">
            <a:noAutofit/>
          </a:bodyPr>
          <a:lstStyle/>
          <a:p>
            <a:pPr indent="-154305">
              <a:spcBef>
                <a:spcPct val="0"/>
              </a:spcBef>
              <a:spcAft>
                <a:spcPct val="0"/>
              </a:spcAft>
            </a:pPr>
            <a:r>
              <a:rPr lang="en-US" sz="563" dirty="0" err="1" smtClean="0">
                <a:solidFill>
                  <a:srgbClr val="000000"/>
                </a:solidFill>
              </a:rPr>
              <a:t>Karloi</a:t>
            </a:r>
            <a:r>
              <a:rPr lang="en-US" sz="563" dirty="0" smtClean="0">
                <a:solidFill>
                  <a:srgbClr val="000000"/>
                </a:solidFill>
              </a:rPr>
              <a:t> Consulting LLP</a:t>
            </a:r>
            <a:endParaRPr lang="en-US" sz="563" dirty="0">
              <a:solidFill>
                <a:srgbClr val="000000"/>
              </a:solidFill>
            </a:endParaRPr>
          </a:p>
        </p:txBody>
      </p:sp>
      <p:cxnSp>
        <p:nvCxnSpPr>
          <p:cNvPr id="11" name="Straight Connector 10"/>
          <p:cNvCxnSpPr/>
          <p:nvPr userDrawn="1"/>
        </p:nvCxnSpPr>
        <p:spPr>
          <a:xfrm>
            <a:off x="707136" y="1371600"/>
            <a:ext cx="10773664" cy="0"/>
          </a:xfrm>
          <a:prstGeom prst="line">
            <a:avLst/>
          </a:prstGeom>
          <a:ln>
            <a:solidFill>
              <a:srgbClr val="00B0F0"/>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541322770"/>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EADBDAB-A5C7-491A-AD20-F17CDA0CA5A2}" type="datetimeFigureOut">
              <a:rPr lang="en-US" smtClean="0"/>
              <a:t>03/01/2024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720EA5-B5CF-4E26-8C72-F6454E8B24A1}" type="slidenum">
              <a:rPr lang="en-US" smtClean="0"/>
              <a:t>‹#›</a:t>
            </a:fld>
            <a:endParaRPr lang="en-US"/>
          </a:p>
        </p:txBody>
      </p:sp>
    </p:spTree>
    <p:extLst>
      <p:ext uri="{BB962C8B-B14F-4D97-AF65-F5344CB8AC3E}">
        <p14:creationId xmlns:p14="http://schemas.microsoft.com/office/powerpoint/2010/main" val="803830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EADBDAB-A5C7-491A-AD20-F17CDA0CA5A2}" type="datetimeFigureOut">
              <a:rPr lang="en-US" smtClean="0"/>
              <a:t>03/01/2024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720EA5-B5CF-4E26-8C72-F6454E8B24A1}" type="slidenum">
              <a:rPr lang="en-US" smtClean="0"/>
              <a:t>‹#›</a:t>
            </a:fld>
            <a:endParaRPr lang="en-US"/>
          </a:p>
        </p:txBody>
      </p:sp>
    </p:spTree>
    <p:extLst>
      <p:ext uri="{BB962C8B-B14F-4D97-AF65-F5344CB8AC3E}">
        <p14:creationId xmlns:p14="http://schemas.microsoft.com/office/powerpoint/2010/main" val="2757547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EADBDAB-A5C7-491A-AD20-F17CDA0CA5A2}" type="datetimeFigureOut">
              <a:rPr lang="en-US" smtClean="0"/>
              <a:t>03/01/2024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720EA5-B5CF-4E26-8C72-F6454E8B24A1}" type="slidenum">
              <a:rPr lang="en-US" smtClean="0"/>
              <a:t>‹#›</a:t>
            </a:fld>
            <a:endParaRPr lang="en-US"/>
          </a:p>
        </p:txBody>
      </p:sp>
    </p:spTree>
    <p:extLst>
      <p:ext uri="{BB962C8B-B14F-4D97-AF65-F5344CB8AC3E}">
        <p14:creationId xmlns:p14="http://schemas.microsoft.com/office/powerpoint/2010/main" val="1431953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EADBDAB-A5C7-491A-AD20-F17CDA0CA5A2}" type="datetimeFigureOut">
              <a:rPr lang="en-US" smtClean="0"/>
              <a:t>03/01/2024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720EA5-B5CF-4E26-8C72-F6454E8B24A1}" type="slidenum">
              <a:rPr lang="en-US" smtClean="0"/>
              <a:t>‹#›</a:t>
            </a:fld>
            <a:endParaRPr lang="en-US"/>
          </a:p>
        </p:txBody>
      </p:sp>
    </p:spTree>
    <p:extLst>
      <p:ext uri="{BB962C8B-B14F-4D97-AF65-F5344CB8AC3E}">
        <p14:creationId xmlns:p14="http://schemas.microsoft.com/office/powerpoint/2010/main" val="1190467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EADBDAB-A5C7-491A-AD20-F17CDA0CA5A2}" type="datetimeFigureOut">
              <a:rPr lang="en-US" smtClean="0"/>
              <a:t>03/01/2024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720EA5-B5CF-4E26-8C72-F6454E8B24A1}" type="slidenum">
              <a:rPr lang="en-US" smtClean="0"/>
              <a:t>‹#›</a:t>
            </a:fld>
            <a:endParaRPr lang="en-US"/>
          </a:p>
        </p:txBody>
      </p:sp>
    </p:spTree>
    <p:extLst>
      <p:ext uri="{BB962C8B-B14F-4D97-AF65-F5344CB8AC3E}">
        <p14:creationId xmlns:p14="http://schemas.microsoft.com/office/powerpoint/2010/main" val="1765833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DBDAB-A5C7-491A-AD20-F17CDA0CA5A2}" type="datetimeFigureOut">
              <a:rPr lang="en-US" smtClean="0"/>
              <a:t>03/01/2024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720EA5-B5CF-4E26-8C72-F6454E8B24A1}" type="slidenum">
              <a:rPr lang="en-US" smtClean="0"/>
              <a:t>‹#›</a:t>
            </a:fld>
            <a:endParaRPr lang="en-US"/>
          </a:p>
        </p:txBody>
      </p:sp>
    </p:spTree>
    <p:extLst>
      <p:ext uri="{BB962C8B-B14F-4D97-AF65-F5344CB8AC3E}">
        <p14:creationId xmlns:p14="http://schemas.microsoft.com/office/powerpoint/2010/main" val="1617957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ADBDAB-A5C7-491A-AD20-F17CDA0CA5A2}" type="datetimeFigureOut">
              <a:rPr lang="en-US" smtClean="0"/>
              <a:t>03/01/2024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720EA5-B5CF-4E26-8C72-F6454E8B24A1}" type="slidenum">
              <a:rPr lang="en-US" smtClean="0"/>
              <a:t>‹#›</a:t>
            </a:fld>
            <a:endParaRPr lang="en-US"/>
          </a:p>
        </p:txBody>
      </p:sp>
    </p:spTree>
    <p:extLst>
      <p:ext uri="{BB962C8B-B14F-4D97-AF65-F5344CB8AC3E}">
        <p14:creationId xmlns:p14="http://schemas.microsoft.com/office/powerpoint/2010/main" val="808998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ADBDAB-A5C7-491A-AD20-F17CDA0CA5A2}" type="datetimeFigureOut">
              <a:rPr lang="en-US" smtClean="0"/>
              <a:t>03/01/2024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720EA5-B5CF-4E26-8C72-F6454E8B24A1}" type="slidenum">
              <a:rPr lang="en-US" smtClean="0"/>
              <a:t>‹#›</a:t>
            </a:fld>
            <a:endParaRPr lang="en-US"/>
          </a:p>
        </p:txBody>
      </p:sp>
    </p:spTree>
    <p:extLst>
      <p:ext uri="{BB962C8B-B14F-4D97-AF65-F5344CB8AC3E}">
        <p14:creationId xmlns:p14="http://schemas.microsoft.com/office/powerpoint/2010/main" val="4055413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DBDAB-A5C7-491A-AD20-F17CDA0CA5A2}" type="datetimeFigureOut">
              <a:rPr lang="en-US" smtClean="0"/>
              <a:t>03/01/2024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720EA5-B5CF-4E26-8C72-F6454E8B24A1}" type="slidenum">
              <a:rPr lang="en-US" smtClean="0"/>
              <a:t>‹#›</a:t>
            </a:fld>
            <a:endParaRPr lang="en-US"/>
          </a:p>
        </p:txBody>
      </p:sp>
    </p:spTree>
    <p:extLst>
      <p:ext uri="{BB962C8B-B14F-4D97-AF65-F5344CB8AC3E}">
        <p14:creationId xmlns:p14="http://schemas.microsoft.com/office/powerpoint/2010/main" val="1546353957"/>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Gift%20City%20_Overview_.pdf"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Fund%20Regime%20in%20GIFT%20City_.pdf"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 Id="rId5" Type="http://schemas.openxmlformats.org/officeDocument/2006/relationships/hyperlink" Target="Ship%20Leasing%20in%20GIFT%20City_.pdf" TargetMode="External"/><Relationship Id="rId4" Type="http://schemas.openxmlformats.org/officeDocument/2006/relationships/hyperlink" Target="Fintech_in_GIFT%20City_.pdf"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8" Type="http://schemas.openxmlformats.org/officeDocument/2006/relationships/hyperlink" Target="https://rbi.org.in/Scripts/NotificationUser.aspx?Id=12381&amp;Mode=0" TargetMode="External"/><Relationship Id="rId3" Type="http://schemas.openxmlformats.org/officeDocument/2006/relationships/hyperlink" Target="https://www.ifsca.gov.in/" TargetMode="External"/><Relationship Id="rId7" Type="http://schemas.openxmlformats.org/officeDocument/2006/relationships/hyperlink" Target="https://www.rbi.org.in/scripts/NotificationUser.aspx?Id=12380&amp;Mode=0" TargetMode="External"/><Relationship Id="rId2" Type="http://schemas.openxmlformats.org/officeDocument/2006/relationships/notesSlide" Target="../notesSlides/notesSlide40.xml"/><Relationship Id="rId1" Type="http://schemas.openxmlformats.org/officeDocument/2006/relationships/slideLayout" Target="../slideLayouts/slideLayout13.xml"/><Relationship Id="rId6" Type="http://schemas.openxmlformats.org/officeDocument/2006/relationships/hyperlink" Target="https://pib.gov.in/PressReleasePage.aspx?PRID=1853679" TargetMode="External"/><Relationship Id="rId5" Type="http://schemas.openxmlformats.org/officeDocument/2006/relationships/hyperlink" Target="https://www.indiacode.nic.in/handle/123456789/1988?sam_handle=123456789/1362" TargetMode="External"/><Relationship Id="rId4" Type="http://schemas.openxmlformats.org/officeDocument/2006/relationships/hyperlink" Target="https://www.giftgujarat.in/"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ubtitle 11"/>
          <p:cNvSpPr>
            <a:spLocks noGrp="1"/>
          </p:cNvSpPr>
          <p:nvPr>
            <p:ph type="subTitle" idx="4294967295"/>
          </p:nvPr>
        </p:nvSpPr>
        <p:spPr>
          <a:xfrm>
            <a:off x="1139825" y="418902"/>
            <a:ext cx="9912350" cy="1573212"/>
          </a:xfrm>
        </p:spPr>
        <p:txBody>
          <a:bodyPr/>
          <a:lstStyle/>
          <a:p>
            <a:pPr marL="0" indent="0" algn="ctr">
              <a:buNone/>
            </a:pPr>
            <a:r>
              <a:rPr lang="en-US" sz="4400"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GIFT CITY – IFSCA  </a:t>
            </a:r>
          </a:p>
          <a:p>
            <a:pPr marL="0" indent="0" algn="ctr">
              <a:buNone/>
            </a:pPr>
            <a:r>
              <a:rPr lang="en-US" sz="4400"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FEMA PERSPECTIVES</a:t>
            </a:r>
            <a:endParaRPr lang="en-IN" sz="8000"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 name="Rectangle 1"/>
          <p:cNvSpPr/>
          <p:nvPr/>
        </p:nvSpPr>
        <p:spPr>
          <a:xfrm>
            <a:off x="2243872" y="4975446"/>
            <a:ext cx="7480453" cy="1508105"/>
          </a:xfrm>
          <a:prstGeom prst="rect">
            <a:avLst/>
          </a:prstGeom>
        </p:spPr>
        <p:txBody>
          <a:bodyPr wrap="square">
            <a:spAutoFit/>
          </a:bodyPr>
          <a:lstStyle/>
          <a:p>
            <a:pPr algn="ctr" defTabSz="685800">
              <a:lnSpc>
                <a:spcPct val="90000"/>
              </a:lnSpc>
              <a:spcBef>
                <a:spcPts val="750"/>
              </a:spcBef>
              <a:tabLst>
                <a:tab pos="1836659" algn="l"/>
              </a:tabLst>
            </a:pPr>
            <a:r>
              <a:rPr lang="en-US" sz="2000" b="1"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 </a:t>
            </a:r>
            <a:r>
              <a:rPr lang="en-US" sz="2000" b="1" dirty="0" err="1"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Pradip</a:t>
            </a:r>
            <a:r>
              <a:rPr lang="en-US" sz="2000" b="1"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K. Modi</a:t>
            </a:r>
          </a:p>
          <a:p>
            <a:pPr algn="ctr" defTabSz="685800">
              <a:lnSpc>
                <a:spcPct val="90000"/>
              </a:lnSpc>
              <a:spcBef>
                <a:spcPts val="750"/>
              </a:spcBef>
              <a:tabLst>
                <a:tab pos="1836659" algn="l"/>
              </a:tabLst>
            </a:pPr>
            <a:r>
              <a:rPr lang="en-US" sz="2000" b="1"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 K. Modi &amp; Co.  Ahmedabad</a:t>
            </a:r>
          </a:p>
          <a:p>
            <a:pPr algn="ctr" defTabSz="685800">
              <a:lnSpc>
                <a:spcPct val="90000"/>
              </a:lnSpc>
              <a:spcBef>
                <a:spcPts val="750"/>
              </a:spcBef>
              <a:tabLst>
                <a:tab pos="1836659" algn="l"/>
              </a:tabLst>
            </a:pPr>
            <a:r>
              <a:rPr lang="en-US" sz="2000" b="1"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+91 98240 14310</a:t>
            </a:r>
          </a:p>
          <a:p>
            <a:pPr algn="ctr" defTabSz="685800">
              <a:lnSpc>
                <a:spcPct val="90000"/>
              </a:lnSpc>
              <a:spcBef>
                <a:spcPts val="750"/>
              </a:spcBef>
              <a:tabLst>
                <a:tab pos="1836659" algn="l"/>
              </a:tabLst>
            </a:pPr>
            <a:r>
              <a:rPr lang="en-US" sz="2000" b="1"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www.pkmodi.com</a:t>
            </a:r>
          </a:p>
        </p:txBody>
      </p:sp>
      <p:sp>
        <p:nvSpPr>
          <p:cNvPr id="4" name="Rectangle 3"/>
          <p:cNvSpPr/>
          <p:nvPr/>
        </p:nvSpPr>
        <p:spPr>
          <a:xfrm>
            <a:off x="1903525" y="2366563"/>
            <a:ext cx="8161145" cy="1793311"/>
          </a:xfrm>
          <a:prstGeom prst="rect">
            <a:avLst/>
          </a:prstGeom>
        </p:spPr>
        <p:txBody>
          <a:bodyPr wrap="none">
            <a:spAutoFit/>
          </a:bodyPr>
          <a:lstStyle/>
          <a:p>
            <a:pPr algn="ctr" defTabSz="685800">
              <a:lnSpc>
                <a:spcPct val="90000"/>
              </a:lnSpc>
              <a:spcBef>
                <a:spcPts val="750"/>
              </a:spcBef>
              <a:tabLst>
                <a:tab pos="1836659" algn="l"/>
              </a:tabLst>
            </a:pPr>
            <a:r>
              <a:rPr lang="en-US" sz="3600" b="1"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ICAI – FEMA CERTIFICATE COURSE</a:t>
            </a:r>
          </a:p>
          <a:p>
            <a:pPr algn="ctr" defTabSz="685800">
              <a:lnSpc>
                <a:spcPct val="90000"/>
              </a:lnSpc>
              <a:spcBef>
                <a:spcPts val="750"/>
              </a:spcBef>
              <a:tabLst>
                <a:tab pos="1836659" algn="l"/>
              </a:tabLst>
            </a:pPr>
            <a:endParaRPr lang="en-US" sz="36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defTabSz="685800">
              <a:lnSpc>
                <a:spcPct val="90000"/>
              </a:lnSpc>
              <a:spcBef>
                <a:spcPts val="750"/>
              </a:spcBef>
              <a:tabLst>
                <a:tab pos="1836659" algn="l"/>
              </a:tabLst>
            </a:pPr>
            <a:r>
              <a:rPr lang="en-US" sz="3600" b="1"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02-01-2024</a:t>
            </a:r>
          </a:p>
        </p:txBody>
      </p:sp>
      <p:sp>
        <p:nvSpPr>
          <p:cNvPr id="5" name="Frame 4"/>
          <p:cNvSpPr/>
          <p:nvPr/>
        </p:nvSpPr>
        <p:spPr>
          <a:xfrm>
            <a:off x="0" y="0"/>
            <a:ext cx="12192000" cy="6858000"/>
          </a:xfrm>
          <a:prstGeom prst="frame">
            <a:avLst>
              <a:gd name="adj1" fmla="val 355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26122158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sz="quarter" idx="13"/>
            <p:extLst>
              <p:ext uri="{D42A27DB-BD31-4B8C-83A1-F6EECF244321}">
                <p14:modId xmlns:p14="http://schemas.microsoft.com/office/powerpoint/2010/main" val="2634613294"/>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Section : 12</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of IFSCA  (Power and Functions of Authority)</a:t>
                      </a:r>
                      <a:endParaRPr lang="en-US" sz="20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12. (1) Subject to the provisions of this Act, it shall be the duty of the Authority to develop and regulate the financial products, financial services and financial institutions in the International Financial Services Centres, by such measures as it deems fit. </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(2) Without prejudice to the generality of the provisions in sub-section (1), the powers</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and functions of the Authority shall include—</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 regulating the financial products, financial services and financial institutions in an International Financial Services Centre which have been permitted, before the commencement of this Act, by any regulator for any International Financial Services</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Centre;</a:t>
                      </a:r>
                    </a:p>
                    <a:p>
                      <a:pPr algn="just"/>
                      <a:endPar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10</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7" name="Title 1"/>
          <p:cNvSpPr>
            <a:spLocks noGrp="1"/>
          </p:cNvSpPr>
          <p:nvPr>
            <p:ph type="title"/>
          </p:nvPr>
        </p:nvSpPr>
        <p:spPr>
          <a:xfrm>
            <a:off x="569427" y="374391"/>
            <a:ext cx="10769600" cy="685799"/>
          </a:xfrm>
        </p:spPr>
        <p:txBody>
          <a:bodyPr>
            <a:noAutofit/>
          </a:bodyPr>
          <a:lstStyle/>
          <a:p>
            <a:pPr algn="ctr"/>
            <a:r>
              <a:rPr lang="en-US" sz="2800" b="1" dirty="0" smtClean="0">
                <a:solidFill>
                  <a:srgbClr val="7030A0"/>
                </a:solidFill>
                <a:latin typeface="Segoe UI" panose="020B0502040204020203" pitchFamily="34" charset="0"/>
                <a:cs typeface="Segoe UI" panose="020B0502040204020203" pitchFamily="34" charset="0"/>
              </a:rPr>
              <a:t>IFSCA</a:t>
            </a:r>
            <a:endParaRPr lang="en-IN" sz="2800" b="1" dirty="0">
              <a:solidFill>
                <a:srgbClr val="7030A0"/>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061060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sz="quarter" idx="13"/>
            <p:extLst>
              <p:ext uri="{D42A27DB-BD31-4B8C-83A1-F6EECF244321}">
                <p14:modId xmlns:p14="http://schemas.microsoft.com/office/powerpoint/2010/main" val="913154973"/>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Section : 12</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of IFSCA  (Power and Functions of Authority)</a:t>
                      </a:r>
                      <a:endParaRPr lang="en-US" sz="20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(b) regulating such other financial products, financial services or financial institutions in the International Financial Services Centres as may be notified by the Central Government from time to time;</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(c) recommending to the Central Government such other financial products, financial services and financial institutions which may be permitted in an International Financial Services Centre by the Central Government; (d) perform such other functions as may be prescribed.</a:t>
                      </a:r>
                      <a:endPar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11</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7" name="Title 1"/>
          <p:cNvSpPr>
            <a:spLocks noGrp="1"/>
          </p:cNvSpPr>
          <p:nvPr>
            <p:ph type="title"/>
          </p:nvPr>
        </p:nvSpPr>
        <p:spPr>
          <a:xfrm>
            <a:off x="569427" y="374391"/>
            <a:ext cx="10769600" cy="685799"/>
          </a:xfrm>
        </p:spPr>
        <p:txBody>
          <a:bodyPr>
            <a:noAutofit/>
          </a:bodyPr>
          <a:lstStyle/>
          <a:p>
            <a:pPr algn="ctr"/>
            <a:r>
              <a:rPr lang="en-US" sz="2800" b="1" dirty="0" smtClean="0">
                <a:solidFill>
                  <a:srgbClr val="7030A0"/>
                </a:solidFill>
                <a:latin typeface="Segoe UI" panose="020B0502040204020203" pitchFamily="34" charset="0"/>
                <a:cs typeface="Segoe UI" panose="020B0502040204020203" pitchFamily="34" charset="0"/>
              </a:rPr>
              <a:t>IFSCA</a:t>
            </a:r>
            <a:endParaRPr lang="en-IN" sz="2800" b="1" dirty="0">
              <a:solidFill>
                <a:srgbClr val="7030A0"/>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0205588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sz="quarter" idx="13"/>
            <p:extLst>
              <p:ext uri="{D42A27DB-BD31-4B8C-83A1-F6EECF244321}">
                <p14:modId xmlns:p14="http://schemas.microsoft.com/office/powerpoint/2010/main" val="2191843885"/>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Section : 13</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of IFSCA  (Power and Functions of Authority)</a:t>
                      </a:r>
                      <a:endParaRPr lang="en-US" sz="20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13. (1) Notwithstanding anything contained in any other law for the time being in force, all powers exercisable by an appropriate regulator, specified under column (2) of the First Schedule, under the respective Acts as specified in the corresponding entry under column (3) of the said Schedule shall, in the International Financial Services Centres, be exercised by the Authority in so far as it relates to the regulation of the financial products, financial services or financial institutions, as the case may be. </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(2) The Central Government may, by notification, amend the First Schedule by including therein any financial sector regulator and the law administered by it, or omitting therefrom any financial sector regulator or any law specified therein, and on the publication of such notification, such regulator and the law shall be deemed to be included in, or omitted from, the First Schedule.</a:t>
                      </a:r>
                      <a:endPar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12</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7" name="Title 1"/>
          <p:cNvSpPr>
            <a:spLocks noGrp="1"/>
          </p:cNvSpPr>
          <p:nvPr>
            <p:ph type="title"/>
          </p:nvPr>
        </p:nvSpPr>
        <p:spPr>
          <a:xfrm>
            <a:off x="569427" y="374391"/>
            <a:ext cx="10769600" cy="685799"/>
          </a:xfrm>
        </p:spPr>
        <p:txBody>
          <a:bodyPr>
            <a:noAutofit/>
          </a:bodyPr>
          <a:lstStyle/>
          <a:p>
            <a:pPr algn="ctr"/>
            <a:r>
              <a:rPr lang="en-US" sz="2800" b="1" dirty="0" smtClean="0">
                <a:solidFill>
                  <a:srgbClr val="7030A0"/>
                </a:solidFill>
                <a:latin typeface="Segoe UI" panose="020B0502040204020203" pitchFamily="34" charset="0"/>
                <a:cs typeface="Segoe UI" panose="020B0502040204020203" pitchFamily="34" charset="0"/>
              </a:rPr>
              <a:t>IFSCA</a:t>
            </a:r>
            <a:endParaRPr lang="en-IN" sz="2800" b="1" dirty="0">
              <a:solidFill>
                <a:srgbClr val="7030A0"/>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2491705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sz="quarter" idx="13"/>
            <p:extLst>
              <p:ext uri="{D42A27DB-BD31-4B8C-83A1-F6EECF244321}">
                <p14:modId xmlns:p14="http://schemas.microsoft.com/office/powerpoint/2010/main" val="1546402282"/>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Section : 13</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of IFSCA  (Power and Functions of Authority)</a:t>
                      </a:r>
                      <a:endParaRPr lang="en-US" sz="20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(3) Every notification issued under sub-section (2) shall be laid before each House of Parliament.</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(4) For the purposes of sub-section (1), the provisions of the respective Acts specified</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under column (3) of the First Schedule relating to—</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 the manner of filing an application for recognition or registration or withdrawal of recognition or registration or furnishing of information or reports; </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(b) the procedure of inspection, investigation or prosecution of offences, settlement of civil and administrative proceedings, compounding or adjudication of any offence or penalty, or actions to be taken in furtherance of such inspection, investigation, or adjudication or filing of appeals arising therefrom;</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13</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7" name="Title 1"/>
          <p:cNvSpPr>
            <a:spLocks noGrp="1"/>
          </p:cNvSpPr>
          <p:nvPr>
            <p:ph type="title"/>
          </p:nvPr>
        </p:nvSpPr>
        <p:spPr>
          <a:xfrm>
            <a:off x="569427" y="374391"/>
            <a:ext cx="10769600" cy="685799"/>
          </a:xfrm>
        </p:spPr>
        <p:txBody>
          <a:bodyPr>
            <a:noAutofit/>
          </a:bodyPr>
          <a:lstStyle/>
          <a:p>
            <a:pPr algn="ctr"/>
            <a:r>
              <a:rPr lang="en-US" sz="2800" b="1" dirty="0" smtClean="0">
                <a:solidFill>
                  <a:srgbClr val="7030A0"/>
                </a:solidFill>
                <a:latin typeface="Segoe UI" panose="020B0502040204020203" pitchFamily="34" charset="0"/>
                <a:cs typeface="Segoe UI" panose="020B0502040204020203" pitchFamily="34" charset="0"/>
              </a:rPr>
              <a:t>IFSCA</a:t>
            </a:r>
            <a:endParaRPr lang="en-IN" sz="2800" b="1" dirty="0">
              <a:solidFill>
                <a:srgbClr val="7030A0"/>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279927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sz="quarter" idx="13"/>
            <p:extLst>
              <p:ext uri="{D42A27DB-BD31-4B8C-83A1-F6EECF244321}">
                <p14:modId xmlns:p14="http://schemas.microsoft.com/office/powerpoint/2010/main" val="2833118477"/>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Section : 13</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of IFSCA  (Power and Functions of Authority)</a:t>
                      </a:r>
                      <a:endParaRPr lang="en-US" sz="20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(c) the determination or settlement, as the case may be, of any fee or fine or penalty or any other sum of amount or punishment for the contravention of any provisions of respective Acts specified in the First Schedule and recovery of such fine or penalty, shall, mutatis mutandis, apply to financial products, financial services and financial institutions under this Act, as they apply to the financial products, financial services and financial institutions under such respective Acts.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14</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7" name="Title 1"/>
          <p:cNvSpPr>
            <a:spLocks noGrp="1"/>
          </p:cNvSpPr>
          <p:nvPr>
            <p:ph type="title"/>
          </p:nvPr>
        </p:nvSpPr>
        <p:spPr>
          <a:xfrm>
            <a:off x="569427" y="374391"/>
            <a:ext cx="10769600" cy="685799"/>
          </a:xfrm>
        </p:spPr>
        <p:txBody>
          <a:bodyPr>
            <a:noAutofit/>
          </a:bodyPr>
          <a:lstStyle/>
          <a:p>
            <a:pPr algn="ctr"/>
            <a:r>
              <a:rPr lang="en-US" sz="2800" b="1" dirty="0" smtClean="0">
                <a:solidFill>
                  <a:srgbClr val="7030A0"/>
                </a:solidFill>
                <a:latin typeface="Segoe UI" panose="020B0502040204020203" pitchFamily="34" charset="0"/>
                <a:cs typeface="Segoe UI" panose="020B0502040204020203" pitchFamily="34" charset="0"/>
              </a:rPr>
              <a:t>IFSCA</a:t>
            </a:r>
            <a:endParaRPr lang="en-IN" sz="2800" b="1" dirty="0">
              <a:solidFill>
                <a:srgbClr val="7030A0"/>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569562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sz="quarter" idx="13"/>
            <p:extLst>
              <p:ext uri="{D42A27DB-BD31-4B8C-83A1-F6EECF244321}">
                <p14:modId xmlns:p14="http://schemas.microsoft.com/office/powerpoint/2010/main" val="4082583490"/>
              </p:ext>
            </p:extLst>
          </p:nvPr>
        </p:nvGraphicFramePr>
        <p:xfrm>
          <a:off x="1610437" y="1022015"/>
          <a:ext cx="8979588" cy="4964285"/>
        </p:xfrm>
        <a:graphic>
          <a:graphicData uri="http://schemas.openxmlformats.org/drawingml/2006/table">
            <a:tbl>
              <a:tblPr>
                <a:tableStyleId>{69012ECD-51FC-41F1-AA8D-1B2483CD663E}</a:tableStyleId>
              </a:tblPr>
              <a:tblGrid>
                <a:gridCol w="8979588">
                  <a:extLst>
                    <a:ext uri="{9D8B030D-6E8A-4147-A177-3AD203B41FA5}">
                      <a16:colId xmlns:a16="http://schemas.microsoft.com/office/drawing/2014/main" val="872324653"/>
                    </a:ext>
                  </a:extLst>
                </a:gridCol>
              </a:tblGrid>
              <a:tr h="178988">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endParaRPr lang="en-US" sz="2000" b="1" spc="-5" dirty="0" smtClean="0">
                        <a:solidFill>
                          <a:srgbClr val="FFFF0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15</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pic>
        <p:nvPicPr>
          <p:cNvPr id="4" name="Picture 3"/>
          <p:cNvPicPr>
            <a:picLocks noChangeAspect="1"/>
          </p:cNvPicPr>
          <p:nvPr/>
        </p:nvPicPr>
        <p:blipFill>
          <a:blip r:embed="rId3"/>
          <a:stretch>
            <a:fillRect/>
          </a:stretch>
        </p:blipFill>
        <p:spPr>
          <a:xfrm>
            <a:off x="1610437" y="1568667"/>
            <a:ext cx="8979588" cy="458300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8" name="Title 1"/>
          <p:cNvSpPr>
            <a:spLocks noGrp="1"/>
          </p:cNvSpPr>
          <p:nvPr>
            <p:ph type="title"/>
          </p:nvPr>
        </p:nvSpPr>
        <p:spPr>
          <a:xfrm>
            <a:off x="569427" y="374391"/>
            <a:ext cx="10769600" cy="685799"/>
          </a:xfrm>
        </p:spPr>
        <p:txBody>
          <a:bodyPr>
            <a:noAutofit/>
          </a:bodyPr>
          <a:lstStyle/>
          <a:p>
            <a:pPr algn="ctr"/>
            <a:r>
              <a:rPr lang="en-US" sz="2800" b="1" dirty="0" smtClean="0">
                <a:solidFill>
                  <a:srgbClr val="7030A0"/>
                </a:solidFill>
                <a:latin typeface="Segoe UI" panose="020B0502040204020203" pitchFamily="34" charset="0"/>
                <a:cs typeface="Segoe UI" panose="020B0502040204020203" pitchFamily="34" charset="0"/>
              </a:rPr>
              <a:t>IFSCA</a:t>
            </a:r>
            <a:endParaRPr lang="en-IN" sz="2800" b="1" dirty="0">
              <a:solidFill>
                <a:srgbClr val="7030A0"/>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558760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sz="quarter" idx="13"/>
            <p:extLst>
              <p:ext uri="{D42A27DB-BD31-4B8C-83A1-F6EECF244321}">
                <p14:modId xmlns:p14="http://schemas.microsoft.com/office/powerpoint/2010/main" val="4082583490"/>
              </p:ext>
            </p:extLst>
          </p:nvPr>
        </p:nvGraphicFramePr>
        <p:xfrm>
          <a:off x="1610437" y="1022015"/>
          <a:ext cx="8979588" cy="4964285"/>
        </p:xfrm>
        <a:graphic>
          <a:graphicData uri="http://schemas.openxmlformats.org/drawingml/2006/table">
            <a:tbl>
              <a:tblPr>
                <a:tableStyleId>{69012ECD-51FC-41F1-AA8D-1B2483CD663E}</a:tableStyleId>
              </a:tblPr>
              <a:tblGrid>
                <a:gridCol w="8979588">
                  <a:extLst>
                    <a:ext uri="{9D8B030D-6E8A-4147-A177-3AD203B41FA5}">
                      <a16:colId xmlns:a16="http://schemas.microsoft.com/office/drawing/2014/main" val="872324653"/>
                    </a:ext>
                  </a:extLst>
                </a:gridCol>
              </a:tblGrid>
              <a:tr h="178988">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endParaRPr lang="en-US" sz="2000" b="1" spc="-5" dirty="0" smtClean="0">
                        <a:solidFill>
                          <a:srgbClr val="FFFF0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16</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pic>
        <p:nvPicPr>
          <p:cNvPr id="7" name="Picture 6"/>
          <p:cNvPicPr>
            <a:picLocks noChangeAspect="1"/>
          </p:cNvPicPr>
          <p:nvPr/>
        </p:nvPicPr>
        <p:blipFill>
          <a:blip r:embed="rId3"/>
          <a:stretch>
            <a:fillRect/>
          </a:stretch>
        </p:blipFill>
        <p:spPr>
          <a:xfrm>
            <a:off x="1610437" y="1583139"/>
            <a:ext cx="8979588" cy="452714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8" name="Title 1"/>
          <p:cNvSpPr>
            <a:spLocks noGrp="1"/>
          </p:cNvSpPr>
          <p:nvPr>
            <p:ph type="title"/>
          </p:nvPr>
        </p:nvSpPr>
        <p:spPr>
          <a:xfrm>
            <a:off x="569427" y="374391"/>
            <a:ext cx="10769600" cy="685799"/>
          </a:xfrm>
        </p:spPr>
        <p:txBody>
          <a:bodyPr>
            <a:noAutofit/>
          </a:bodyPr>
          <a:lstStyle/>
          <a:p>
            <a:pPr algn="ctr"/>
            <a:r>
              <a:rPr lang="en-US" sz="2800" b="1" dirty="0" smtClean="0">
                <a:solidFill>
                  <a:srgbClr val="7030A0"/>
                </a:solidFill>
                <a:latin typeface="Segoe UI" panose="020B0502040204020203" pitchFamily="34" charset="0"/>
                <a:cs typeface="Segoe UI" panose="020B0502040204020203" pitchFamily="34" charset="0"/>
              </a:rPr>
              <a:t>IFSCA</a:t>
            </a:r>
            <a:endParaRPr lang="en-IN" sz="2800" b="1" dirty="0">
              <a:solidFill>
                <a:srgbClr val="7030A0"/>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086536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FEMA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(Foreign Exchange Management Act)</a:t>
            </a: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1653336485"/>
              </p:ext>
            </p:extLst>
          </p:nvPr>
        </p:nvGraphicFramePr>
        <p:xfrm>
          <a:off x="791570" y="1022015"/>
          <a:ext cx="10712217" cy="5394960"/>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Section</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 2</a:t>
                      </a:r>
                      <a:endParaRPr lang="en-US" sz="20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2 (e) </a:t>
                      </a:r>
                      <a:r>
                        <a:rPr lang="en-US" sz="1800" b="0" i="0" u="none" strike="noStrike" kern="1200" baseline="0" dirty="0" smtClean="0">
                          <a:solidFill>
                            <a:schemeClr val="tx1"/>
                          </a:solidFill>
                          <a:latin typeface="+mn-lt"/>
                          <a:ea typeface="+mn-ea"/>
                          <a:cs typeface="+mn-cs"/>
                        </a:rPr>
                        <a:t>In this Act, unless the context otherwise requires,</a:t>
                      </a:r>
                      <a:r>
                        <a:rPr lang="en-US" sz="1800" b="1" i="0" u="none" strike="noStrike" kern="1200" baseline="0" dirty="0" smtClean="0">
                          <a:solidFill>
                            <a:schemeClr val="tx1"/>
                          </a:solidFill>
                          <a:latin typeface="+mn-lt"/>
                          <a:ea typeface="+mn-ea"/>
                          <a:cs typeface="+mn-cs"/>
                        </a:rPr>
                        <a:t>— </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(e) “capital account transaction” means a transaction which alters the assets or liabilities, including contingent liabilities, outside India of persons resident in India or assets or liabilities in India of persons resident outside India, and includes transactions referred to in sub-section (3) of section 6;</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2 (j) “current account transaction” means a transaction other than a capital account transaction and without prejudice to the generality of the foregoing such transaction includes,—</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2000" b="0" i="0" u="none" strike="noStrike" kern="1200" baseline="0" dirty="0" err="1" smtClean="0">
                          <a:solidFill>
                            <a:schemeClr val="tx1"/>
                          </a:solidFill>
                          <a:latin typeface="Arial" panose="020B0604020202020204" pitchFamily="34" charset="0"/>
                          <a:ea typeface="+mn-ea"/>
                          <a:cs typeface="Arial" panose="020B0604020202020204" pitchFamily="34" charset="0"/>
                        </a:rPr>
                        <a:t>i</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payments due in connection with foreign trade, other current business, services, and short-term banking and credit facilities in the ordinary course of business,</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(ii) payments due as interest on loans and as net income from investments,</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(iii) remittances for living expenses of parents, spouse and children residing abroad, and</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(iv) expenses in connection with foreign travel, education and medical care of parents, spouse and children;</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17</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292515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FEMA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(Foreign Exchange Management Act)</a:t>
            </a: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3782461396"/>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Section</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 5  </a:t>
                      </a:r>
                      <a:r>
                        <a:rPr lang="en-IN" sz="2400" b="1" i="0" u="none" strike="noStrike" kern="1200" baseline="0" dirty="0" smtClean="0">
                          <a:solidFill>
                            <a:srgbClr val="002060"/>
                          </a:solidFill>
                          <a:latin typeface="Arial" panose="020B0604020202020204" pitchFamily="34" charset="0"/>
                          <a:ea typeface="+mn-ea"/>
                          <a:cs typeface="Arial" panose="020B0604020202020204" pitchFamily="34" charset="0"/>
                        </a:rPr>
                        <a:t>Current account transactions.</a:t>
                      </a:r>
                      <a:endPar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Any person may sell or draw foreign exchange to or from an </a:t>
                      </a:r>
                      <a:r>
                        <a:rPr lang="en-US" sz="2000" b="0" i="0" u="none" strike="noStrike" kern="1200" baseline="0" dirty="0" err="1" smtClean="0">
                          <a:solidFill>
                            <a:schemeClr val="tx1"/>
                          </a:solidFill>
                          <a:latin typeface="Arial" panose="020B0604020202020204" pitchFamily="34" charset="0"/>
                          <a:ea typeface="+mn-ea"/>
                          <a:cs typeface="Arial" panose="020B0604020202020204" pitchFamily="34" charset="0"/>
                        </a:rPr>
                        <a:t>authorised</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person if such sale or </a:t>
                      </a:r>
                      <a:r>
                        <a:rPr lang="en-US" sz="2000" b="0" i="0" u="none" strike="noStrike" kern="1200" baseline="0" dirty="0" err="1" smtClean="0">
                          <a:solidFill>
                            <a:schemeClr val="tx1"/>
                          </a:solidFill>
                          <a:latin typeface="Arial" panose="020B0604020202020204" pitchFamily="34" charset="0"/>
                          <a:ea typeface="+mn-ea"/>
                          <a:cs typeface="Arial" panose="020B0604020202020204" pitchFamily="34" charset="0"/>
                        </a:rPr>
                        <a:t>drawal</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is a current account transaction: Provided that the Central Government may, in public interest and in consultation with the  Reserve Bank, impose such reasonable restrictions for current account transactions as may be prescribed.</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18</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11660615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FEMA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(Foreign Exchange Management Act)</a:t>
            </a: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1147045437"/>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Section</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 6  </a:t>
                      </a:r>
                      <a:r>
                        <a:rPr lang="en-IN" sz="2400" b="1" i="0" u="none" strike="noStrike" kern="1200" baseline="0" dirty="0" smtClean="0">
                          <a:solidFill>
                            <a:srgbClr val="002060"/>
                          </a:solidFill>
                          <a:latin typeface="Arial" panose="020B0604020202020204" pitchFamily="34" charset="0"/>
                          <a:ea typeface="+mn-ea"/>
                          <a:cs typeface="Arial" panose="020B0604020202020204" pitchFamily="34" charset="0"/>
                        </a:rPr>
                        <a:t>Capital Account transactions</a:t>
                      </a:r>
                      <a:endParaRPr lang="en-US" sz="36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(1) Subject to the provisions of sub-section (2), any person may sell or draw foreign exchange to or from an </a:t>
                      </a:r>
                      <a:r>
                        <a:rPr lang="en-US" sz="2000" b="0" i="0" u="none" strike="noStrike" kern="1200" baseline="0" dirty="0" err="1" smtClean="0">
                          <a:solidFill>
                            <a:schemeClr val="tx1"/>
                          </a:solidFill>
                          <a:latin typeface="Arial" panose="020B0604020202020204" pitchFamily="34" charset="0"/>
                          <a:ea typeface="+mn-ea"/>
                          <a:cs typeface="Arial" panose="020B0604020202020204" pitchFamily="34" charset="0"/>
                        </a:rPr>
                        <a:t>authorised</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person for a capital account transaction.</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(2) The Reserve Bank may, in consultation with the Central Government, specify—</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1[(a) any class or classes of capital account transactions which are permissible;]</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(b) the limit up to which foreign exchange shall be admissible for such transactions: 2[(c) any conditions which may be placed on such transactions;] 3[Provided that the Reserve Bank shall not impose any restriction on the </a:t>
                      </a:r>
                      <a:r>
                        <a:rPr lang="en-US" sz="2000" b="0" i="0" u="none" strike="noStrike" kern="1200" baseline="0" dirty="0" err="1" smtClean="0">
                          <a:solidFill>
                            <a:schemeClr val="tx1"/>
                          </a:solidFill>
                          <a:latin typeface="Arial" panose="020B0604020202020204" pitchFamily="34" charset="0"/>
                          <a:ea typeface="+mn-ea"/>
                          <a:cs typeface="Arial" panose="020B0604020202020204" pitchFamily="34" charset="0"/>
                        </a:rPr>
                        <a:t>drawal</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of foreign exchange for payments due on account of amortization of loans or not depreciation of direct investments in the ordinary course of business.] </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1. Clause (a) shall stand substituted (date to be notified) by Act 20 of 2015, s. 139, to read as under: “(a) any class or classes of capital account transactions, involving debt instruments, which are permissible;".</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2. Clause (c) shall stand inserted (date to be notified) by s. 139, ibid.</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3. The proviso shall stand substituted (date to be notified) by s. 139, ibid., to read as under:</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19</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34108231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400" b="1" dirty="0" smtClean="0">
                <a:solidFill>
                  <a:srgbClr val="002060"/>
                </a:solidFill>
                <a:latin typeface="Arial" panose="020B0604020202020204" pitchFamily="34" charset="0"/>
                <a:cs typeface="Arial" panose="020B0604020202020204" pitchFamily="34" charset="0"/>
              </a:rPr>
              <a:t>WHAT IS GIFT CITY ?</a:t>
            </a:r>
            <a:br>
              <a:rPr lang="en-IN" sz="2400" b="1" dirty="0" smtClean="0">
                <a:solidFill>
                  <a:srgbClr val="002060"/>
                </a:solidFill>
                <a:latin typeface="Arial" panose="020B0604020202020204" pitchFamily="34" charset="0"/>
                <a:cs typeface="Arial" panose="020B0604020202020204" pitchFamily="34" charset="0"/>
              </a:rPr>
            </a:br>
            <a:r>
              <a:rPr lang="en-IN" sz="2400" b="1" dirty="0" smtClean="0">
                <a:solidFill>
                  <a:srgbClr val="002060"/>
                </a:solidFill>
                <a:latin typeface="Arial" panose="020B0604020202020204" pitchFamily="34" charset="0"/>
                <a:cs typeface="Arial" panose="020B0604020202020204" pitchFamily="34" charset="0"/>
              </a:rPr>
              <a:t>(Gujarat International Finance Tech- City)</a:t>
            </a:r>
            <a:endParaRPr lang="en-IN" sz="2400" b="1" dirty="0">
              <a:solidFill>
                <a:srgbClr val="002060"/>
              </a:solidFill>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3823884080"/>
              </p:ext>
            </p:extLst>
          </p:nvPr>
        </p:nvGraphicFramePr>
        <p:xfrm>
          <a:off x="951345" y="2514599"/>
          <a:ext cx="10464800" cy="3181351"/>
        </p:xfrm>
        <a:graphic>
          <a:graphicData uri="http://schemas.openxmlformats.org/drawingml/2006/table">
            <a:tbl>
              <a:tblPr firstRow="1" bandRow="1">
                <a:tableStyleId>{69012ECD-51FC-41F1-AA8D-1B2483CD663E}</a:tableStyleId>
              </a:tblPr>
              <a:tblGrid>
                <a:gridCol w="10464800">
                  <a:extLst>
                    <a:ext uri="{9D8B030D-6E8A-4147-A177-3AD203B41FA5}">
                      <a16:colId xmlns:a16="http://schemas.microsoft.com/office/drawing/2014/main" val="872324653"/>
                    </a:ext>
                  </a:extLst>
                </a:gridCol>
              </a:tblGrid>
              <a:tr h="1354265">
                <a:tc>
                  <a:txBody>
                    <a:bodyPr/>
                    <a:lstStyle/>
                    <a:p>
                      <a:pPr marL="12700" marR="0" lvl="0" indent="0" algn="ctr" defTabSz="914400" rtl="0" eaLnBrk="1" fontAlgn="auto" latinLnBrk="0" hangingPunct="1">
                        <a:lnSpc>
                          <a:spcPct val="150000"/>
                        </a:lnSpc>
                        <a:spcBef>
                          <a:spcPts val="95"/>
                        </a:spcBef>
                        <a:spcAft>
                          <a:spcPts val="0"/>
                        </a:spcAft>
                        <a:buClrTx/>
                        <a:buSzTx/>
                        <a:buFontTx/>
                        <a:buNone/>
                        <a:tabLst>
                          <a:tab pos="206375" algn="l"/>
                        </a:tabLst>
                        <a:defRPr/>
                      </a:pPr>
                      <a:r>
                        <a:rPr lang="en-US" sz="24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AN</a:t>
                      </a:r>
                      <a:r>
                        <a:rPr lang="en-US" sz="24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OVERVIEW FOR GIFT CITY – </a:t>
                      </a:r>
                      <a:r>
                        <a:rPr lang="en-US" sz="24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hlinkClick r:id="rId3" action="ppaction://hlinkfile"/>
                        </a:rPr>
                        <a:t>Click Here</a:t>
                      </a:r>
                      <a:endParaRPr lang="en-US" sz="14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1827086">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endParaRPr lang="en-US" sz="1400" b="1"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2</a:t>
            </a:fld>
            <a:endParaRPr lang="en-US" sz="2000" dirty="0">
              <a:solidFill>
                <a:srgbClr val="000000"/>
              </a:solidFill>
            </a:endParaRPr>
          </a:p>
        </p:txBody>
      </p:sp>
      <p:sp>
        <p:nvSpPr>
          <p:cNvPr id="7" name="Frame 6"/>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22793950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FEMA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(Foreign Exchange Management Act)</a:t>
            </a: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2559243358"/>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Section</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 6  </a:t>
                      </a:r>
                      <a:r>
                        <a:rPr lang="en-IN" sz="2400" b="1" i="0" u="none" strike="noStrike" kern="1200" baseline="0" dirty="0" smtClean="0">
                          <a:solidFill>
                            <a:srgbClr val="002060"/>
                          </a:solidFill>
                          <a:latin typeface="Arial" panose="020B0604020202020204" pitchFamily="34" charset="0"/>
                          <a:ea typeface="+mn-ea"/>
                          <a:cs typeface="Arial" panose="020B0604020202020204" pitchFamily="34" charset="0"/>
                        </a:rPr>
                        <a:t>Capital Account transactions</a:t>
                      </a:r>
                      <a:endParaRPr lang="en-US" sz="36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“Provided that the Reserve Bank or the Central Government shall not impose any restrictions on the </a:t>
                      </a:r>
                      <a:r>
                        <a:rPr lang="en-US" sz="2000" b="0" i="0" u="none" strike="noStrike" kern="1200" baseline="0" dirty="0" err="1" smtClean="0">
                          <a:solidFill>
                            <a:schemeClr val="tx1"/>
                          </a:solidFill>
                          <a:latin typeface="Arial" panose="020B0604020202020204" pitchFamily="34" charset="0"/>
                          <a:ea typeface="+mn-ea"/>
                          <a:cs typeface="Arial" panose="020B0604020202020204" pitchFamily="34" charset="0"/>
                        </a:rPr>
                        <a:t>drawal</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of foreign exchange for payment due on account of </a:t>
                      </a:r>
                      <a:r>
                        <a:rPr lang="en-US" sz="2000" b="0" i="0" u="none" strike="noStrike" kern="1200" baseline="0" dirty="0" err="1" smtClean="0">
                          <a:solidFill>
                            <a:schemeClr val="tx1"/>
                          </a:solidFill>
                          <a:latin typeface="Arial" panose="020B0604020202020204" pitchFamily="34" charset="0"/>
                          <a:ea typeface="+mn-ea"/>
                          <a:cs typeface="Arial" panose="020B0604020202020204" pitchFamily="34" charset="0"/>
                        </a:rPr>
                        <a:t>amortisation</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of loans or for depreciation of direct investments in the ordinary course of business.”.</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1[(2A) The Central Government may, in consultation with the Reserve Bank, prescribe— (a) any class or classes of capital account transactions, not involving debt instruments, which are permissible; (b) the limit up to which foreign exchange shall be admissible for such transactions; and (c) any conditions which may be placed on such transactions.] 2[(3) Without prejudice to the generality of the provisions of sub-section (2), the Reserve Bank may, by regulations prohibit, restrict or regulate the following:—</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20</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3893100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FEMA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(Foreign Exchange Management Act)</a:t>
            </a: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1913640497"/>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Section</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 6  </a:t>
                      </a:r>
                      <a:r>
                        <a:rPr lang="en-IN" sz="2400" b="1" i="0" u="none" strike="noStrike" kern="1200" baseline="0" dirty="0" smtClean="0">
                          <a:solidFill>
                            <a:srgbClr val="002060"/>
                          </a:solidFill>
                          <a:latin typeface="Arial" panose="020B0604020202020204" pitchFamily="34" charset="0"/>
                          <a:ea typeface="+mn-ea"/>
                          <a:cs typeface="Arial" panose="020B0604020202020204" pitchFamily="34" charset="0"/>
                        </a:rPr>
                        <a:t>Capital Account transactions</a:t>
                      </a:r>
                      <a:endParaRPr lang="en-US" sz="36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 transfer or issue of any foreign security by a person resident in India; (b) transfer or issue of any security by a person resident outside India; (c) transfer or issue of any security or foreign security by any branch, office or agency in India of a person resident outside India; (d) any borrowing or lending in foreign exchange in whatever form or by whatever name called; (e) any borrowing or lending in rupees in whatever form or by whatever name called between a person resident in India and a person resident outside India; (f) deposits between persons resident in India and persons resident outside India; (g) export, import or holding of currency or currency notes; (h) transfer of immovable property outside India, other than a lease not exceeding five years, by a person resident in India; (</a:t>
                      </a:r>
                      <a:r>
                        <a:rPr lang="en-US" sz="2000" b="0" i="0" u="none" strike="noStrike" kern="1200" baseline="0" dirty="0" err="1" smtClean="0">
                          <a:solidFill>
                            <a:schemeClr val="tx1"/>
                          </a:solidFill>
                          <a:latin typeface="Arial" panose="020B0604020202020204" pitchFamily="34" charset="0"/>
                          <a:ea typeface="+mn-ea"/>
                          <a:cs typeface="Arial" panose="020B0604020202020204" pitchFamily="34" charset="0"/>
                        </a:rPr>
                        <a:t>i</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acquisition or transfer of immovable property in India, other than a lease not exceeding five years, by a person resident outside India; (j) giving of a guarantee or surety in respect of any debt, obligation or other liability incurred— (</a:t>
                      </a:r>
                      <a:r>
                        <a:rPr lang="en-US" sz="2000" b="0" i="0" u="none" strike="noStrike" kern="1200" baseline="0" dirty="0" err="1" smtClean="0">
                          <a:solidFill>
                            <a:schemeClr val="tx1"/>
                          </a:solidFill>
                          <a:latin typeface="Arial" panose="020B0604020202020204" pitchFamily="34" charset="0"/>
                          <a:ea typeface="+mn-ea"/>
                          <a:cs typeface="Arial" panose="020B0604020202020204" pitchFamily="34" charset="0"/>
                        </a:rPr>
                        <a:t>i</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by a person resident in India and owed to a person resident outside India; or (ii) by a person resident outside India.]</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21</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38223230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FEMA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(Foreign Exchange Management Act)</a:t>
            </a: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145218628"/>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Section</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 6  </a:t>
                      </a:r>
                      <a:r>
                        <a:rPr lang="en-IN" sz="2400" b="1" i="0" u="none" strike="noStrike" kern="1200" baseline="0" dirty="0" smtClean="0">
                          <a:solidFill>
                            <a:srgbClr val="002060"/>
                          </a:solidFill>
                          <a:latin typeface="Arial" panose="020B0604020202020204" pitchFamily="34" charset="0"/>
                          <a:ea typeface="+mn-ea"/>
                          <a:cs typeface="Arial" panose="020B0604020202020204" pitchFamily="34" charset="0"/>
                        </a:rPr>
                        <a:t>Capital Account transactions</a:t>
                      </a:r>
                      <a:endParaRPr lang="en-US" sz="36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(4) A person resident in India may hold, own, transfer or invest in foreign currency, foreign security or any immovable property situated outside India if such currency, security or property was acquired, held or owned by such person when he was resident outside India or inherited from a person who was resident outside India.</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(5) A person resident outside India may hold, own, transfer or invest in Indian currency, security or any immovable property situated in India if such currency, security or property was acquired, held or owned by such person when he was resident in India or inherited from a person who was resident in India.</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(6) Without prejudice to the provisions of this section, the Reserve Bank may, by regulation, prohibit, restrict, or regulate establishment in India of a branch, office or other place of business by a person resident outside India, for carrying on any activity relating to such branch, office or other place of business. </a:t>
                      </a:r>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7) For the purposes of this section, the term “debt instruments” shall mean, such instruments as may be determined by the Central Government in consultation with the Reserve Bank.]</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22</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24152570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OI RULES</a:t>
            </a:r>
            <a:br>
              <a:rPr lang="en-US" sz="2400" b="1" dirty="0" smtClean="0">
                <a:solidFill>
                  <a:srgbClr val="43A2DA"/>
                </a:solidFill>
                <a:latin typeface="Segoe UI" panose="020B0502040204020203" pitchFamily="34" charset="0"/>
                <a:cs typeface="Segoe UI" panose="020B0502040204020203" pitchFamily="34" charset="0"/>
              </a:rPr>
            </a:b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3304881376"/>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Overseas</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Investment Rules, 2022</a:t>
                      </a:r>
                      <a:endParaRPr lang="en-US" sz="20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Rule 2(g) </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“financial service regulator” means a financial service regulator established under any law in force in India and include the Reserve Bank, the Securities and Exchange Board of India, the Insurance Regulatory and Development Authority and the Pension Fund Regulatory and Development Authority;</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Rule 2(j)</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“Indian entity” means–</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2000" b="0" i="0" u="none" strike="noStrike" kern="1200" baseline="0" dirty="0" err="1" smtClean="0">
                          <a:solidFill>
                            <a:schemeClr val="tx1"/>
                          </a:solidFill>
                          <a:latin typeface="Arial" panose="020B0604020202020204" pitchFamily="34" charset="0"/>
                          <a:ea typeface="+mn-ea"/>
                          <a:cs typeface="Arial" panose="020B0604020202020204" pitchFamily="34" charset="0"/>
                        </a:rPr>
                        <a:t>i</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a company defined under the Companies Act, 2013 (18 of 2013);</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(ii)  a body corporate incorporated by any law for the time being in force;</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(iii) a Limited Liability Partnership duly formed and incorporated under the Limited Liability Partnership Act, 2008 (6 of 2009); and </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(iv) a partnership firm registered under the Indian Partnership Act, 1932 ( 9 of 1932).</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23</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6791230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OI RULES</a:t>
            </a:r>
            <a:br>
              <a:rPr lang="en-US" sz="2400" b="1" dirty="0" smtClean="0">
                <a:solidFill>
                  <a:srgbClr val="43A2DA"/>
                </a:solidFill>
                <a:latin typeface="Segoe UI" panose="020B0502040204020203" pitchFamily="34" charset="0"/>
                <a:cs typeface="Segoe UI" panose="020B0502040204020203" pitchFamily="34" charset="0"/>
              </a:rPr>
            </a:b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3273663784"/>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Overseas</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Investment Rules, 2022</a:t>
                      </a:r>
                      <a:endParaRPr lang="en-US" sz="20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Rule 2(k) </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“International Financial Services Centre” or “IFSC" shall have the same meaning as assigned to it in clause (g) of section 3 of the International Financial Services Centres Authority Act, 2019 ( 50 of 2019);</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Rule 2(q)</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“Overseas Direct Investment” or “ODI” means investment by way of acquisition of unlisted equity capital of a foreign entity, or subscription as a part of the memorandum of association of a foreign entity, or investment in ten per cent, or more of the paid-up equity capital of a listed foreign entity or investment with control where investment is less than ten per cent. of the paid-up equity capital of a listed foreign entity;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24</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42640665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OI RULES</a:t>
            </a:r>
            <a:br>
              <a:rPr lang="en-US" sz="2400" b="1" dirty="0" smtClean="0">
                <a:solidFill>
                  <a:srgbClr val="43A2DA"/>
                </a:solidFill>
                <a:latin typeface="Segoe UI" panose="020B0502040204020203" pitchFamily="34" charset="0"/>
                <a:cs typeface="Segoe UI" panose="020B0502040204020203" pitchFamily="34" charset="0"/>
              </a:rPr>
            </a:b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165790078"/>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Overseas</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Investment Rules, 2022</a:t>
                      </a:r>
                      <a:endParaRPr lang="en-US" sz="20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Rule 2(q) (continued…)</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Explanation.– For the purposes of this clause, where an investment by a person resident in India in the equity capital of a foreign entity is classified as ODI, such investment shall continue to be treated as ODI even if the investment falls to a level below ten per cent. of the paid-up equity capital or such person loses control in the foreign entity;</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Rule 2 (</a:t>
                      </a:r>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r)</a:t>
                      </a:r>
                      <a:endPar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“Overseas Investment” or “OI” means financial commitment and Overseas Portfolio Investment by a person resident in India;</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25</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33122890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OI RULES</a:t>
            </a:r>
            <a:br>
              <a:rPr lang="en-US" sz="2400" b="1" dirty="0" smtClean="0">
                <a:solidFill>
                  <a:srgbClr val="43A2DA"/>
                </a:solidFill>
                <a:latin typeface="Segoe UI" panose="020B0502040204020203" pitchFamily="34" charset="0"/>
                <a:cs typeface="Segoe UI" panose="020B0502040204020203" pitchFamily="34" charset="0"/>
              </a:rPr>
            </a:b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1010497514"/>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Overseas</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Investment Rules, 2022</a:t>
                      </a:r>
                      <a:endParaRPr lang="en-US" sz="20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Rule 2 (s)</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“Overseas Portfolio Investment” or “OPI” means investment, other than ODI, in foreign securities, but not in any unlisted debt instruments or any security issued by a person resident in India who is not in an IFSC: Provided that OPI by a person resident in India in the equity capital of a listed entity, even after its delisting shall continue to be treated as OPI until any further investment is made in the entity. </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Explanation. – For the purposes of this clause, the expression “debt instruments” means the instruments specified as such in clause (A) of rule 5;</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26</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64280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OI RULES</a:t>
            </a:r>
            <a:br>
              <a:rPr lang="en-US" sz="2400" b="1" dirty="0" smtClean="0">
                <a:solidFill>
                  <a:srgbClr val="43A2DA"/>
                </a:solidFill>
                <a:latin typeface="Segoe UI" panose="020B0502040204020203" pitchFamily="34" charset="0"/>
                <a:cs typeface="Segoe UI" panose="020B0502040204020203" pitchFamily="34" charset="0"/>
              </a:rPr>
            </a:b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3513374681"/>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Overseas</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Investment Rules, 2022</a:t>
                      </a:r>
                      <a:endParaRPr lang="en-US" sz="20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Rule </a:t>
                      </a:r>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4</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Non-applicability of rules and regulations relating thereto in certain cases.– Nothing in these rules or the Foreign Exchange Management (Overseas Investment) Regulations, 2022 shall apply  to–</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 any investment made outside India by a financial institution in an IFSC;</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27</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7965711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OI RULES</a:t>
            </a:r>
            <a:br>
              <a:rPr lang="en-US" sz="2400" b="1" dirty="0" smtClean="0">
                <a:solidFill>
                  <a:srgbClr val="43A2DA"/>
                </a:solidFill>
                <a:latin typeface="Segoe UI" panose="020B0502040204020203" pitchFamily="34" charset="0"/>
                <a:cs typeface="Segoe UI" panose="020B0502040204020203" pitchFamily="34" charset="0"/>
              </a:rPr>
            </a:b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3635246480"/>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Overseas</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Investment Rules, 2022</a:t>
                      </a:r>
                      <a:endParaRPr lang="en-US" sz="20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Rule 8</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Prohibition on investment outside India.– Save as otherwise provided in the Act or these rules or the regulations made or directions issued under the Act, no person resident in India shall make or transfer any investment or financial commitment outside India.</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Rule 9 Overseas Investment</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(2) (ii)  the Reserve Bank may, on an application made to it through the designated AD bank and for sufficient reasons, permit a person resident in India to make or transfer any investment or financial commitment outside India subject to such conditions as may be laid down by it: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28</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2394731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OI RULES</a:t>
            </a:r>
            <a:br>
              <a:rPr lang="en-US" sz="2400" b="1" dirty="0" smtClean="0">
                <a:solidFill>
                  <a:srgbClr val="43A2DA"/>
                </a:solidFill>
                <a:latin typeface="Segoe UI" panose="020B0502040204020203" pitchFamily="34" charset="0"/>
                <a:cs typeface="Segoe UI" panose="020B0502040204020203" pitchFamily="34" charset="0"/>
              </a:rPr>
            </a:b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2853179788"/>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Overseas</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Investment Rules, 2022</a:t>
                      </a:r>
                      <a:endParaRPr lang="en-US" sz="20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11. Manner of making Overseas Direct Investment by Indian entity.– An Indian entity may make Overseas Direct Investment in the manner and subject to the terms and conditions prescribed in Schedule I.</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12. Manner of making Overseas Portfolio Investment by an Indian entity.– An Indian entity may make Overseas Portfolio Investment in the manner and subject to the terms and conditions prescribed in Schedule II.</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13. Manner of making Overseas Investment by resident individual.– A resident individual may make Overseas Investment in the manner and subject to the terms and conditions prescribed in Schedule III.</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14. Overseas Investment by person resident in India other than Indian entity and resident</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Individual.– A person resident in India, other than an Indian entity and a resident individual, may make Overseas Investment in the manner and subject to the terms and conditions prescribed in Schedule IV.</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29</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25919085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400" b="1" dirty="0" smtClean="0">
                <a:solidFill>
                  <a:srgbClr val="002060"/>
                </a:solidFill>
                <a:latin typeface="Arial" panose="020B0604020202020204" pitchFamily="34" charset="0"/>
                <a:cs typeface="Arial" panose="020B0604020202020204" pitchFamily="34" charset="0"/>
              </a:rPr>
              <a:t>IFSCA</a:t>
            </a:r>
            <a:br>
              <a:rPr lang="en-IN" sz="2400" b="1" dirty="0" smtClean="0">
                <a:solidFill>
                  <a:srgbClr val="002060"/>
                </a:solidFill>
                <a:latin typeface="Arial" panose="020B0604020202020204" pitchFamily="34" charset="0"/>
                <a:cs typeface="Arial" panose="020B0604020202020204" pitchFamily="34" charset="0"/>
              </a:rPr>
            </a:br>
            <a:r>
              <a:rPr lang="en-IN" sz="2400" b="1" dirty="0" smtClean="0">
                <a:solidFill>
                  <a:srgbClr val="002060"/>
                </a:solidFill>
                <a:latin typeface="Arial" panose="020B0604020202020204" pitchFamily="34" charset="0"/>
                <a:cs typeface="Arial" panose="020B0604020202020204" pitchFamily="34" charset="0"/>
              </a:rPr>
              <a:t>(International Financial Services Centres Authority)</a:t>
            </a:r>
            <a:endParaRPr lang="en-IN" sz="2400" b="1" dirty="0">
              <a:solidFill>
                <a:srgbClr val="002060"/>
              </a:solidFill>
              <a:latin typeface="Arial" panose="020B0604020202020204" pitchFamily="34" charset="0"/>
              <a:cs typeface="Arial" panose="020B0604020202020204"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2799919409"/>
              </p:ext>
            </p:extLst>
          </p:nvPr>
        </p:nvGraphicFramePr>
        <p:xfrm>
          <a:off x="951345" y="1577794"/>
          <a:ext cx="10464800" cy="4217078"/>
        </p:xfrm>
        <a:graphic>
          <a:graphicData uri="http://schemas.openxmlformats.org/drawingml/2006/table">
            <a:tbl>
              <a:tblPr firstRow="1" bandRow="1">
                <a:tableStyleId>{69012ECD-51FC-41F1-AA8D-1B2483CD663E}</a:tableStyleId>
              </a:tblPr>
              <a:tblGrid>
                <a:gridCol w="10464800">
                  <a:extLst>
                    <a:ext uri="{9D8B030D-6E8A-4147-A177-3AD203B41FA5}">
                      <a16:colId xmlns:a16="http://schemas.microsoft.com/office/drawing/2014/main" val="872324653"/>
                    </a:ext>
                  </a:extLst>
                </a:gridCol>
              </a:tblGrid>
              <a:tr h="897118">
                <a:tc>
                  <a:txBody>
                    <a:bodyPr/>
                    <a:lstStyle/>
                    <a:p>
                      <a:pPr marL="12700" marR="0" lvl="0" indent="0" algn="ctr" defTabSz="914400" rtl="0" eaLnBrk="1" fontAlgn="auto" latinLnBrk="0" hangingPunct="1">
                        <a:lnSpc>
                          <a:spcPct val="150000"/>
                        </a:lnSpc>
                        <a:spcBef>
                          <a:spcPts val="95"/>
                        </a:spcBef>
                        <a:spcAft>
                          <a:spcPts val="0"/>
                        </a:spcAft>
                        <a:buClrTx/>
                        <a:buSzTx/>
                        <a:buFontTx/>
                        <a:buNone/>
                        <a:tabLst>
                          <a:tab pos="206375" algn="l"/>
                        </a:tabLst>
                        <a:defRPr/>
                      </a:pPr>
                      <a:r>
                        <a:rPr lang="en-IN" sz="2400" b="1" dirty="0" smtClean="0">
                          <a:solidFill>
                            <a:srgbClr val="002060"/>
                          </a:solidFill>
                          <a:latin typeface="Arial" panose="020B0604020202020204" pitchFamily="34" charset="0"/>
                          <a:cs typeface="Arial" panose="020B0604020202020204" pitchFamily="34" charset="0"/>
                        </a:rPr>
                        <a:t>TO KNOW MORE ABOUT IFSCA</a:t>
                      </a:r>
                      <a:endParaRPr lang="en-US" sz="1400" b="1" spc="-5" dirty="0" smtClean="0">
                        <a:solidFill>
                          <a:srgbClr val="FFFF0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3319960">
                <a:tc>
                  <a:txBody>
                    <a:bodyPr/>
                    <a:lstStyle/>
                    <a:p>
                      <a:pPr marL="205740" marR="0" lvl="0" indent="-193040" algn="just" defTabSz="914400" rtl="0" eaLnBrk="1" fontAlgn="auto" latinLnBrk="0" hangingPunct="1">
                        <a:lnSpc>
                          <a:spcPct val="150000"/>
                        </a:lnSpc>
                        <a:spcBef>
                          <a:spcPts val="95"/>
                        </a:spcBef>
                        <a:spcAft>
                          <a:spcPts val="0"/>
                        </a:spcAft>
                        <a:buClrTx/>
                        <a:buSzTx/>
                        <a:buFontTx/>
                        <a:buChar char="•"/>
                        <a:tabLst>
                          <a:tab pos="206375" algn="l"/>
                        </a:tabLst>
                        <a:defRPr/>
                      </a:pPr>
                      <a:r>
                        <a:rPr lang="en-US" sz="3600" b="1" dirty="0" smtClean="0">
                          <a:latin typeface="Arial" panose="020B0604020202020204" pitchFamily="34" charset="0"/>
                          <a:ea typeface="Cambria" panose="02040503050406030204" pitchFamily="18" charset="0"/>
                          <a:cs typeface="Arial" panose="020B0604020202020204" pitchFamily="34" charset="0"/>
                        </a:rPr>
                        <a:t>FUND REGIME IN</a:t>
                      </a:r>
                      <a:r>
                        <a:rPr lang="en-US" sz="3600" b="1" baseline="0" dirty="0" smtClean="0">
                          <a:latin typeface="Arial" panose="020B0604020202020204" pitchFamily="34" charset="0"/>
                          <a:ea typeface="Cambria" panose="02040503050406030204" pitchFamily="18" charset="0"/>
                          <a:cs typeface="Arial" panose="020B0604020202020204" pitchFamily="34" charset="0"/>
                        </a:rPr>
                        <a:t> GIFT CITY - </a:t>
                      </a:r>
                      <a:r>
                        <a:rPr lang="en-US" sz="3600" b="1" baseline="0" dirty="0" smtClean="0">
                          <a:latin typeface="Arial" panose="020B0604020202020204" pitchFamily="34" charset="0"/>
                          <a:ea typeface="Cambria" panose="02040503050406030204" pitchFamily="18" charset="0"/>
                          <a:cs typeface="Arial" panose="020B0604020202020204" pitchFamily="34" charset="0"/>
                          <a:hlinkClick r:id="rId3" action="ppaction://hlinkfile"/>
                        </a:rPr>
                        <a:t>Click Here</a:t>
                      </a:r>
                      <a:endParaRPr lang="en-US" sz="3600" b="1" dirty="0" smtClean="0">
                        <a:latin typeface="Arial" panose="020B0604020202020204" pitchFamily="34" charset="0"/>
                        <a:ea typeface="Cambria" panose="02040503050406030204" pitchFamily="18" charset="0"/>
                        <a:cs typeface="Arial" panose="020B0604020202020204" pitchFamily="34" charset="0"/>
                      </a:endParaRPr>
                    </a:p>
                    <a:p>
                      <a:pPr marL="205740" marR="0" lvl="0" indent="-193040" algn="just" defTabSz="914400" rtl="0" eaLnBrk="1" fontAlgn="auto" latinLnBrk="0" hangingPunct="1">
                        <a:lnSpc>
                          <a:spcPct val="150000"/>
                        </a:lnSpc>
                        <a:spcBef>
                          <a:spcPts val="95"/>
                        </a:spcBef>
                        <a:spcAft>
                          <a:spcPts val="0"/>
                        </a:spcAft>
                        <a:buClrTx/>
                        <a:buSzTx/>
                        <a:buFontTx/>
                        <a:buChar char="•"/>
                        <a:tabLst>
                          <a:tab pos="206375" algn="l"/>
                        </a:tabLst>
                        <a:defRPr/>
                      </a:pPr>
                      <a:r>
                        <a:rPr lang="en-US" sz="3600" b="1" dirty="0" smtClean="0">
                          <a:latin typeface="Arial" panose="020B0604020202020204" pitchFamily="34" charset="0"/>
                          <a:ea typeface="Cambria" panose="02040503050406030204" pitchFamily="18" charset="0"/>
                          <a:cs typeface="Arial" panose="020B0604020202020204" pitchFamily="34" charset="0"/>
                        </a:rPr>
                        <a:t>FINTECH I</a:t>
                      </a:r>
                      <a:r>
                        <a:rPr lang="en-US" sz="3600" b="1" baseline="0" dirty="0" smtClean="0">
                          <a:latin typeface="Arial" panose="020B0604020202020204" pitchFamily="34" charset="0"/>
                          <a:ea typeface="Cambria" panose="02040503050406030204" pitchFamily="18" charset="0"/>
                          <a:cs typeface="Arial" panose="020B0604020202020204" pitchFamily="34" charset="0"/>
                        </a:rPr>
                        <a:t>N GIFT CITY - </a:t>
                      </a:r>
                      <a:r>
                        <a:rPr lang="en-US" sz="3600" b="1" dirty="0" smtClean="0">
                          <a:latin typeface="Arial" panose="020B0604020202020204" pitchFamily="34" charset="0"/>
                          <a:ea typeface="Cambria" panose="02040503050406030204" pitchFamily="18" charset="0"/>
                          <a:cs typeface="Arial" panose="020B0604020202020204" pitchFamily="34" charset="0"/>
                        </a:rPr>
                        <a:t> </a:t>
                      </a:r>
                      <a:r>
                        <a:rPr lang="en-US" sz="3600" b="1" dirty="0" smtClean="0">
                          <a:latin typeface="Arial" panose="020B0604020202020204" pitchFamily="34" charset="0"/>
                          <a:ea typeface="Cambria" panose="02040503050406030204" pitchFamily="18" charset="0"/>
                          <a:cs typeface="Arial" panose="020B0604020202020204" pitchFamily="34" charset="0"/>
                          <a:hlinkClick r:id="rId4" action="ppaction://hlinkfile"/>
                        </a:rPr>
                        <a:t>Click Here</a:t>
                      </a:r>
                      <a:endParaRPr lang="en-US" sz="3600" b="1" dirty="0" smtClean="0">
                        <a:latin typeface="Arial" panose="020B0604020202020204" pitchFamily="34" charset="0"/>
                        <a:ea typeface="Cambria" panose="02040503050406030204" pitchFamily="18" charset="0"/>
                        <a:cs typeface="Arial" panose="020B0604020202020204" pitchFamily="34" charset="0"/>
                      </a:endParaRPr>
                    </a:p>
                    <a:p>
                      <a:pPr marL="205740" marR="0" lvl="0" indent="-193040" algn="just" defTabSz="914400" rtl="0" eaLnBrk="1" fontAlgn="auto" latinLnBrk="0" hangingPunct="1">
                        <a:lnSpc>
                          <a:spcPct val="150000"/>
                        </a:lnSpc>
                        <a:spcBef>
                          <a:spcPts val="95"/>
                        </a:spcBef>
                        <a:spcAft>
                          <a:spcPts val="0"/>
                        </a:spcAft>
                        <a:buClrTx/>
                        <a:buSzTx/>
                        <a:buFontTx/>
                        <a:buChar char="•"/>
                        <a:tabLst>
                          <a:tab pos="206375" algn="l"/>
                        </a:tabLst>
                        <a:defRPr/>
                      </a:pPr>
                      <a:r>
                        <a:rPr lang="en-US" sz="3600" b="1" dirty="0" smtClean="0">
                          <a:latin typeface="Arial" panose="020B0604020202020204" pitchFamily="34" charset="0"/>
                          <a:ea typeface="Cambria" panose="02040503050406030204" pitchFamily="18" charset="0"/>
                          <a:cs typeface="Arial" panose="020B0604020202020204" pitchFamily="34" charset="0"/>
                        </a:rPr>
                        <a:t>SHIP</a:t>
                      </a:r>
                      <a:r>
                        <a:rPr lang="en-US" sz="3600" b="1" baseline="0" dirty="0" smtClean="0">
                          <a:latin typeface="Arial" panose="020B0604020202020204" pitchFamily="34" charset="0"/>
                          <a:ea typeface="Cambria" panose="02040503050406030204" pitchFamily="18" charset="0"/>
                          <a:cs typeface="Arial" panose="020B0604020202020204" pitchFamily="34" charset="0"/>
                        </a:rPr>
                        <a:t> LEASING IN GIFT CITY – </a:t>
                      </a:r>
                      <a:r>
                        <a:rPr lang="en-US" sz="3600" b="1" baseline="0" dirty="0" smtClean="0">
                          <a:latin typeface="Arial" panose="020B0604020202020204" pitchFamily="34" charset="0"/>
                          <a:ea typeface="Cambria" panose="02040503050406030204" pitchFamily="18" charset="0"/>
                          <a:cs typeface="Arial" panose="020B0604020202020204" pitchFamily="34" charset="0"/>
                          <a:hlinkClick r:id="rId5" action="ppaction://hlinkfile"/>
                        </a:rPr>
                        <a:t>Click Here</a:t>
                      </a:r>
                      <a:endParaRPr lang="en-US" sz="3600" b="1" dirty="0" smtClean="0">
                        <a:latin typeface="Arial" panose="020B0604020202020204" pitchFamily="34" charset="0"/>
                        <a:ea typeface="Cambria" panose="02040503050406030204" pitchFamily="18" charset="0"/>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3</a:t>
            </a:fld>
            <a:endParaRPr lang="en-US" sz="2000" dirty="0">
              <a:solidFill>
                <a:srgbClr val="000000"/>
              </a:solidFill>
            </a:endParaRPr>
          </a:p>
        </p:txBody>
      </p:sp>
      <p:sp>
        <p:nvSpPr>
          <p:cNvPr id="7" name="Frame 6"/>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10569391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OI RULES</a:t>
            </a:r>
            <a:br>
              <a:rPr lang="en-US" sz="2400" b="1" dirty="0" smtClean="0">
                <a:solidFill>
                  <a:srgbClr val="43A2DA"/>
                </a:solidFill>
                <a:latin typeface="Segoe UI" panose="020B0502040204020203" pitchFamily="34" charset="0"/>
                <a:cs typeface="Segoe UI" panose="020B0502040204020203" pitchFamily="34" charset="0"/>
              </a:rPr>
            </a:b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1566083107"/>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Overseas</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Investment Rules, 2022</a:t>
                      </a:r>
                      <a:endParaRPr lang="en-US" sz="20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15. Overseas Investment in IFSC by person resident in India.– A person resident in India may make Overseas Investment in an IFSC in India in the manner and subject to the terms and conditions prescribed in Schedule V.</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30</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17730065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sz="quarter" idx="13"/>
            <p:extLst>
              <p:ext uri="{D42A27DB-BD31-4B8C-83A1-F6EECF244321}">
                <p14:modId xmlns:p14="http://schemas.microsoft.com/office/powerpoint/2010/main" val="3279758294"/>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Overseas</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Investment Rules, 2022</a:t>
                      </a:r>
                      <a:endParaRPr lang="en-US" sz="20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Rule 21 </a:t>
                      </a:r>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Restriction on acquisition or transfer of immovable property outside India.–</a:t>
                      </a:r>
                    </a:p>
                    <a:p>
                      <a:pPr algn="just"/>
                      <a:endPar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(1) Save as otherwise provided in the Act or this rule, no person resident in India shall acquire or transfer any immovable property situated outside India without general or special permission of the Reserve Bank : </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Provided that nothing contained in this rule shall apply to a property –  </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2000" b="0" i="0" u="none" strike="noStrike" kern="1200" baseline="0" dirty="0" err="1" smtClean="0">
                          <a:solidFill>
                            <a:schemeClr val="tx1"/>
                          </a:solidFill>
                          <a:latin typeface="Arial" panose="020B0604020202020204" pitchFamily="34" charset="0"/>
                          <a:ea typeface="+mn-ea"/>
                          <a:cs typeface="Arial" panose="020B0604020202020204" pitchFamily="34" charset="0"/>
                        </a:rPr>
                        <a:t>i</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held by a person resident in India who is a national of a foreign State;</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(ii) acquired by a person resident in India on or before the 8th day of July, 1947 and continued to be held by such person with the permission of the Reserve Bank;</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(iii) acquired by a person resident in India on a lease not exceeding five years.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31</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7" name="Title 1"/>
          <p:cNvSpPr txBox="1">
            <a:spLocks/>
          </p:cNvSpPr>
          <p:nvPr/>
        </p:nvSpPr>
        <p:spPr>
          <a:xfrm>
            <a:off x="569427" y="374391"/>
            <a:ext cx="10769600" cy="68579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smtClean="0">
                <a:solidFill>
                  <a:srgbClr val="43A2DA"/>
                </a:solidFill>
                <a:latin typeface="Segoe UI" panose="020B0502040204020203" pitchFamily="34" charset="0"/>
                <a:cs typeface="Segoe UI" panose="020B0502040204020203" pitchFamily="34" charset="0"/>
              </a:rPr>
              <a:t/>
            </a:r>
            <a:br>
              <a:rPr lang="en-US" sz="2400" b="1" smtClean="0">
                <a:solidFill>
                  <a:srgbClr val="43A2DA"/>
                </a:solidFill>
                <a:latin typeface="Segoe UI" panose="020B0502040204020203" pitchFamily="34" charset="0"/>
                <a:cs typeface="Segoe UI" panose="020B0502040204020203" pitchFamily="34" charset="0"/>
              </a:rPr>
            </a:br>
            <a:r>
              <a:rPr lang="en-US" sz="2400" b="1" smtClean="0">
                <a:solidFill>
                  <a:srgbClr val="43A2DA"/>
                </a:solidFill>
                <a:latin typeface="Segoe UI" panose="020B0502040204020203" pitchFamily="34" charset="0"/>
                <a:cs typeface="Segoe UI" panose="020B0502040204020203" pitchFamily="34" charset="0"/>
              </a:rPr>
              <a:t>OI RULES</a:t>
            </a:r>
            <a:br>
              <a:rPr lang="en-US" sz="2400" b="1" smtClean="0">
                <a:solidFill>
                  <a:srgbClr val="43A2DA"/>
                </a:solidFill>
                <a:latin typeface="Segoe UI" panose="020B0502040204020203" pitchFamily="34" charset="0"/>
                <a:cs typeface="Segoe UI" panose="020B0502040204020203" pitchFamily="34" charset="0"/>
              </a:rPr>
            </a:br>
            <a:endParaRPr lang="en-IN" sz="2400" b="1" dirty="0">
              <a:solidFill>
                <a:srgbClr val="43A2DA"/>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691152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OI RULES</a:t>
            </a:r>
            <a:br>
              <a:rPr lang="en-US" sz="2400" b="1" dirty="0" smtClean="0">
                <a:solidFill>
                  <a:srgbClr val="43A2DA"/>
                </a:solidFill>
                <a:latin typeface="Segoe UI" panose="020B0502040204020203" pitchFamily="34" charset="0"/>
                <a:cs typeface="Segoe UI" panose="020B0502040204020203" pitchFamily="34" charset="0"/>
              </a:rPr>
            </a:b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2502086377"/>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Overseas</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Investment Rules, 2022</a:t>
                      </a:r>
                      <a:endParaRPr lang="en-US" sz="20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Rule 21 </a:t>
                      </a:r>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Restriction on acquisition or transfer of immovable property outside India.–</a:t>
                      </a:r>
                    </a:p>
                    <a:p>
                      <a:pPr algn="just"/>
                      <a:endPar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(2) Notwithstanding anything contained in sub-rule (1)–</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2000" b="0" i="0" u="none" strike="noStrike" kern="1200" baseline="0" dirty="0" err="1" smtClean="0">
                          <a:solidFill>
                            <a:schemeClr val="tx1"/>
                          </a:solidFill>
                          <a:latin typeface="Arial" panose="020B0604020202020204" pitchFamily="34" charset="0"/>
                          <a:ea typeface="+mn-ea"/>
                          <a:cs typeface="Arial" panose="020B0604020202020204" pitchFamily="34" charset="0"/>
                        </a:rPr>
                        <a:t>i</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a person resident in India may acquire immovable property outside India by way of inheritance or gift or purchase from a person resident in India who has acquired such property as per the foreign exchange provisions in force at the time of such acquisition;</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(ii) a person resident in India may acquire immovable property outside India from a person resident outside India–</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 by way of inheritance;</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(b) by way of purchase out of foreign exchange held in RFC account;</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(c) by way of purchase out of the remittances sent under the </a:t>
                      </a:r>
                      <a:r>
                        <a:rPr lang="en-US" sz="2000" b="0" i="0" u="none" strike="noStrike" kern="1200" baseline="0" dirty="0" err="1" smtClean="0">
                          <a:solidFill>
                            <a:schemeClr val="tx1"/>
                          </a:solidFill>
                          <a:latin typeface="Arial" panose="020B0604020202020204" pitchFamily="34" charset="0"/>
                          <a:ea typeface="+mn-ea"/>
                          <a:cs typeface="Arial" panose="020B0604020202020204" pitchFamily="34" charset="0"/>
                        </a:rPr>
                        <a:t>Liberalised</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Remittance Scheme instituted by the Reserve Bank:</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32</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21040433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OI RULES</a:t>
            </a:r>
            <a:br>
              <a:rPr lang="en-US" sz="2400" b="1" dirty="0" smtClean="0">
                <a:solidFill>
                  <a:srgbClr val="43A2DA"/>
                </a:solidFill>
                <a:latin typeface="Segoe UI" panose="020B0502040204020203" pitchFamily="34" charset="0"/>
                <a:cs typeface="Segoe UI" panose="020B0502040204020203" pitchFamily="34" charset="0"/>
              </a:rPr>
            </a:b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2237419650"/>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Overseas</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Investment Rules, 2022</a:t>
                      </a:r>
                      <a:endParaRPr lang="en-US" sz="20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Rule 21 </a:t>
                      </a:r>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Restriction on acquisition or transfer of immovable property outside India.–</a:t>
                      </a:r>
                    </a:p>
                    <a:p>
                      <a:pPr algn="just"/>
                      <a:endPar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Provided that such remittances under the </a:t>
                      </a:r>
                      <a:r>
                        <a:rPr lang="en-US" sz="2000" b="0" i="0" u="none" strike="noStrike" kern="1200" baseline="0" dirty="0" err="1" smtClean="0">
                          <a:solidFill>
                            <a:schemeClr val="tx1"/>
                          </a:solidFill>
                          <a:latin typeface="Arial" panose="020B0604020202020204" pitchFamily="34" charset="0"/>
                          <a:ea typeface="+mn-ea"/>
                          <a:cs typeface="Arial" panose="020B0604020202020204" pitchFamily="34" charset="0"/>
                        </a:rPr>
                        <a:t>Liberalised</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Remittance Scheme may be consolidated in respect of relatives if such relatives, being persons resident in India, comply with the terms and conditions of the Scheme; </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(d) jointly with a relative who is a person resident outside India;</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(e) out of the income or sale proceeds of the assets, other than ODI, acquired overseas under the provisions of the Act;</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(iii) an Indian entity having an overseas office may acquire immovable property outside India for the business and residential purposes of its staff, as per the directions issued by the Reserve Bank from time to time;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33</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1237613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OI RULES</a:t>
            </a:r>
            <a:br>
              <a:rPr lang="en-US" sz="2400" b="1" dirty="0" smtClean="0">
                <a:solidFill>
                  <a:srgbClr val="43A2DA"/>
                </a:solidFill>
                <a:latin typeface="Segoe UI" panose="020B0502040204020203" pitchFamily="34" charset="0"/>
                <a:cs typeface="Segoe UI" panose="020B0502040204020203" pitchFamily="34" charset="0"/>
              </a:rPr>
            </a:b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1251205357"/>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Overseas</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Investment Rules, 2022</a:t>
                      </a:r>
                      <a:endParaRPr lang="en-US" sz="20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Rule 21 </a:t>
                      </a:r>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Restriction on acquisition or transfer of immovable property outside India.–</a:t>
                      </a:r>
                    </a:p>
                    <a:p>
                      <a:pPr algn="just"/>
                      <a:endPar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(iv) a person resident in India who has acquired any immovable property outside India in accordance with the foreign exchange provisions in force at the time of such acquisition may–</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 transfer such property by way of gift to a person resident in India who is eligible to acquire such property under these rules or by way of sale;</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(b) create a charge on such property in accordance with the Act or the rules or regulations made thereunder or directions issued by the Reserve Bank from time to time. </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(3) The holding of any investment in immovable property or transfer thereof in any manner shall not be permitted if the initial investment in immovable property was not permitted under the Act.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34</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7687264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OI RULES</a:t>
            </a:r>
            <a:br>
              <a:rPr lang="en-US" sz="2400" b="1" dirty="0" smtClean="0">
                <a:solidFill>
                  <a:srgbClr val="43A2DA"/>
                </a:solidFill>
                <a:latin typeface="Segoe UI" panose="020B0502040204020203" pitchFamily="34" charset="0"/>
                <a:cs typeface="Segoe UI" panose="020B0502040204020203" pitchFamily="34" charset="0"/>
              </a:rPr>
            </a:b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2735058278"/>
              </p:ext>
            </p:extLst>
          </p:nvPr>
        </p:nvGraphicFramePr>
        <p:xfrm>
          <a:off x="791570" y="873356"/>
          <a:ext cx="10712217" cy="5394960"/>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647777">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0"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Overseas</a:t>
                      </a:r>
                      <a:r>
                        <a:rPr lang="en-US" sz="2800" b="0"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Investment Rules, 2022</a:t>
                      </a:r>
                      <a:endParaRPr lang="en-US" sz="2000" b="0"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629951">
                <a:tc>
                  <a:txBody>
                    <a:bodyPr/>
                    <a:lstStyle/>
                    <a:p>
                      <a:pPr algn="ctr"/>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SCHEDULE – 1 </a:t>
                      </a:r>
                    </a:p>
                    <a:p>
                      <a:pPr algn="ctr"/>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ODI in financial services activity</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(1) An Indian entity engaged in financial services activity in India</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may make ODI in a foreign entity, which is directly or indirectly engaged in financial services activity, subject to the following conditions, namely:--</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2000" b="0" i="0" u="none" strike="noStrike" kern="1200" baseline="0" dirty="0" err="1" smtClean="0">
                          <a:solidFill>
                            <a:schemeClr val="tx1"/>
                          </a:solidFill>
                          <a:latin typeface="Arial" panose="020B0604020202020204" pitchFamily="34" charset="0"/>
                          <a:ea typeface="+mn-ea"/>
                          <a:cs typeface="Arial" panose="020B0604020202020204" pitchFamily="34" charset="0"/>
                        </a:rPr>
                        <a:t>i</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the Indian entity has posted net profits during the preceding three financial years;</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(ii) the Indian entity is registered with or regulated by a financial services regulator in India;</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(iii) the Indian entity has obtained approval as may be required from the regulators of such financial services activity, both in India and the host country or host jurisdiction, as the case may be, for engaging in such financial services:</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(2) An Indian entity not engaged in financial services activity in India may make ODI in a foreign entity, which is directly or indirectly engaged in financial services activity, except banking or insurance, subject to the condition that such Indian entity has posted net profits during the preceding three financial years: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35</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11965450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OI RULES</a:t>
            </a:r>
            <a:br>
              <a:rPr lang="en-US" sz="2400" b="1" dirty="0" smtClean="0">
                <a:solidFill>
                  <a:srgbClr val="43A2DA"/>
                </a:solidFill>
                <a:latin typeface="Segoe UI" panose="020B0502040204020203" pitchFamily="34" charset="0"/>
                <a:cs typeface="Segoe UI" panose="020B0502040204020203" pitchFamily="34" charset="0"/>
              </a:rPr>
            </a:b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517453079"/>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0"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Overseas</a:t>
                      </a:r>
                      <a:r>
                        <a:rPr lang="en-US" sz="2800" b="0"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Investment Rules, 2022</a:t>
                      </a:r>
                      <a:endParaRPr lang="en-US" sz="2000" b="0"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Continue…   </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SCHEDULE – 1 </a:t>
                      </a:r>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ODI in financial services activity</a:t>
                      </a:r>
                    </a:p>
                    <a:p>
                      <a:pPr algn="just"/>
                      <a:endPar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Provided that an Indian entity not engaged in the insurance sector may make ODI in general and health insurance where such insurance business is supporting the core activity undertaken overseas by such an Indian entity.</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(3) If an Indian entity does not meet the net profits required under sub paragraph (1) &amp; (2) of this paragraph due to the impact of Covid-19 during the period from 2020-2021 to 2021-2022, then the financial results of such period may be excluded for considering the profitability period of three years: Provided that such period may be extended by the Reserve Bank in consultation with the Central Government, as it may deem necessary:</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(4) Notwithstanding anything contained in this paragraph, Overseas Investment by banks and non-banking financial institutions regulated by the Reserve Bank shall be subject to the conditions laid down by the Reserve Bank under applicable laws in this regard.</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36</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272760078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OI RULES</a:t>
            </a:r>
            <a:br>
              <a:rPr lang="en-US" sz="2400" b="1" dirty="0" smtClean="0">
                <a:solidFill>
                  <a:srgbClr val="43A2DA"/>
                </a:solidFill>
                <a:latin typeface="Segoe UI" panose="020B0502040204020203" pitchFamily="34" charset="0"/>
                <a:cs typeface="Segoe UI" panose="020B0502040204020203" pitchFamily="34" charset="0"/>
              </a:rPr>
            </a:b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2294431918"/>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Overseas</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Investment Rules, 2022</a:t>
                      </a:r>
                      <a:endParaRPr lang="en-US" sz="20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ct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Schedule :– 2 </a:t>
                      </a:r>
                    </a:p>
                    <a:p>
                      <a:pPr algn="ctr"/>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Manner of making Overseas Portfolio Investment by an Indian entity</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lnSpc>
                          <a:spcPct val="150000"/>
                        </a:lnSpc>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1. OPI by an Indian entity.– (1) An Indian entity may make OPI which shall not exceed fifty percent of its net worth as on the date of its last audited balance sheet, in the manner and subject to the conditions laid down in this Schedule.</a:t>
                      </a:r>
                    </a:p>
                    <a:p>
                      <a:pPr algn="just">
                        <a:lnSpc>
                          <a:spcPct val="150000"/>
                        </a:lnSpc>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(2) A listed Indian company may make OPI including by way of reinvestment.</a:t>
                      </a:r>
                    </a:p>
                    <a:p>
                      <a:pPr algn="just">
                        <a:lnSpc>
                          <a:spcPct val="150000"/>
                        </a:lnSpc>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(3) An unlisted Indian entity may make OPI only under clauses (iii), (iv), (v) and (vi) of sub-paragraph (2) of paragraph 1 of Schedule I.</a:t>
                      </a:r>
                      <a:endPar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37</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31663438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OI RULES</a:t>
            </a:r>
            <a:br>
              <a:rPr lang="en-US" sz="2400" b="1" dirty="0" smtClean="0">
                <a:solidFill>
                  <a:srgbClr val="43A2DA"/>
                </a:solidFill>
                <a:latin typeface="Segoe UI" panose="020B0502040204020203" pitchFamily="34" charset="0"/>
                <a:cs typeface="Segoe UI" panose="020B0502040204020203" pitchFamily="34" charset="0"/>
              </a:rPr>
            </a:b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373181740"/>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Overseas</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Investment Rules, 2022</a:t>
                      </a:r>
                      <a:endParaRPr lang="en-US" sz="20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ct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Schedule :– 5 </a:t>
                      </a:r>
                    </a:p>
                    <a:p>
                      <a:pPr algn="ctr"/>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Overseas Investment in IFSC by person resident in </a:t>
                      </a:r>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India</a:t>
                      </a:r>
                      <a:endPar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marL="457200" indent="-457200" algn="just">
                        <a:buAutoNum type="arabicPeriod"/>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Overseas Investment in IFSC by person resident in India.– (1) Subject to the provisions of these rules and the Foreign Exchange Management (Overseas Investment) Regulations, 2022, a person resident in India may make Overseas Investment in an IFSC in India within the limits provided in these rules . </a:t>
                      </a:r>
                    </a:p>
                    <a:p>
                      <a:pPr marL="0" indent="0" algn="just">
                        <a:buNone/>
                      </a:pPr>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(2) A person resident in India may make Overseas Investment in an IFSC in the manner as laid down in Schedule I or Schedule II or Schedule III or Schedule IV:</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Provided that –</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2000" b="0" i="0" u="none" strike="noStrike" kern="1200" baseline="0" dirty="0" err="1" smtClean="0">
                          <a:solidFill>
                            <a:schemeClr val="tx1"/>
                          </a:solidFill>
                          <a:latin typeface="Arial" panose="020B0604020202020204" pitchFamily="34" charset="0"/>
                          <a:ea typeface="+mn-ea"/>
                          <a:cs typeface="Arial" panose="020B0604020202020204" pitchFamily="34" charset="0"/>
                        </a:rPr>
                        <a:t>i</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in the case of an ODI made in an IFSC, the approval by the financial services regulator</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concerned, wherever applicable, shall be decided within forty-five days from the date of</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application complete in all respects failing which it shall be deemed to be approved;</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38</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4305954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OI RULES</a:t>
            </a:r>
            <a:br>
              <a:rPr lang="en-US" sz="2400" b="1" dirty="0" smtClean="0">
                <a:solidFill>
                  <a:srgbClr val="43A2DA"/>
                </a:solidFill>
                <a:latin typeface="Segoe UI" panose="020B0502040204020203" pitchFamily="34" charset="0"/>
                <a:cs typeface="Segoe UI" panose="020B0502040204020203" pitchFamily="34" charset="0"/>
              </a:rPr>
            </a:b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67003347"/>
              </p:ext>
            </p:extLst>
          </p:nvPr>
        </p:nvGraphicFramePr>
        <p:xfrm>
          <a:off x="791570" y="1022015"/>
          <a:ext cx="10712217" cy="514716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397352">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Overseas</a:t>
                      </a:r>
                      <a:r>
                        <a:rPr lang="en-US" sz="28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Investment Rules, 2022</a:t>
                      </a:r>
                      <a:endParaRPr lang="en-US" sz="20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ct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Schedule :– 5 </a:t>
                      </a:r>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ctr"/>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Overseas </a:t>
                      </a:r>
                      <a:r>
                        <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rPr>
                        <a:t>Investment in IFSC by person resident in India</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ii) an Indian entity not engaged in financial services activity in India, making ODI in a foreign</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entity, which is directly or indirectly engaged in financial services activity, except banking or</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insurance, who does not meet the net profit condition as required under these rules, may make ODI in an IFSC.</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(iii) a person resident in India may make contribution to an investment fund or vehicle set up in an  IFSC as OPI;</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(iv) a resident individual may make ODI in a foreign entity, including an entity engaged in financial services activity, (except in banking and insurance), in IFSC if such entity does not have subsidiary or step down subsidiary outside IFSC where the resident individual has control in the foreign entity. </a:t>
                      </a:r>
                    </a:p>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(3) A </a:t>
                      </a:r>
                      <a:r>
                        <a:rPr lang="en-US" sz="2000" b="0" i="0" u="none" strike="noStrike" kern="1200" baseline="0" dirty="0" err="1" smtClean="0">
                          <a:solidFill>
                            <a:schemeClr val="tx1"/>
                          </a:solidFill>
                          <a:latin typeface="Arial" panose="020B0604020202020204" pitchFamily="34" charset="0"/>
                          <a:ea typeface="+mn-ea"/>
                          <a:cs typeface="Arial" panose="020B0604020202020204" pitchFamily="34" charset="0"/>
                        </a:rPr>
                        <a:t>recognised</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stock exchange in the IFSC shall be treated as a </a:t>
                      </a:r>
                      <a:r>
                        <a:rPr lang="en-US" sz="2000" b="0" i="0" u="none" strike="noStrike" kern="1200" baseline="0" dirty="0" err="1" smtClean="0">
                          <a:solidFill>
                            <a:schemeClr val="tx1"/>
                          </a:solidFill>
                          <a:latin typeface="Arial" panose="020B0604020202020204" pitchFamily="34" charset="0"/>
                          <a:ea typeface="+mn-ea"/>
                          <a:cs typeface="Arial" panose="020B0604020202020204" pitchFamily="34" charset="0"/>
                        </a:rPr>
                        <a:t>recognised</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stock exchange outside India for the purpose of these rules.</a:t>
                      </a:r>
                      <a:endParaRPr lang="en-US" sz="20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39</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737297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smtClean="0">
                <a:solidFill>
                  <a:srgbClr val="002060"/>
                </a:solidFill>
                <a:latin typeface="Segoe UI" panose="020B0502040204020203" pitchFamily="34" charset="0"/>
                <a:cs typeface="Segoe UI" panose="020B0502040204020203" pitchFamily="34" charset="0"/>
              </a:rPr>
              <a:t>POWERS OF UNIFIED REGULATOR IFSCA</a:t>
            </a:r>
            <a:endParaRPr lang="en-IN" sz="2400" b="1" dirty="0">
              <a:solidFill>
                <a:srgbClr val="002060"/>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1449485534"/>
              </p:ext>
            </p:extLst>
          </p:nvPr>
        </p:nvGraphicFramePr>
        <p:xfrm>
          <a:off x="951345" y="1577794"/>
          <a:ext cx="10464800" cy="4304391"/>
        </p:xfrm>
        <a:graphic>
          <a:graphicData uri="http://schemas.openxmlformats.org/drawingml/2006/table">
            <a:tbl>
              <a:tblPr firstRow="1" bandRow="1">
                <a:tableStyleId>{69012ECD-51FC-41F1-AA8D-1B2483CD663E}</a:tableStyleId>
              </a:tblPr>
              <a:tblGrid>
                <a:gridCol w="10464800">
                  <a:extLst>
                    <a:ext uri="{9D8B030D-6E8A-4147-A177-3AD203B41FA5}">
                      <a16:colId xmlns:a16="http://schemas.microsoft.com/office/drawing/2014/main" val="872324653"/>
                    </a:ext>
                  </a:extLst>
                </a:gridCol>
              </a:tblGrid>
              <a:tr h="996937">
                <a:tc>
                  <a:txBody>
                    <a:bodyPr/>
                    <a:lstStyle/>
                    <a:p>
                      <a:pPr marL="12700" marR="0" lvl="0" indent="0" algn="ctr" defTabSz="914400" rtl="0" eaLnBrk="1" fontAlgn="auto" latinLnBrk="0" hangingPunct="1">
                        <a:lnSpc>
                          <a:spcPct val="150000"/>
                        </a:lnSpc>
                        <a:spcBef>
                          <a:spcPts val="95"/>
                        </a:spcBef>
                        <a:spcAft>
                          <a:spcPts val="0"/>
                        </a:spcAft>
                        <a:buClrTx/>
                        <a:buSzTx/>
                        <a:buFontTx/>
                        <a:buNone/>
                        <a:tabLst>
                          <a:tab pos="206375" algn="l"/>
                        </a:tabLst>
                        <a:defRPr/>
                      </a:pPr>
                      <a:endParaRPr lang="en-US" sz="2000" b="1" spc="-5" dirty="0" smtClean="0">
                        <a:solidFill>
                          <a:srgbClr val="FFFF00"/>
                        </a:solidFill>
                        <a:latin typeface="Segoe UI" panose="020B0502040204020203" pitchFamily="34" charset="0"/>
                        <a:ea typeface="Cambria" panose="02040503050406030204" pitchFamily="18" charset="0"/>
                        <a:cs typeface="Segoe UI" panose="020B0502040204020203"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3307454">
                <a:tc>
                  <a:txBody>
                    <a:bodyPr/>
                    <a:lstStyle/>
                    <a:p>
                      <a:pPr marL="800100" indent="-342900" algn="just">
                        <a:lnSpc>
                          <a:spcPct val="106000"/>
                        </a:lnSpc>
                        <a:spcAft>
                          <a:spcPts val="800"/>
                        </a:spcAft>
                        <a:buFont typeface="Arial" panose="020B0604020202020204" pitchFamily="34" charset="0"/>
                        <a:buChar char="•"/>
                      </a:pPr>
                      <a:r>
                        <a:rPr lang="en-US" sz="2800" kern="12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IFSCA</a:t>
                      </a:r>
                      <a:r>
                        <a:rPr lang="en-US" sz="2800" kern="1200" baseline="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ACT, 2019 Comprises of 34 Sections and 2 Schedules.</a:t>
                      </a:r>
                    </a:p>
                    <a:p>
                      <a:pPr marL="800100" indent="-342900" algn="just">
                        <a:lnSpc>
                          <a:spcPct val="106000"/>
                        </a:lnSpc>
                        <a:spcAft>
                          <a:spcPts val="800"/>
                        </a:spcAft>
                        <a:buFont typeface="Arial" panose="020B0604020202020204" pitchFamily="34" charset="0"/>
                        <a:buChar char="•"/>
                      </a:pPr>
                      <a:endParaRPr lang="en-US" sz="2800" kern="1200" baseline="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800100" indent="-342900" algn="just">
                        <a:lnSpc>
                          <a:spcPct val="106000"/>
                        </a:lnSpc>
                        <a:spcAft>
                          <a:spcPts val="800"/>
                        </a:spcAft>
                        <a:buFont typeface="Arial" panose="020B0604020202020204" pitchFamily="34" charset="0"/>
                        <a:buChar char="•"/>
                      </a:pPr>
                      <a:r>
                        <a:rPr lang="en-US" sz="2800" kern="1200" baseline="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Various Regulations are formulated for supervision and control purpose</a:t>
                      </a:r>
                    </a:p>
                    <a:p>
                      <a:pPr marL="800100" indent="-342900" algn="just">
                        <a:lnSpc>
                          <a:spcPct val="106000"/>
                        </a:lnSpc>
                        <a:spcAft>
                          <a:spcPts val="800"/>
                        </a:spcAft>
                        <a:buFont typeface="Arial" panose="020B0604020202020204" pitchFamily="34" charset="0"/>
                        <a:buChar char="•"/>
                      </a:pPr>
                      <a:endParaRPr lang="en-US" sz="2400" kern="1200" dirty="0" smtClean="0">
                        <a:solidFill>
                          <a:srgbClr val="000000"/>
                        </a:solidFill>
                        <a:effectLst/>
                        <a:latin typeface="Arial" panose="020B0604020202020204" pitchFamily="34" charset="0"/>
                        <a:ea typeface="Times New Roman" panose="02020603050405020304" pitchFamily="18" charset="0"/>
                        <a:cs typeface="+mn-cs"/>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4</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65945424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69427" y="374391"/>
            <a:ext cx="10769600" cy="685799"/>
          </a:xfrm>
        </p:spPr>
        <p:txBody>
          <a:bodyPr>
            <a:noAutofit/>
          </a:bodyPr>
          <a:lstStyle/>
          <a:p>
            <a:pPr algn="ctr"/>
            <a:r>
              <a:rPr lang="en-US" sz="2400" b="1" dirty="0" smtClean="0">
                <a:solidFill>
                  <a:srgbClr val="43A2DA"/>
                </a:solidFill>
                <a:latin typeface="Segoe UI" panose="020B0502040204020203" pitchFamily="34" charset="0"/>
                <a:cs typeface="Segoe UI" panose="020B0502040204020203" pitchFamily="34" charset="0"/>
              </a:rPr>
              <a:t/>
            </a:r>
            <a:br>
              <a:rPr lang="en-US" sz="2400" b="1" dirty="0" smtClean="0">
                <a:solidFill>
                  <a:srgbClr val="43A2DA"/>
                </a:solidFill>
                <a:latin typeface="Segoe UI" panose="020B0502040204020203" pitchFamily="34" charset="0"/>
                <a:cs typeface="Segoe UI" panose="020B0502040204020203" pitchFamily="34" charset="0"/>
              </a:rPr>
            </a:br>
            <a:r>
              <a:rPr lang="en-US" sz="2400" b="1" dirty="0" smtClean="0">
                <a:solidFill>
                  <a:srgbClr val="43A2DA"/>
                </a:solidFill>
                <a:latin typeface="Segoe UI" panose="020B0502040204020203" pitchFamily="34" charset="0"/>
                <a:cs typeface="Segoe UI" panose="020B0502040204020203" pitchFamily="34" charset="0"/>
              </a:rPr>
              <a:t> </a:t>
            </a:r>
            <a:endParaRPr lang="en-IN" sz="2400" b="1" dirty="0">
              <a:solidFill>
                <a:srgbClr val="43A2DA"/>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1033123832"/>
              </p:ext>
            </p:extLst>
          </p:nvPr>
        </p:nvGraphicFramePr>
        <p:xfrm>
          <a:off x="791570" y="374391"/>
          <a:ext cx="10712217" cy="5812637"/>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565888">
                <a:tc>
                  <a:txBody>
                    <a:bodyPr/>
                    <a:lstStyle/>
                    <a:p>
                      <a:pPr marL="12700" marR="0" lvl="0" indent="0" algn="ctr" defTabSz="914400" rtl="0" eaLnBrk="1" fontAlgn="auto" latinLnBrk="0" hangingPunct="1">
                        <a:lnSpc>
                          <a:spcPct val="150000"/>
                        </a:lnSpc>
                        <a:spcBef>
                          <a:spcPts val="95"/>
                        </a:spcBef>
                        <a:spcAft>
                          <a:spcPts val="0"/>
                        </a:spcAft>
                        <a:buClrTx/>
                        <a:buSzTx/>
                        <a:buFontTx/>
                        <a:buNone/>
                        <a:tabLst>
                          <a:tab pos="206375" algn="l"/>
                        </a:tabLst>
                        <a:defRPr/>
                      </a:pPr>
                      <a:r>
                        <a:rPr lang="en-US" sz="24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Important Web links </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3179754">
                <a:tc>
                  <a:txBody>
                    <a:bodyPr/>
                    <a:lstStyle/>
                    <a:p>
                      <a:endParaRPr lang="en-IN" sz="2000" u="sng" kern="1200" dirty="0" smtClean="0">
                        <a:solidFill>
                          <a:srgbClr val="7030A0"/>
                        </a:solidFill>
                        <a:effectLst/>
                        <a:latin typeface="+mn-lt"/>
                        <a:ea typeface="+mn-ea"/>
                        <a:cs typeface="+mn-cs"/>
                        <a:hlinkClick r:id="rId3"/>
                      </a:endParaRPr>
                    </a:p>
                    <a:p>
                      <a:pPr>
                        <a:lnSpc>
                          <a:spcPct val="150000"/>
                        </a:lnSpc>
                      </a:pPr>
                      <a:endParaRPr lang="en-IN" sz="2000" u="sng" kern="1200" dirty="0" smtClean="0">
                        <a:solidFill>
                          <a:srgbClr val="7030A0"/>
                        </a:solidFill>
                        <a:effectLst/>
                        <a:latin typeface="+mn-lt"/>
                        <a:ea typeface="+mn-ea"/>
                        <a:cs typeface="+mn-cs"/>
                        <a:hlinkClick r:id="rId3"/>
                      </a:endParaRPr>
                    </a:p>
                    <a:p>
                      <a:pPr marL="0" indent="682625">
                        <a:lnSpc>
                          <a:spcPct val="150000"/>
                        </a:lnSpc>
                      </a:pPr>
                      <a:r>
                        <a:rPr lang="en-IN" sz="2000" u="sng" kern="1200" dirty="0" smtClean="0">
                          <a:solidFill>
                            <a:srgbClr val="7030A0"/>
                          </a:solidFill>
                          <a:effectLst/>
                          <a:latin typeface="+mn-lt"/>
                          <a:ea typeface="+mn-ea"/>
                          <a:cs typeface="+mn-cs"/>
                          <a:hlinkClick r:id="rId3"/>
                        </a:rPr>
                        <a:t>https://www.ifsca.gov.in/</a:t>
                      </a:r>
                      <a:endParaRPr lang="en-IN" sz="2000" kern="1200" dirty="0" smtClean="0">
                        <a:solidFill>
                          <a:srgbClr val="7030A0"/>
                        </a:solidFill>
                        <a:effectLst/>
                        <a:latin typeface="+mn-lt"/>
                        <a:ea typeface="+mn-ea"/>
                        <a:cs typeface="+mn-cs"/>
                      </a:endParaRPr>
                    </a:p>
                    <a:p>
                      <a:pPr marL="0" indent="682625">
                        <a:lnSpc>
                          <a:spcPct val="150000"/>
                        </a:lnSpc>
                      </a:pPr>
                      <a:r>
                        <a:rPr lang="en-IN" sz="2000" u="sng" kern="1200" dirty="0" smtClean="0">
                          <a:solidFill>
                            <a:srgbClr val="7030A0"/>
                          </a:solidFill>
                          <a:effectLst/>
                          <a:latin typeface="+mn-lt"/>
                          <a:ea typeface="+mn-ea"/>
                          <a:cs typeface="+mn-cs"/>
                          <a:hlinkClick r:id="rId4"/>
                        </a:rPr>
                        <a:t>https://www.giftgujarat.in/</a:t>
                      </a:r>
                      <a:endParaRPr lang="en-IN" sz="2000" u="sng" kern="1200" dirty="0" smtClean="0">
                        <a:solidFill>
                          <a:srgbClr val="7030A0"/>
                        </a:solidFill>
                        <a:effectLst/>
                        <a:latin typeface="+mn-lt"/>
                        <a:ea typeface="+mn-ea"/>
                        <a:cs typeface="+mn-cs"/>
                      </a:endParaRPr>
                    </a:p>
                    <a:p>
                      <a:pPr marL="0" indent="682625">
                        <a:lnSpc>
                          <a:spcPct val="150000"/>
                        </a:lnSpc>
                      </a:pPr>
                      <a:r>
                        <a:rPr lang="en-IN" sz="2000" kern="1200" dirty="0" smtClean="0">
                          <a:solidFill>
                            <a:srgbClr val="7030A0"/>
                          </a:solidFill>
                          <a:effectLst/>
                          <a:latin typeface="+mn-lt"/>
                          <a:ea typeface="+mn-ea"/>
                          <a:cs typeface="+mn-cs"/>
                          <a:hlinkClick r:id="rId5"/>
                        </a:rPr>
                        <a:t>https://www.indiacode.nic.in/handle/123456789/1988?sam_handle=123456789/1362</a:t>
                      </a:r>
                      <a:endParaRPr lang="en-IN" sz="2000" kern="1200" dirty="0" smtClean="0">
                        <a:solidFill>
                          <a:srgbClr val="7030A0"/>
                        </a:solidFill>
                        <a:effectLst/>
                        <a:latin typeface="+mn-lt"/>
                        <a:ea typeface="+mn-ea"/>
                        <a:cs typeface="+mn-cs"/>
                      </a:endParaRPr>
                    </a:p>
                    <a:p>
                      <a:pPr marL="0" indent="682625">
                        <a:lnSpc>
                          <a:spcPct val="150000"/>
                        </a:lnSpc>
                      </a:pPr>
                      <a:r>
                        <a:rPr lang="en-IN" sz="2000" u="sng" kern="1200" dirty="0" smtClean="0">
                          <a:solidFill>
                            <a:srgbClr val="7030A0"/>
                          </a:solidFill>
                          <a:effectLst/>
                          <a:latin typeface="+mn-lt"/>
                          <a:ea typeface="+mn-ea"/>
                          <a:cs typeface="+mn-cs"/>
                          <a:hlinkClick r:id="rId6"/>
                        </a:rPr>
                        <a:t>https://pib.gov.in/PressReleasePage.aspx?PRID=1853679</a:t>
                      </a:r>
                      <a:endParaRPr lang="en-IN" sz="2000" kern="1200" dirty="0" smtClean="0">
                        <a:solidFill>
                          <a:srgbClr val="7030A0"/>
                        </a:solidFill>
                        <a:effectLst/>
                        <a:latin typeface="+mn-lt"/>
                        <a:ea typeface="+mn-ea"/>
                        <a:cs typeface="+mn-cs"/>
                      </a:endParaRPr>
                    </a:p>
                    <a:p>
                      <a:pPr marL="0" indent="682625">
                        <a:lnSpc>
                          <a:spcPct val="150000"/>
                        </a:lnSpc>
                      </a:pPr>
                      <a:r>
                        <a:rPr lang="en-IN" sz="2000" u="sng" kern="1200" dirty="0" smtClean="0">
                          <a:solidFill>
                            <a:srgbClr val="7030A0"/>
                          </a:solidFill>
                          <a:effectLst/>
                          <a:latin typeface="+mn-lt"/>
                          <a:ea typeface="+mn-ea"/>
                          <a:cs typeface="+mn-cs"/>
                          <a:hlinkClick r:id="rId7"/>
                        </a:rPr>
                        <a:t>https://www.rbi.org.in/scripts/NotificationUser.aspx?Id=12380&amp;Mode=0</a:t>
                      </a:r>
                      <a:endParaRPr lang="en-IN" sz="2000" kern="1200" dirty="0" smtClean="0">
                        <a:solidFill>
                          <a:srgbClr val="7030A0"/>
                        </a:solidFill>
                        <a:effectLst/>
                        <a:latin typeface="+mn-lt"/>
                        <a:ea typeface="+mn-ea"/>
                        <a:cs typeface="+mn-cs"/>
                      </a:endParaRPr>
                    </a:p>
                    <a:p>
                      <a:pPr marL="0" indent="682625">
                        <a:lnSpc>
                          <a:spcPct val="150000"/>
                        </a:lnSpc>
                      </a:pPr>
                      <a:r>
                        <a:rPr lang="en-IN" sz="2000" u="sng" kern="1200" dirty="0" smtClean="0">
                          <a:solidFill>
                            <a:srgbClr val="7030A0"/>
                          </a:solidFill>
                          <a:effectLst/>
                          <a:latin typeface="+mn-lt"/>
                          <a:ea typeface="+mn-ea"/>
                          <a:cs typeface="+mn-cs"/>
                          <a:hlinkClick r:id="rId8"/>
                        </a:rPr>
                        <a:t>https://rbi.org.in/Scripts/NotificationUser.aspx?Id=12381&amp;Mode=0</a:t>
                      </a:r>
                      <a:endParaRPr lang="en-US" sz="2400" b="1" i="0" u="none" strike="noStrike" kern="1200" baseline="0" dirty="0" smtClean="0">
                        <a:solidFill>
                          <a:srgbClr val="7030A0"/>
                        </a:solidFill>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r h="1575917">
                <a:tc>
                  <a:txBody>
                    <a:bodyPr/>
                    <a:lstStyle/>
                    <a:p>
                      <a:pPr marL="0" indent="682625">
                        <a:lnSpc>
                          <a:spcPct val="150000"/>
                        </a:lnSpc>
                      </a:pPr>
                      <a:endParaRPr lang="en-US" sz="2400" b="1" i="0" u="none" strike="noStrike" kern="1200" baseline="0" dirty="0" smtClean="0">
                        <a:solidFill>
                          <a:srgbClr val="7030A0"/>
                        </a:solidFill>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6867401"/>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40</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15873642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3"/>
          <p:cNvSpPr txBox="1">
            <a:spLocks noGrp="1"/>
          </p:cNvSpPr>
          <p:nvPr>
            <p:ph type="title"/>
          </p:nvPr>
        </p:nvSpPr>
        <p:spPr>
          <a:xfrm>
            <a:off x="168836" y="1421796"/>
            <a:ext cx="3506470" cy="1031240"/>
          </a:xfrm>
          <a:prstGeom prst="rect">
            <a:avLst/>
          </a:prstGeom>
        </p:spPr>
        <p:txBody>
          <a:bodyPr vert="horz" wrap="square" lIns="0" tIns="12700" rIns="0" bIns="0" rtlCol="0">
            <a:spAutoFit/>
          </a:bodyPr>
          <a:lstStyle/>
          <a:p>
            <a:pPr marL="12700">
              <a:lnSpc>
                <a:spcPct val="100000"/>
              </a:lnSpc>
              <a:spcBef>
                <a:spcPts val="100"/>
              </a:spcBef>
            </a:pPr>
            <a:r>
              <a:rPr sz="6600" dirty="0">
                <a:latin typeface="Gill Sans MT"/>
                <a:cs typeface="Gill Sans MT"/>
              </a:rPr>
              <a:t>Thank</a:t>
            </a:r>
            <a:r>
              <a:rPr sz="6600" spc="-1075" dirty="0">
                <a:latin typeface="Gill Sans MT"/>
                <a:cs typeface="Gill Sans MT"/>
              </a:rPr>
              <a:t> </a:t>
            </a:r>
            <a:r>
              <a:rPr sz="6600" spc="-315" dirty="0">
                <a:latin typeface="Gill Sans MT"/>
                <a:cs typeface="Gill Sans MT"/>
              </a:rPr>
              <a:t>You</a:t>
            </a:r>
            <a:endParaRPr sz="6600" dirty="0">
              <a:latin typeface="Gill Sans MT"/>
              <a:cs typeface="Gill Sans MT"/>
            </a:endParaRPr>
          </a:p>
        </p:txBody>
      </p:sp>
      <p:sp>
        <p:nvSpPr>
          <p:cNvPr id="3" name="Content Placeholder 2"/>
          <p:cNvSpPr>
            <a:spLocks noGrp="1"/>
          </p:cNvSpPr>
          <p:nvPr>
            <p:ph sz="quarter" idx="13"/>
          </p:nvPr>
        </p:nvSpPr>
        <p:spPr>
          <a:xfrm>
            <a:off x="757382" y="1752608"/>
            <a:ext cx="10677236" cy="4419599"/>
          </a:xfrm>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sz="3000" dirty="0" smtClean="0">
                <a:solidFill>
                  <a:srgbClr val="00B0F0"/>
                </a:solidFill>
                <a:latin typeface="Segoe UI" panose="020B0502040204020203" pitchFamily="34" charset="0"/>
                <a:cs typeface="Segoe UI" panose="020B0502040204020203" pitchFamily="34" charset="0"/>
              </a:rPr>
              <a:t>Questions??</a:t>
            </a:r>
            <a:endParaRPr lang="en-US" sz="3000" dirty="0">
              <a:solidFill>
                <a:srgbClr val="00B0F0"/>
              </a:solidFill>
              <a:latin typeface="Segoe UI" panose="020B0502040204020203" pitchFamily="34" charset="0"/>
              <a:cs typeface="Segoe UI" panose="020B0502040204020203" pitchFamily="34" charset="0"/>
            </a:endParaRPr>
          </a:p>
        </p:txBody>
      </p:sp>
      <p:sp>
        <p:nvSpPr>
          <p:cNvPr id="5" name="object 2"/>
          <p:cNvSpPr/>
          <p:nvPr/>
        </p:nvSpPr>
        <p:spPr>
          <a:xfrm>
            <a:off x="0" y="0"/>
            <a:ext cx="12192000" cy="4828559"/>
          </a:xfrm>
          <a:prstGeom prst="rect">
            <a:avLst/>
          </a:prstGeom>
          <a:blipFill>
            <a:blip r:embed="rId3" cstate="print"/>
            <a:stretch>
              <a:fillRect/>
            </a:stretch>
          </a:blipFill>
        </p:spPr>
        <p:txBody>
          <a:bodyPr wrap="square" lIns="0" tIns="0" rIns="0" bIns="0" rtlCol="0"/>
          <a:lstStyle/>
          <a:p>
            <a:endParaRPr/>
          </a:p>
        </p:txBody>
      </p:sp>
      <p:sp>
        <p:nvSpPr>
          <p:cNvPr id="8" name="object 4"/>
          <p:cNvSpPr txBox="1"/>
          <p:nvPr/>
        </p:nvSpPr>
        <p:spPr>
          <a:xfrm>
            <a:off x="168836" y="5159371"/>
            <a:ext cx="11854842" cy="1550670"/>
          </a:xfrm>
          <a:prstGeom prst="rect">
            <a:avLst/>
          </a:prstGeom>
        </p:spPr>
        <p:style>
          <a:lnRef idx="1">
            <a:schemeClr val="accent4"/>
          </a:lnRef>
          <a:fillRef idx="2">
            <a:schemeClr val="accent4"/>
          </a:fillRef>
          <a:effectRef idx="1">
            <a:schemeClr val="accent4"/>
          </a:effectRef>
          <a:fontRef idx="minor">
            <a:schemeClr val="dk1"/>
          </a:fontRef>
        </p:style>
        <p:txBody>
          <a:bodyPr vert="horz" wrap="square" lIns="0" tIns="12700" rIns="0" bIns="0" rtlCol="0">
            <a:spAutoFit/>
          </a:bodyPr>
          <a:lstStyle/>
          <a:p>
            <a:pPr marL="12700" marR="5080" algn="just">
              <a:lnSpc>
                <a:spcPct val="100000"/>
              </a:lnSpc>
              <a:spcBef>
                <a:spcPts val="100"/>
              </a:spcBef>
            </a:pPr>
            <a:r>
              <a:rPr sz="2000" b="1" spc="-5" dirty="0">
                <a:solidFill>
                  <a:srgbClr val="00338D"/>
                </a:solidFill>
                <a:latin typeface="Segoe UI" panose="020B0502040204020203" pitchFamily="34" charset="0"/>
                <a:cs typeface="Segoe UI" panose="020B0502040204020203" pitchFamily="34" charset="0"/>
              </a:rPr>
              <a:t>This </a:t>
            </a:r>
            <a:r>
              <a:rPr sz="2000" b="1" dirty="0">
                <a:solidFill>
                  <a:srgbClr val="00338D"/>
                </a:solidFill>
                <a:latin typeface="Segoe UI" panose="020B0502040204020203" pitchFamily="34" charset="0"/>
                <a:cs typeface="Segoe UI" panose="020B0502040204020203" pitchFamily="34" charset="0"/>
              </a:rPr>
              <a:t>views </a:t>
            </a:r>
            <a:r>
              <a:rPr sz="2000" b="1" spc="-5" dirty="0">
                <a:solidFill>
                  <a:srgbClr val="00338D"/>
                </a:solidFill>
                <a:latin typeface="Segoe UI" panose="020B0502040204020203" pitchFamily="34" charset="0"/>
                <a:cs typeface="Segoe UI" panose="020B0502040204020203" pitchFamily="34" charset="0"/>
              </a:rPr>
              <a:t>expressed in this presentation are personal </a:t>
            </a:r>
            <a:r>
              <a:rPr sz="2000" b="1" dirty="0">
                <a:solidFill>
                  <a:srgbClr val="00338D"/>
                </a:solidFill>
                <a:latin typeface="Segoe UI" panose="020B0502040204020203" pitchFamily="34" charset="0"/>
                <a:cs typeface="Segoe UI" panose="020B0502040204020203" pitchFamily="34" charset="0"/>
              </a:rPr>
              <a:t>views of </a:t>
            </a:r>
            <a:r>
              <a:rPr sz="2000" b="1" spc="-5" dirty="0">
                <a:solidFill>
                  <a:srgbClr val="00338D"/>
                </a:solidFill>
                <a:latin typeface="Segoe UI" panose="020B0502040204020203" pitchFamily="34" charset="0"/>
                <a:cs typeface="Segoe UI" panose="020B0502040204020203" pitchFamily="34" charset="0"/>
              </a:rPr>
              <a:t>the </a:t>
            </a:r>
            <a:r>
              <a:rPr sz="2000" b="1" spc="-15" dirty="0">
                <a:solidFill>
                  <a:srgbClr val="00338D"/>
                </a:solidFill>
                <a:latin typeface="Segoe UI" panose="020B0502040204020203" pitchFamily="34" charset="0"/>
                <a:cs typeface="Segoe UI" panose="020B0502040204020203" pitchFamily="34" charset="0"/>
              </a:rPr>
              <a:t>author. </a:t>
            </a:r>
            <a:r>
              <a:rPr sz="2000" b="1" spc="-5" dirty="0">
                <a:solidFill>
                  <a:srgbClr val="00338D"/>
                </a:solidFill>
                <a:latin typeface="Segoe UI" panose="020B0502040204020203" pitchFamily="34" charset="0"/>
                <a:cs typeface="Segoe UI" panose="020B0502040204020203" pitchFamily="34" charset="0"/>
              </a:rPr>
              <a:t>This presentation has  </a:t>
            </a:r>
            <a:r>
              <a:rPr sz="2000" b="1" dirty="0">
                <a:solidFill>
                  <a:srgbClr val="00338D"/>
                </a:solidFill>
                <a:latin typeface="Segoe UI" panose="020B0502040204020203" pitchFamily="34" charset="0"/>
                <a:cs typeface="Segoe UI" panose="020B0502040204020203" pitchFamily="34" charset="0"/>
              </a:rPr>
              <a:t>been </a:t>
            </a:r>
            <a:r>
              <a:rPr sz="2000" b="1" spc="-5" dirty="0">
                <a:solidFill>
                  <a:srgbClr val="00338D"/>
                </a:solidFill>
                <a:latin typeface="Segoe UI" panose="020B0502040204020203" pitchFamily="34" charset="0"/>
                <a:cs typeface="Segoe UI" panose="020B0502040204020203" pitchFamily="34" charset="0"/>
              </a:rPr>
              <a:t>prepared </a:t>
            </a:r>
            <a:r>
              <a:rPr sz="2000" b="1" spc="-10" dirty="0">
                <a:solidFill>
                  <a:srgbClr val="00338D"/>
                </a:solidFill>
                <a:latin typeface="Segoe UI" panose="020B0502040204020203" pitchFamily="34" charset="0"/>
                <a:cs typeface="Segoe UI" panose="020B0502040204020203" pitchFamily="34" charset="0"/>
              </a:rPr>
              <a:t>for </a:t>
            </a:r>
            <a:r>
              <a:rPr sz="2000" b="1" spc="-5" dirty="0">
                <a:solidFill>
                  <a:srgbClr val="00338D"/>
                </a:solidFill>
                <a:latin typeface="Segoe UI" panose="020B0502040204020203" pitchFamily="34" charset="0"/>
                <a:cs typeface="Segoe UI" panose="020B0502040204020203" pitchFamily="34" charset="0"/>
              </a:rPr>
              <a:t>general guidance on matters </a:t>
            </a:r>
            <a:r>
              <a:rPr sz="2000" b="1" dirty="0">
                <a:solidFill>
                  <a:srgbClr val="00338D"/>
                </a:solidFill>
                <a:latin typeface="Segoe UI" panose="020B0502040204020203" pitchFamily="34" charset="0"/>
                <a:cs typeface="Segoe UI" panose="020B0502040204020203" pitchFamily="34" charset="0"/>
              </a:rPr>
              <a:t>of </a:t>
            </a:r>
            <a:r>
              <a:rPr sz="2000" b="1" spc="-5" dirty="0">
                <a:solidFill>
                  <a:srgbClr val="00338D"/>
                </a:solidFill>
                <a:latin typeface="Segoe UI" panose="020B0502040204020203" pitchFamily="34" charset="0"/>
                <a:cs typeface="Segoe UI" panose="020B0502040204020203" pitchFamily="34" charset="0"/>
              </a:rPr>
              <a:t>interest </a:t>
            </a:r>
            <a:r>
              <a:rPr sz="2000" b="1" dirty="0">
                <a:solidFill>
                  <a:srgbClr val="00338D"/>
                </a:solidFill>
                <a:latin typeface="Segoe UI" panose="020B0502040204020203" pitchFamily="34" charset="0"/>
                <a:cs typeface="Segoe UI" panose="020B0502040204020203" pitchFamily="34" charset="0"/>
              </a:rPr>
              <a:t>only </a:t>
            </a:r>
            <a:r>
              <a:rPr sz="2000" b="1" spc="-5" dirty="0">
                <a:solidFill>
                  <a:srgbClr val="00338D"/>
                </a:solidFill>
                <a:latin typeface="Segoe UI" panose="020B0502040204020203" pitchFamily="34" charset="0"/>
                <a:cs typeface="Segoe UI" panose="020B0502040204020203" pitchFamily="34" charset="0"/>
              </a:rPr>
              <a:t>and does </a:t>
            </a:r>
            <a:r>
              <a:rPr sz="2000" b="1" dirty="0">
                <a:solidFill>
                  <a:srgbClr val="00338D"/>
                </a:solidFill>
                <a:latin typeface="Segoe UI" panose="020B0502040204020203" pitchFamily="34" charset="0"/>
                <a:cs typeface="Segoe UI" panose="020B0502040204020203" pitchFamily="34" charset="0"/>
              </a:rPr>
              <a:t>not </a:t>
            </a:r>
            <a:r>
              <a:rPr sz="2000" b="1" spc="-5" dirty="0">
                <a:solidFill>
                  <a:srgbClr val="00338D"/>
                </a:solidFill>
                <a:latin typeface="Segoe UI" panose="020B0502040204020203" pitchFamily="34" charset="0"/>
                <a:cs typeface="Segoe UI" panose="020B0502040204020203" pitchFamily="34" charset="0"/>
              </a:rPr>
              <a:t>constitute professional  </a:t>
            </a:r>
            <a:r>
              <a:rPr sz="2000" b="1" dirty="0">
                <a:solidFill>
                  <a:srgbClr val="00338D"/>
                </a:solidFill>
                <a:latin typeface="Segoe UI" panose="020B0502040204020203" pitchFamily="34" charset="0"/>
                <a:cs typeface="Segoe UI" panose="020B0502040204020203" pitchFamily="34" charset="0"/>
              </a:rPr>
              <a:t>advice. </a:t>
            </a:r>
            <a:r>
              <a:rPr sz="2000" b="1" spc="-40" dirty="0">
                <a:solidFill>
                  <a:srgbClr val="00338D"/>
                </a:solidFill>
                <a:latin typeface="Segoe UI" panose="020B0502040204020203" pitchFamily="34" charset="0"/>
                <a:cs typeface="Segoe UI" panose="020B0502040204020203" pitchFamily="34" charset="0"/>
              </a:rPr>
              <a:t>You </a:t>
            </a:r>
            <a:r>
              <a:rPr sz="2000" b="1" spc="-5" dirty="0">
                <a:solidFill>
                  <a:srgbClr val="00338D"/>
                </a:solidFill>
                <a:latin typeface="Segoe UI" panose="020B0502040204020203" pitchFamily="34" charset="0"/>
                <a:cs typeface="Segoe UI" panose="020B0502040204020203" pitchFamily="34" charset="0"/>
              </a:rPr>
              <a:t>should </a:t>
            </a:r>
            <a:r>
              <a:rPr sz="2000" b="1" dirty="0">
                <a:solidFill>
                  <a:srgbClr val="00338D"/>
                </a:solidFill>
                <a:latin typeface="Segoe UI" panose="020B0502040204020203" pitchFamily="34" charset="0"/>
                <a:cs typeface="Segoe UI" panose="020B0502040204020203" pitchFamily="34" charset="0"/>
              </a:rPr>
              <a:t>not act </a:t>
            </a:r>
            <a:r>
              <a:rPr sz="2000" b="1" spc="-5" dirty="0">
                <a:solidFill>
                  <a:srgbClr val="00338D"/>
                </a:solidFill>
                <a:latin typeface="Segoe UI" panose="020B0502040204020203" pitchFamily="34" charset="0"/>
                <a:cs typeface="Segoe UI" panose="020B0502040204020203" pitchFamily="34" charset="0"/>
              </a:rPr>
              <a:t>upon the information contained in this presentation </a:t>
            </a:r>
            <a:r>
              <a:rPr sz="2000" b="1" dirty="0">
                <a:solidFill>
                  <a:srgbClr val="00338D"/>
                </a:solidFill>
                <a:latin typeface="Segoe UI" panose="020B0502040204020203" pitchFamily="34" charset="0"/>
                <a:cs typeface="Segoe UI" panose="020B0502040204020203" pitchFamily="34" charset="0"/>
              </a:rPr>
              <a:t>without </a:t>
            </a:r>
            <a:r>
              <a:rPr sz="2000" b="1" spc="-5" dirty="0">
                <a:solidFill>
                  <a:srgbClr val="00338D"/>
                </a:solidFill>
                <a:latin typeface="Segoe UI" panose="020B0502040204020203" pitchFamily="34" charset="0"/>
                <a:cs typeface="Segoe UI" panose="020B0502040204020203" pitchFamily="34" charset="0"/>
              </a:rPr>
              <a:t>obtaining  specific professional advice. </a:t>
            </a:r>
            <a:r>
              <a:rPr sz="2000" b="1" dirty="0">
                <a:solidFill>
                  <a:srgbClr val="00338D"/>
                </a:solidFill>
                <a:latin typeface="Segoe UI" panose="020B0502040204020203" pitchFamily="34" charset="0"/>
                <a:cs typeface="Segoe UI" panose="020B0502040204020203" pitchFamily="34" charset="0"/>
              </a:rPr>
              <a:t>The </a:t>
            </a:r>
            <a:r>
              <a:rPr sz="2000" b="1" spc="-5" dirty="0">
                <a:solidFill>
                  <a:srgbClr val="00338D"/>
                </a:solidFill>
                <a:latin typeface="Segoe UI" panose="020B0502040204020203" pitchFamily="34" charset="0"/>
                <a:cs typeface="Segoe UI" panose="020B0502040204020203" pitchFamily="34" charset="0"/>
              </a:rPr>
              <a:t>presentation should not be reproduced, in part or in </a:t>
            </a:r>
            <a:r>
              <a:rPr sz="2000" b="1" dirty="0">
                <a:solidFill>
                  <a:srgbClr val="00338D"/>
                </a:solidFill>
                <a:latin typeface="Segoe UI" panose="020B0502040204020203" pitchFamily="34" charset="0"/>
                <a:cs typeface="Segoe UI" panose="020B0502040204020203" pitchFamily="34" charset="0"/>
              </a:rPr>
              <a:t>whole, </a:t>
            </a:r>
            <a:r>
              <a:rPr sz="2000" b="1" spc="-5" dirty="0">
                <a:solidFill>
                  <a:srgbClr val="00338D"/>
                </a:solidFill>
                <a:latin typeface="Segoe UI" panose="020B0502040204020203" pitchFamily="34" charset="0"/>
                <a:cs typeface="Segoe UI" panose="020B0502040204020203" pitchFamily="34" charset="0"/>
              </a:rPr>
              <a:t>in any  </a:t>
            </a:r>
            <a:r>
              <a:rPr sz="2000" b="1" dirty="0">
                <a:solidFill>
                  <a:srgbClr val="00338D"/>
                </a:solidFill>
                <a:latin typeface="Segoe UI" panose="020B0502040204020203" pitchFamily="34" charset="0"/>
                <a:cs typeface="Segoe UI" panose="020B0502040204020203" pitchFamily="34" charset="0"/>
              </a:rPr>
              <a:t>manner of </a:t>
            </a:r>
            <a:r>
              <a:rPr sz="2000" b="1" spc="-5" dirty="0">
                <a:solidFill>
                  <a:srgbClr val="00338D"/>
                </a:solidFill>
                <a:latin typeface="Segoe UI" panose="020B0502040204020203" pitchFamily="34" charset="0"/>
                <a:cs typeface="Segoe UI" panose="020B0502040204020203" pitchFamily="34" charset="0"/>
              </a:rPr>
              <a:t>form, </a:t>
            </a:r>
            <a:r>
              <a:rPr sz="2000" b="1" dirty="0">
                <a:solidFill>
                  <a:srgbClr val="00338D"/>
                </a:solidFill>
                <a:latin typeface="Segoe UI" panose="020B0502040204020203" pitchFamily="34" charset="0"/>
                <a:cs typeface="Segoe UI" panose="020B0502040204020203" pitchFamily="34" charset="0"/>
              </a:rPr>
              <a:t>without </a:t>
            </a:r>
            <a:r>
              <a:rPr sz="2000" b="1" spc="-5" dirty="0">
                <a:solidFill>
                  <a:srgbClr val="00338D"/>
                </a:solidFill>
                <a:latin typeface="Segoe UI" panose="020B0502040204020203" pitchFamily="34" charset="0"/>
                <a:cs typeface="Segoe UI" panose="020B0502040204020203" pitchFamily="34" charset="0"/>
              </a:rPr>
              <a:t>the </a:t>
            </a:r>
            <a:r>
              <a:rPr sz="2000" b="1" dirty="0">
                <a:solidFill>
                  <a:srgbClr val="00338D"/>
                </a:solidFill>
                <a:latin typeface="Segoe UI" panose="020B0502040204020203" pitchFamily="34" charset="0"/>
                <a:cs typeface="Segoe UI" panose="020B0502040204020203" pitchFamily="34" charset="0"/>
              </a:rPr>
              <a:t>author’s</a:t>
            </a:r>
            <a:r>
              <a:rPr sz="2000" b="1" spc="-145" dirty="0">
                <a:solidFill>
                  <a:srgbClr val="00338D"/>
                </a:solidFill>
                <a:latin typeface="Segoe UI" panose="020B0502040204020203" pitchFamily="34" charset="0"/>
                <a:cs typeface="Segoe UI" panose="020B0502040204020203" pitchFamily="34" charset="0"/>
              </a:rPr>
              <a:t> </a:t>
            </a:r>
            <a:r>
              <a:rPr sz="2000" b="1" dirty="0">
                <a:solidFill>
                  <a:srgbClr val="00338D"/>
                </a:solidFill>
                <a:latin typeface="Segoe UI" panose="020B0502040204020203" pitchFamily="34" charset="0"/>
                <a:cs typeface="Segoe UI" panose="020B0502040204020203" pitchFamily="34" charset="0"/>
              </a:rPr>
              <a:t>permission.</a:t>
            </a:r>
            <a:endParaRPr sz="2000" b="1"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3896725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427" y="374391"/>
            <a:ext cx="10769600" cy="685799"/>
          </a:xfrm>
        </p:spPr>
        <p:txBody>
          <a:bodyPr>
            <a:noAutofit/>
          </a:bodyPr>
          <a:lstStyle/>
          <a:p>
            <a:pPr algn="ctr"/>
            <a:r>
              <a:rPr lang="en-US" sz="2800" b="1" dirty="0" smtClean="0">
                <a:solidFill>
                  <a:srgbClr val="7030A0"/>
                </a:solidFill>
                <a:latin typeface="Segoe UI" panose="020B0502040204020203" pitchFamily="34" charset="0"/>
                <a:cs typeface="Segoe UI" panose="020B0502040204020203" pitchFamily="34" charset="0"/>
              </a:rPr>
              <a:t>IFSCA</a:t>
            </a:r>
            <a:endParaRPr lang="en-IN" sz="2800" b="1" dirty="0">
              <a:solidFill>
                <a:srgbClr val="7030A0"/>
              </a:solidFill>
              <a:latin typeface="Segoe UI" panose="020B0502040204020203" pitchFamily="34" charset="0"/>
              <a:cs typeface="Segoe UI" panose="020B0502040204020203" pitchFamily="34" charset="0"/>
            </a:endParaRPr>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2638982502"/>
              </p:ext>
            </p:extLst>
          </p:nvPr>
        </p:nvGraphicFramePr>
        <p:xfrm>
          <a:off x="791570" y="1022015"/>
          <a:ext cx="10712217" cy="5167244"/>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751599">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24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Section : 3</a:t>
                      </a:r>
                      <a:r>
                        <a:rPr lang="en-US" sz="24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of IFSCA</a:t>
                      </a:r>
                      <a:endParaRPr lang="en-US" sz="18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3. (1) In this Act, unless the context otherwise requires,—</a:t>
                      </a:r>
                    </a:p>
                    <a:p>
                      <a:pPr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lnSpc>
                          <a:spcPct val="150000"/>
                        </a:lnSpc>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(a) "appropriate regulator" means any financial sector regulator specified                 </a:t>
                      </a:r>
                    </a:p>
                    <a:p>
                      <a:pPr algn="just">
                        <a:lnSpc>
                          <a:spcPct val="150000"/>
                        </a:lnSpc>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in the First Schedule to this Act;</a:t>
                      </a:r>
                    </a:p>
                    <a:p>
                      <a:pPr algn="just">
                        <a:lnSpc>
                          <a:spcPct val="150000"/>
                        </a:lnSpc>
                      </a:pPr>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just">
                        <a:lnSpc>
                          <a:spcPct val="150000"/>
                        </a:lnSpc>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(c) "financial institution" means a unit set up in an International Financial</a:t>
                      </a:r>
                    </a:p>
                    <a:p>
                      <a:pPr algn="just">
                        <a:lnSpc>
                          <a:spcPct val="150000"/>
                        </a:lnSpc>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Services Centre and which is engaged in rendering financial services in </a:t>
                      </a:r>
                    </a:p>
                    <a:p>
                      <a:pPr algn="just">
                        <a:lnSpc>
                          <a:spcPct val="150000"/>
                        </a:lnSpc>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respect of any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5</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Tree>
    <p:extLst>
      <p:ext uri="{BB962C8B-B14F-4D97-AF65-F5344CB8AC3E}">
        <p14:creationId xmlns:p14="http://schemas.microsoft.com/office/powerpoint/2010/main" val="19148816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sz="quarter" idx="13"/>
            <p:extLst>
              <p:ext uri="{D42A27DB-BD31-4B8C-83A1-F6EECF244321}">
                <p14:modId xmlns:p14="http://schemas.microsoft.com/office/powerpoint/2010/main" val="2699736945"/>
              </p:ext>
            </p:extLst>
          </p:nvPr>
        </p:nvGraphicFramePr>
        <p:xfrm>
          <a:off x="791570" y="1022015"/>
          <a:ext cx="10712217" cy="5455920"/>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751599">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32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Section : 3</a:t>
                      </a:r>
                      <a:r>
                        <a:rPr lang="en-US" sz="32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of IFSCA</a:t>
                      </a:r>
                      <a:endParaRPr lang="en-US" sz="24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800" b="0" i="0" u="none" strike="noStrike" kern="1200" baseline="0" dirty="0" smtClean="0">
                          <a:solidFill>
                            <a:schemeClr val="tx1"/>
                          </a:solidFill>
                          <a:latin typeface="Arial" panose="020B0604020202020204" pitchFamily="34" charset="0"/>
                          <a:ea typeface="+mn-ea"/>
                          <a:cs typeface="Arial" panose="020B0604020202020204" pitchFamily="34" charset="0"/>
                        </a:rPr>
                        <a:t>3</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(1) In this Act, unless the context otherwise requires,—</a:t>
                      </a:r>
                    </a:p>
                    <a:p>
                      <a:pPr algn="just">
                        <a:lnSpc>
                          <a:spcPct val="150000"/>
                        </a:lnSpc>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 (d) "financial product" means—</a:t>
                      </a:r>
                    </a:p>
                    <a:p>
                      <a:pPr lvl="3">
                        <a:lnSpc>
                          <a:spcPct val="150000"/>
                        </a:lnSpc>
                      </a:pP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IN" sz="2000" b="0" i="1" u="none" strike="noStrike" kern="1200" baseline="0" dirty="0" err="1" smtClean="0">
                          <a:solidFill>
                            <a:schemeClr val="tx1"/>
                          </a:solidFill>
                          <a:latin typeface="Arial" panose="020B0604020202020204" pitchFamily="34" charset="0"/>
                          <a:ea typeface="+mn-ea"/>
                          <a:cs typeface="Arial" panose="020B0604020202020204" pitchFamily="34" charset="0"/>
                        </a:rPr>
                        <a:t>i</a:t>
                      </a: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    securities;</a:t>
                      </a:r>
                    </a:p>
                    <a:p>
                      <a:pPr lvl="3">
                        <a:lnSpc>
                          <a:spcPct val="150000"/>
                        </a:lnSpc>
                      </a:pP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IN" sz="2000" b="0" i="1" u="none" strike="noStrike" kern="1200" baseline="0" dirty="0" smtClean="0">
                          <a:solidFill>
                            <a:schemeClr val="tx1"/>
                          </a:solidFill>
                          <a:latin typeface="Arial" panose="020B0604020202020204" pitchFamily="34" charset="0"/>
                          <a:ea typeface="+mn-ea"/>
                          <a:cs typeface="Arial" panose="020B0604020202020204" pitchFamily="34" charset="0"/>
                        </a:rPr>
                        <a:t>ii</a:t>
                      </a: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   contracts of insurance;</a:t>
                      </a:r>
                    </a:p>
                    <a:p>
                      <a:pPr lvl="3">
                        <a:lnSpc>
                          <a:spcPct val="150000"/>
                        </a:lnSpc>
                      </a:pP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IN" sz="2000" b="0" i="1" u="none" strike="noStrike" kern="1200" baseline="0" dirty="0" smtClean="0">
                          <a:solidFill>
                            <a:schemeClr val="tx1"/>
                          </a:solidFill>
                          <a:latin typeface="Arial" panose="020B0604020202020204" pitchFamily="34" charset="0"/>
                          <a:ea typeface="+mn-ea"/>
                          <a:cs typeface="Arial" panose="020B0604020202020204" pitchFamily="34" charset="0"/>
                        </a:rPr>
                        <a:t>iii</a:t>
                      </a: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  deposits;</a:t>
                      </a:r>
                    </a:p>
                    <a:p>
                      <a:pPr lvl="3">
                        <a:lnSpc>
                          <a:spcPct val="150000"/>
                        </a:lnSpc>
                      </a:pP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IN" sz="2000" b="0" i="1" u="none" strike="noStrike" kern="1200" baseline="0" dirty="0" smtClean="0">
                          <a:solidFill>
                            <a:schemeClr val="tx1"/>
                          </a:solidFill>
                          <a:latin typeface="Arial" panose="020B0604020202020204" pitchFamily="34" charset="0"/>
                          <a:ea typeface="+mn-ea"/>
                          <a:cs typeface="Arial" panose="020B0604020202020204" pitchFamily="34" charset="0"/>
                        </a:rPr>
                        <a:t>iv</a:t>
                      </a: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  credit arrangements;</a:t>
                      </a:r>
                    </a:p>
                    <a:p>
                      <a:pPr marL="1885950" lvl="3" indent="-514350">
                        <a:lnSpc>
                          <a:spcPct val="150000"/>
                        </a:lnSpc>
                        <a:buAutoNum type="romanLcParenBoth" startAt="5"/>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foreign currency contracts other than contracts to exchange one currency for</a:t>
                      </a:r>
                    </a:p>
                    <a:p>
                      <a:pPr marL="1371600" lvl="3" indent="0">
                        <a:lnSpc>
                          <a:spcPct val="150000"/>
                        </a:lnSpc>
                        <a:buNone/>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another that are to be settled immediately; and</a:t>
                      </a:r>
                    </a:p>
                    <a:p>
                      <a:pPr lvl="3">
                        <a:lnSpc>
                          <a:spcPct val="150000"/>
                        </a:lnSpc>
                      </a:pPr>
                      <a:r>
                        <a:rPr lang="en-US" sz="1800" b="0" i="0" u="none" strike="noStrike" kern="1200" baseline="0" dirty="0" smtClean="0">
                          <a:solidFill>
                            <a:schemeClr val="tx1"/>
                          </a:solidFill>
                          <a:latin typeface="+mn-lt"/>
                          <a:ea typeface="+mn-ea"/>
                          <a:cs typeface="+mn-cs"/>
                        </a:rPr>
                        <a:t>(</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vi)  any other product or instrument that may be notified by the Central</a:t>
                      </a:r>
                    </a:p>
                    <a:p>
                      <a:pPr lvl="4">
                        <a:lnSpc>
                          <a:spcPct val="150000"/>
                        </a:lnSpc>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Government from time to time.</a:t>
                      </a:r>
                      <a:endPar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6</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7" name="Title 1"/>
          <p:cNvSpPr>
            <a:spLocks noGrp="1"/>
          </p:cNvSpPr>
          <p:nvPr>
            <p:ph type="title"/>
          </p:nvPr>
        </p:nvSpPr>
        <p:spPr>
          <a:xfrm>
            <a:off x="569427" y="374391"/>
            <a:ext cx="10769600" cy="685799"/>
          </a:xfrm>
        </p:spPr>
        <p:txBody>
          <a:bodyPr>
            <a:noAutofit/>
          </a:bodyPr>
          <a:lstStyle/>
          <a:p>
            <a:pPr algn="ctr"/>
            <a:r>
              <a:rPr lang="en-US" sz="2800" b="1" dirty="0" smtClean="0">
                <a:solidFill>
                  <a:srgbClr val="7030A0"/>
                </a:solidFill>
                <a:latin typeface="Segoe UI" panose="020B0502040204020203" pitchFamily="34" charset="0"/>
                <a:cs typeface="Segoe UI" panose="020B0502040204020203" pitchFamily="34" charset="0"/>
              </a:rPr>
              <a:t>IFSCA</a:t>
            </a:r>
            <a:endParaRPr lang="en-IN" sz="2800" b="1" dirty="0">
              <a:solidFill>
                <a:srgbClr val="7030A0"/>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725823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sz="quarter" idx="13"/>
            <p:extLst>
              <p:ext uri="{D42A27DB-BD31-4B8C-83A1-F6EECF244321}">
                <p14:modId xmlns:p14="http://schemas.microsoft.com/office/powerpoint/2010/main" val="3265706788"/>
              </p:ext>
            </p:extLst>
          </p:nvPr>
        </p:nvGraphicFramePr>
        <p:xfrm>
          <a:off x="791570" y="1022015"/>
          <a:ext cx="10712217" cy="5455920"/>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751599">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32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Section : 3</a:t>
                      </a:r>
                      <a:r>
                        <a:rPr lang="en-US" sz="32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of IFSCA</a:t>
                      </a:r>
                      <a:endParaRPr lang="en-US" sz="24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800" b="0" i="0" u="none" strike="noStrike" kern="1200" baseline="0" dirty="0" smtClean="0">
                          <a:solidFill>
                            <a:schemeClr val="tx1"/>
                          </a:solidFill>
                          <a:latin typeface="Arial" panose="020B0604020202020204" pitchFamily="34" charset="0"/>
                          <a:ea typeface="+mn-ea"/>
                          <a:cs typeface="Arial" panose="020B0604020202020204" pitchFamily="34" charset="0"/>
                        </a:rPr>
                        <a:t>3</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(1) In this Act, unless the context otherwise requires,—</a:t>
                      </a:r>
                    </a:p>
                    <a:p>
                      <a:r>
                        <a:rPr lang="en-US" sz="24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IN" sz="24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IN" sz="2000" b="0" i="1" u="none" strike="noStrike" kern="1200" baseline="0" dirty="0" smtClean="0">
                          <a:solidFill>
                            <a:schemeClr val="tx1"/>
                          </a:solidFill>
                          <a:latin typeface="Arial" panose="020B0604020202020204" pitchFamily="34" charset="0"/>
                          <a:ea typeface="+mn-ea"/>
                          <a:cs typeface="Arial" panose="020B0604020202020204" pitchFamily="34" charset="0"/>
                        </a:rPr>
                        <a:t>e</a:t>
                      </a: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 "financial service" means—</a:t>
                      </a:r>
                    </a:p>
                    <a:p>
                      <a:pPr lvl="3" algn="just">
                        <a:lnSpc>
                          <a:spcPct val="150000"/>
                        </a:lnSpc>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2000" b="0" i="1" u="none" strike="noStrike" kern="1200" baseline="0" dirty="0" err="1" smtClean="0">
                          <a:solidFill>
                            <a:schemeClr val="tx1"/>
                          </a:solidFill>
                          <a:latin typeface="Arial" panose="020B0604020202020204" pitchFamily="34" charset="0"/>
                          <a:ea typeface="+mn-ea"/>
                          <a:cs typeface="Arial" panose="020B0604020202020204" pitchFamily="34" charset="0"/>
                        </a:rPr>
                        <a:t>i</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buying, selling, or subscribing to a financial product or agreeing to do so;</a:t>
                      </a:r>
                    </a:p>
                    <a:p>
                      <a:pPr lvl="3" algn="just">
                        <a:lnSpc>
                          <a:spcPct val="150000"/>
                        </a:lnSpc>
                      </a:pP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IN" sz="2000" b="0" i="1" u="none" strike="noStrike" kern="1200" baseline="0" dirty="0" smtClean="0">
                          <a:solidFill>
                            <a:schemeClr val="tx1"/>
                          </a:solidFill>
                          <a:latin typeface="Arial" panose="020B0604020202020204" pitchFamily="34" charset="0"/>
                          <a:ea typeface="+mn-ea"/>
                          <a:cs typeface="Arial" panose="020B0604020202020204" pitchFamily="34" charset="0"/>
                        </a:rPr>
                        <a:t>ii</a:t>
                      </a: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   acceptance of deposits;</a:t>
                      </a:r>
                    </a:p>
                    <a:p>
                      <a:pPr lvl="3" algn="just">
                        <a:lnSpc>
                          <a:spcPct val="150000"/>
                        </a:lnSpc>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2000" b="0" i="1" u="none" strike="noStrike" kern="1200" baseline="0" dirty="0" smtClean="0">
                          <a:solidFill>
                            <a:schemeClr val="tx1"/>
                          </a:solidFill>
                          <a:latin typeface="Arial" panose="020B0604020202020204" pitchFamily="34" charset="0"/>
                          <a:ea typeface="+mn-ea"/>
                          <a:cs typeface="Arial" panose="020B0604020202020204" pitchFamily="34" charset="0"/>
                        </a:rPr>
                        <a:t>iii</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safeguarding and administering assets consisting of financial products, </a:t>
                      </a:r>
                    </a:p>
                    <a:p>
                      <a:pPr lvl="3" algn="just">
                        <a:lnSpc>
                          <a:spcPct val="150000"/>
                        </a:lnSpc>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belonging to another person, or agreeing to do so;</a:t>
                      </a:r>
                    </a:p>
                    <a:p>
                      <a:pPr lvl="3" algn="just">
                        <a:lnSpc>
                          <a:spcPct val="150000"/>
                        </a:lnSpc>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2000" b="0" i="1" u="none" strike="noStrike" kern="1200" baseline="0" dirty="0" smtClean="0">
                          <a:solidFill>
                            <a:schemeClr val="tx1"/>
                          </a:solidFill>
                          <a:latin typeface="Arial" panose="020B0604020202020204" pitchFamily="34" charset="0"/>
                          <a:ea typeface="+mn-ea"/>
                          <a:cs typeface="Arial" panose="020B0604020202020204" pitchFamily="34" charset="0"/>
                        </a:rPr>
                        <a:t>iv</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effecting contracts of insurance; </a:t>
                      </a:r>
                    </a:p>
                    <a:p>
                      <a:pPr marL="1885950" lvl="3" indent="-514350" algn="just">
                        <a:lnSpc>
                          <a:spcPct val="150000"/>
                        </a:lnSpc>
                        <a:buAutoNum type="romanLcParenBoth" startAt="5"/>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offering, managing or agreeing to manage assets consisting of financial</a:t>
                      </a:r>
                    </a:p>
                    <a:p>
                      <a:pPr lvl="3" algn="just">
                        <a:lnSpc>
                          <a:spcPct val="150000"/>
                        </a:lnSpc>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products belonging to another person;</a:t>
                      </a:r>
                    </a:p>
                    <a:p>
                      <a:pPr lvl="3" algn="just">
                        <a:lnSpc>
                          <a:spcPct val="150000"/>
                        </a:lnSpc>
                      </a:pPr>
                      <a:endParaRPr lang="en-IN" sz="2400" b="0"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7</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7" name="Title 1"/>
          <p:cNvSpPr>
            <a:spLocks noGrp="1"/>
          </p:cNvSpPr>
          <p:nvPr>
            <p:ph type="title"/>
          </p:nvPr>
        </p:nvSpPr>
        <p:spPr>
          <a:xfrm>
            <a:off x="569427" y="374391"/>
            <a:ext cx="10769600" cy="685799"/>
          </a:xfrm>
        </p:spPr>
        <p:txBody>
          <a:bodyPr>
            <a:noAutofit/>
          </a:bodyPr>
          <a:lstStyle/>
          <a:p>
            <a:pPr algn="ctr"/>
            <a:r>
              <a:rPr lang="en-US" sz="2800" b="1" dirty="0" smtClean="0">
                <a:solidFill>
                  <a:srgbClr val="7030A0"/>
                </a:solidFill>
                <a:latin typeface="Segoe UI" panose="020B0502040204020203" pitchFamily="34" charset="0"/>
                <a:cs typeface="Segoe UI" panose="020B0502040204020203" pitchFamily="34" charset="0"/>
              </a:rPr>
              <a:t>IFSCA</a:t>
            </a:r>
            <a:endParaRPr lang="en-IN" sz="2800" b="1" dirty="0">
              <a:solidFill>
                <a:srgbClr val="7030A0"/>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129238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sz="quarter" idx="13"/>
            <p:extLst>
              <p:ext uri="{D42A27DB-BD31-4B8C-83A1-F6EECF244321}">
                <p14:modId xmlns:p14="http://schemas.microsoft.com/office/powerpoint/2010/main" val="948814656"/>
              </p:ext>
            </p:extLst>
          </p:nvPr>
        </p:nvGraphicFramePr>
        <p:xfrm>
          <a:off x="791570" y="1022015"/>
          <a:ext cx="10712217" cy="523860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751599">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32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Section : 3</a:t>
                      </a:r>
                      <a:r>
                        <a:rPr lang="en-US" sz="32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of IFSCA</a:t>
                      </a:r>
                      <a:endParaRPr lang="en-US" sz="24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800" b="0" i="0" u="none" strike="noStrike" kern="1200" baseline="0" dirty="0" smtClean="0">
                          <a:solidFill>
                            <a:schemeClr val="tx1"/>
                          </a:solidFill>
                          <a:latin typeface="Arial" panose="020B0604020202020204" pitchFamily="34" charset="0"/>
                          <a:ea typeface="+mn-ea"/>
                          <a:cs typeface="Arial" panose="020B0604020202020204" pitchFamily="34" charset="0"/>
                        </a:rPr>
                        <a:t>3</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(1) In this Act, unless the context otherwise requires,—</a:t>
                      </a:r>
                    </a:p>
                    <a:p>
                      <a:r>
                        <a:rPr lang="en-US" sz="24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IN" sz="24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IN" sz="2000" b="0" i="1" u="none" strike="noStrike" kern="1200" baseline="0" dirty="0" smtClean="0">
                          <a:solidFill>
                            <a:schemeClr val="tx1"/>
                          </a:solidFill>
                          <a:latin typeface="Arial" panose="020B0604020202020204" pitchFamily="34" charset="0"/>
                          <a:ea typeface="+mn-ea"/>
                          <a:cs typeface="Arial" panose="020B0604020202020204" pitchFamily="34" charset="0"/>
                        </a:rPr>
                        <a:t>e</a:t>
                      </a: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 "financial service" means—</a:t>
                      </a:r>
                    </a:p>
                    <a:p>
                      <a:pPr lvl="3" algn="just">
                        <a:lnSpc>
                          <a:spcPct val="150000"/>
                        </a:lnSpc>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2000" b="0" i="1" u="none" strike="noStrike" kern="1200" baseline="0" dirty="0" smtClean="0">
                          <a:solidFill>
                            <a:schemeClr val="tx1"/>
                          </a:solidFill>
                          <a:latin typeface="Arial" panose="020B0604020202020204" pitchFamily="34" charset="0"/>
                          <a:ea typeface="+mn-ea"/>
                          <a:cs typeface="Arial" panose="020B0604020202020204" pitchFamily="34" charset="0"/>
                        </a:rPr>
                        <a:t>vi</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exercising any right associated with a financial product or financial </a:t>
                      </a: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service;</a:t>
                      </a:r>
                    </a:p>
                    <a:p>
                      <a:pPr lvl="3" algn="just">
                        <a:lnSpc>
                          <a:spcPct val="150000"/>
                        </a:lnSpc>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2000" b="0" i="1" u="none" strike="noStrike" kern="1200" baseline="0" dirty="0" smtClean="0">
                          <a:solidFill>
                            <a:schemeClr val="tx1"/>
                          </a:solidFill>
                          <a:latin typeface="Arial" panose="020B0604020202020204" pitchFamily="34" charset="0"/>
                          <a:ea typeface="+mn-ea"/>
                          <a:cs typeface="Arial" panose="020B0604020202020204" pitchFamily="34" charset="0"/>
                        </a:rPr>
                        <a:t>vii</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establishing or operating an investment scheme;</a:t>
                      </a:r>
                    </a:p>
                    <a:p>
                      <a:pPr lvl="3" algn="just">
                        <a:lnSpc>
                          <a:spcPct val="150000"/>
                        </a:lnSpc>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2000" b="0" i="1" u="none" strike="noStrike" kern="1200" baseline="0" dirty="0" smtClean="0">
                          <a:solidFill>
                            <a:schemeClr val="tx1"/>
                          </a:solidFill>
                          <a:latin typeface="Arial" panose="020B0604020202020204" pitchFamily="34" charset="0"/>
                          <a:ea typeface="+mn-ea"/>
                          <a:cs typeface="Arial" panose="020B0604020202020204" pitchFamily="34" charset="0"/>
                        </a:rPr>
                        <a:t>viii</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maintaining or transferring records of ownership of a financial </a:t>
                      </a: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product;</a:t>
                      </a:r>
                    </a:p>
                    <a:p>
                      <a:pPr lvl="3" algn="just">
                        <a:lnSpc>
                          <a:spcPct val="150000"/>
                        </a:lnSpc>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2000" b="0" i="1" u="none" strike="noStrike" kern="1200" baseline="0" dirty="0" smtClean="0">
                          <a:solidFill>
                            <a:schemeClr val="tx1"/>
                          </a:solidFill>
                          <a:latin typeface="Arial" panose="020B0604020202020204" pitchFamily="34" charset="0"/>
                          <a:ea typeface="+mn-ea"/>
                          <a:cs typeface="Arial" panose="020B0604020202020204" pitchFamily="34" charset="0"/>
                        </a:rPr>
                        <a:t>ix</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underwriting the issuance or subscription of a financial product;</a:t>
                      </a:r>
                    </a:p>
                    <a:p>
                      <a:pPr lvl="3" algn="just">
                        <a:lnSpc>
                          <a:spcPct val="150000"/>
                        </a:lnSpc>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2000" b="0" i="1" u="none" strike="noStrike" kern="1200" baseline="0" dirty="0" smtClean="0">
                          <a:solidFill>
                            <a:schemeClr val="tx1"/>
                          </a:solidFill>
                          <a:latin typeface="Arial" panose="020B0604020202020204" pitchFamily="34" charset="0"/>
                          <a:ea typeface="+mn-ea"/>
                          <a:cs typeface="Arial" panose="020B0604020202020204" pitchFamily="34" charset="0"/>
                        </a:rPr>
                        <a:t>x</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providing information about a person's financial standing or </a:t>
                      </a: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creditworthiness;</a:t>
                      </a:r>
                    </a:p>
                    <a:p>
                      <a:pPr lvl="3" algn="just">
                        <a:lnSpc>
                          <a:spcPct val="150000"/>
                        </a:lnSpc>
                      </a:pP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2000" b="0" i="1" u="none" strike="noStrike" kern="1200" baseline="0" dirty="0" smtClean="0">
                          <a:solidFill>
                            <a:schemeClr val="tx1"/>
                          </a:solidFill>
                          <a:latin typeface="Arial" panose="020B0604020202020204" pitchFamily="34" charset="0"/>
                          <a:ea typeface="+mn-ea"/>
                          <a:cs typeface="Arial" panose="020B0604020202020204" pitchFamily="34" charset="0"/>
                        </a:rPr>
                        <a:t>xi</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selling, providing, or issuing stored value or payment instruments or </a:t>
                      </a: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providing</a:t>
                      </a:r>
                    </a:p>
                    <a:p>
                      <a:pPr lvl="3" algn="just">
                        <a:lnSpc>
                          <a:spcPct val="150000"/>
                        </a:lnSpc>
                      </a:pP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      payment services;</a:t>
                      </a:r>
                      <a:endParaRPr lang="en-IN" sz="5400" b="0"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8</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7" name="Title 1"/>
          <p:cNvSpPr>
            <a:spLocks noGrp="1"/>
          </p:cNvSpPr>
          <p:nvPr>
            <p:ph type="title"/>
          </p:nvPr>
        </p:nvSpPr>
        <p:spPr>
          <a:xfrm>
            <a:off x="569427" y="374391"/>
            <a:ext cx="10769600" cy="685799"/>
          </a:xfrm>
        </p:spPr>
        <p:txBody>
          <a:bodyPr>
            <a:noAutofit/>
          </a:bodyPr>
          <a:lstStyle/>
          <a:p>
            <a:pPr algn="ctr"/>
            <a:r>
              <a:rPr lang="en-US" sz="2800" b="1" dirty="0" smtClean="0">
                <a:solidFill>
                  <a:srgbClr val="7030A0"/>
                </a:solidFill>
                <a:latin typeface="Segoe UI" panose="020B0502040204020203" pitchFamily="34" charset="0"/>
                <a:cs typeface="Segoe UI" panose="020B0502040204020203" pitchFamily="34" charset="0"/>
              </a:rPr>
              <a:t>IFSCA</a:t>
            </a:r>
            <a:endParaRPr lang="en-IN" sz="2800" b="1" dirty="0">
              <a:solidFill>
                <a:srgbClr val="7030A0"/>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751046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sz="quarter" idx="13"/>
            <p:extLst>
              <p:ext uri="{D42A27DB-BD31-4B8C-83A1-F6EECF244321}">
                <p14:modId xmlns:p14="http://schemas.microsoft.com/office/powerpoint/2010/main" val="2568207163"/>
              </p:ext>
            </p:extLst>
          </p:nvPr>
        </p:nvGraphicFramePr>
        <p:xfrm>
          <a:off x="791570" y="1022015"/>
          <a:ext cx="10712217" cy="5238605"/>
        </p:xfrm>
        <a:graphic>
          <a:graphicData uri="http://schemas.openxmlformats.org/drawingml/2006/table">
            <a:tbl>
              <a:tblPr>
                <a:tableStyleId>{69012ECD-51FC-41F1-AA8D-1B2483CD663E}</a:tableStyleId>
              </a:tblPr>
              <a:tblGrid>
                <a:gridCol w="10712217">
                  <a:extLst>
                    <a:ext uri="{9D8B030D-6E8A-4147-A177-3AD203B41FA5}">
                      <a16:colId xmlns:a16="http://schemas.microsoft.com/office/drawing/2014/main" val="872324653"/>
                    </a:ext>
                  </a:extLst>
                </a:gridCol>
              </a:tblGrid>
              <a:tr h="751599">
                <a:tc>
                  <a:txBody>
                    <a:bodyPr/>
                    <a:lstStyle/>
                    <a:p>
                      <a:pPr marL="12700" marR="0" lvl="0" indent="0" algn="just" defTabSz="914400" rtl="0" eaLnBrk="1" fontAlgn="auto" latinLnBrk="0" hangingPunct="1">
                        <a:lnSpc>
                          <a:spcPct val="150000"/>
                        </a:lnSpc>
                        <a:spcBef>
                          <a:spcPts val="95"/>
                        </a:spcBef>
                        <a:spcAft>
                          <a:spcPts val="0"/>
                        </a:spcAft>
                        <a:buClrTx/>
                        <a:buSzTx/>
                        <a:buFontTx/>
                        <a:buNone/>
                        <a:tabLst>
                          <a:tab pos="206375" algn="l"/>
                        </a:tabLst>
                        <a:defRPr/>
                      </a:pPr>
                      <a:r>
                        <a:rPr lang="en-US" sz="3200" b="1" spc="-5" dirty="0" smtClean="0">
                          <a:solidFill>
                            <a:srgbClr val="002060"/>
                          </a:solidFill>
                          <a:latin typeface="Arial" panose="020B0604020202020204" pitchFamily="34" charset="0"/>
                          <a:ea typeface="Cambria" panose="02040503050406030204" pitchFamily="18" charset="0"/>
                          <a:cs typeface="Arial" panose="020B0604020202020204" pitchFamily="34" charset="0"/>
                        </a:rPr>
                        <a:t>Section : 3</a:t>
                      </a:r>
                      <a:r>
                        <a:rPr lang="en-US" sz="3200" b="1" spc="-5" baseline="0" dirty="0" smtClean="0">
                          <a:solidFill>
                            <a:srgbClr val="002060"/>
                          </a:solidFill>
                          <a:latin typeface="Arial" panose="020B0604020202020204" pitchFamily="34" charset="0"/>
                          <a:ea typeface="Cambria" panose="02040503050406030204" pitchFamily="18" charset="0"/>
                          <a:cs typeface="Arial" panose="020B0604020202020204" pitchFamily="34" charset="0"/>
                        </a:rPr>
                        <a:t> of IFSCA</a:t>
                      </a:r>
                      <a:endParaRPr lang="en-US" sz="2400" b="1" spc="-5" dirty="0" smtClean="0">
                        <a:solidFill>
                          <a:srgbClr val="002060"/>
                        </a:solidFill>
                        <a:latin typeface="Arial" panose="020B0604020202020204" pitchFamily="34" charset="0"/>
                        <a:ea typeface="Cambria" panose="02040503050406030204" pitchFamily="18" charset="0"/>
                        <a:cs typeface="Arial" panose="020B0604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66439537"/>
                  </a:ext>
                </a:extLst>
              </a:tr>
              <a:tr h="4415645">
                <a:tc>
                  <a:txBody>
                    <a:bodyPr/>
                    <a:lstStyle/>
                    <a:p>
                      <a:pPr algn="just"/>
                      <a:r>
                        <a:rPr lang="en-US" sz="2800" b="0" i="0" u="none" strike="noStrike" kern="1200" baseline="0" dirty="0" smtClean="0">
                          <a:solidFill>
                            <a:schemeClr val="tx1"/>
                          </a:solidFill>
                          <a:latin typeface="Arial" panose="020B0604020202020204" pitchFamily="34" charset="0"/>
                          <a:ea typeface="+mn-ea"/>
                          <a:cs typeface="Arial" panose="020B0604020202020204" pitchFamily="34" charset="0"/>
                        </a:rPr>
                        <a:t>3</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(1) In this Act, unless the context otherwise requires,—</a:t>
                      </a:r>
                    </a:p>
                    <a:p>
                      <a:r>
                        <a:rPr lang="en-US" sz="24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IN" sz="24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IN" sz="2000" b="0" i="1" u="none" strike="noStrike" kern="1200" baseline="0" dirty="0" smtClean="0">
                          <a:solidFill>
                            <a:schemeClr val="tx1"/>
                          </a:solidFill>
                          <a:latin typeface="Arial" panose="020B0604020202020204" pitchFamily="34" charset="0"/>
                          <a:ea typeface="+mn-ea"/>
                          <a:cs typeface="Arial" panose="020B0604020202020204" pitchFamily="34" charset="0"/>
                        </a:rPr>
                        <a:t>e</a:t>
                      </a: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 "financial service" means—</a:t>
                      </a:r>
                    </a:p>
                    <a:p>
                      <a:pPr lvl="3" algn="just"/>
                      <a:r>
                        <a:rPr lang="en-US" sz="1800" b="0" i="0" u="none" strike="noStrike" kern="1200" baseline="0" dirty="0" smtClean="0">
                          <a:solidFill>
                            <a:schemeClr val="tx1"/>
                          </a:solidFill>
                          <a:latin typeface="+mn-lt"/>
                          <a:ea typeface="+mn-ea"/>
                          <a:cs typeface="+mn-cs"/>
                        </a:rPr>
                        <a:t>(</a:t>
                      </a:r>
                      <a:r>
                        <a:rPr lang="en-US" sz="2000" b="0" i="1" u="none" strike="noStrike" kern="1200" baseline="0" dirty="0" smtClean="0">
                          <a:solidFill>
                            <a:schemeClr val="tx1"/>
                          </a:solidFill>
                          <a:latin typeface="Arial" panose="020B0604020202020204" pitchFamily="34" charset="0"/>
                          <a:ea typeface="+mn-ea"/>
                          <a:cs typeface="Arial" panose="020B0604020202020204" pitchFamily="34" charset="0"/>
                        </a:rPr>
                        <a:t>xii</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making arrangements for carrying on any of the services in </a:t>
                      </a: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sub-clauses </a:t>
                      </a:r>
                    </a:p>
                    <a:p>
                      <a:pPr lvl="3" algn="just"/>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IN" sz="2000" b="0" i="1" u="none" strike="noStrike" kern="1200" baseline="0" dirty="0" err="1" smtClean="0">
                          <a:solidFill>
                            <a:schemeClr val="tx1"/>
                          </a:solidFill>
                          <a:latin typeface="Arial" panose="020B0604020202020204" pitchFamily="34" charset="0"/>
                          <a:ea typeface="+mn-ea"/>
                          <a:cs typeface="Arial" panose="020B0604020202020204" pitchFamily="34" charset="0"/>
                        </a:rPr>
                        <a:t>i</a:t>
                      </a: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 to (</a:t>
                      </a:r>
                      <a:r>
                        <a:rPr lang="en-IN" sz="2000" b="0" i="1" u="none" strike="noStrike" kern="1200" baseline="0" dirty="0" smtClean="0">
                          <a:solidFill>
                            <a:schemeClr val="tx1"/>
                          </a:solidFill>
                          <a:latin typeface="Arial" panose="020B0604020202020204" pitchFamily="34" charset="0"/>
                          <a:ea typeface="+mn-ea"/>
                          <a:cs typeface="Arial" panose="020B0604020202020204" pitchFamily="34" charset="0"/>
                        </a:rPr>
                        <a:t>xi</a:t>
                      </a: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p>
                    <a:p>
                      <a:pPr lvl="3" algn="just"/>
                      <a:endPar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lvl="3"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2000" b="0" i="1" u="none" strike="noStrike" kern="1200" baseline="0" dirty="0" smtClean="0">
                          <a:solidFill>
                            <a:schemeClr val="tx1"/>
                          </a:solidFill>
                          <a:latin typeface="Arial" panose="020B0604020202020204" pitchFamily="34" charset="0"/>
                          <a:ea typeface="+mn-ea"/>
                          <a:cs typeface="Arial" panose="020B0604020202020204" pitchFamily="34" charset="0"/>
                        </a:rPr>
                        <a:t>xiii</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rendering or agreeing to render advice on or soliciting for the </a:t>
                      </a: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purposes of—</a:t>
                      </a:r>
                    </a:p>
                    <a:p>
                      <a:pPr lvl="4"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2000" b="0" i="1" u="none" strike="noStrike" kern="1200" baseline="0" dirty="0" smtClean="0">
                          <a:solidFill>
                            <a:schemeClr val="tx1"/>
                          </a:solidFill>
                          <a:latin typeface="Arial" panose="020B0604020202020204" pitchFamily="34" charset="0"/>
                          <a:ea typeface="+mn-ea"/>
                          <a:cs typeface="Arial" panose="020B0604020202020204" pitchFamily="34" charset="0"/>
                        </a:rPr>
                        <a:t>A</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buying, selling, or subscribing to, a financial product; or</a:t>
                      </a:r>
                    </a:p>
                    <a:p>
                      <a:pPr lvl="4"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2000" b="0" i="1" u="none" strike="noStrike" kern="1200" baseline="0" dirty="0" smtClean="0">
                          <a:solidFill>
                            <a:schemeClr val="tx1"/>
                          </a:solidFill>
                          <a:latin typeface="Arial" panose="020B0604020202020204" pitchFamily="34" charset="0"/>
                          <a:ea typeface="+mn-ea"/>
                          <a:cs typeface="Arial" panose="020B0604020202020204" pitchFamily="34" charset="0"/>
                        </a:rPr>
                        <a:t>B</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availing any of the services in sub-clauses (</a:t>
                      </a:r>
                      <a:r>
                        <a:rPr lang="en-US" sz="2000" b="0" i="1" u="none" strike="noStrike" kern="1200" baseline="0" dirty="0" err="1" smtClean="0">
                          <a:solidFill>
                            <a:schemeClr val="tx1"/>
                          </a:solidFill>
                          <a:latin typeface="Arial" panose="020B0604020202020204" pitchFamily="34" charset="0"/>
                          <a:ea typeface="+mn-ea"/>
                          <a:cs typeface="Arial" panose="020B0604020202020204" pitchFamily="34" charset="0"/>
                        </a:rPr>
                        <a:t>i</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to (</a:t>
                      </a:r>
                      <a:r>
                        <a:rPr lang="en-US" sz="2000" b="0" i="1" u="none" strike="noStrike" kern="1200" baseline="0" dirty="0" smtClean="0">
                          <a:solidFill>
                            <a:schemeClr val="tx1"/>
                          </a:solidFill>
                          <a:latin typeface="Arial" panose="020B0604020202020204" pitchFamily="34" charset="0"/>
                          <a:ea typeface="+mn-ea"/>
                          <a:cs typeface="Arial" panose="020B0604020202020204" pitchFamily="34" charset="0"/>
                        </a:rPr>
                        <a:t>xi</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or</a:t>
                      </a:r>
                    </a:p>
                    <a:p>
                      <a:pPr lvl="4"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2000" b="0" i="1" u="none" strike="noStrike" kern="1200" baseline="0" dirty="0" smtClean="0">
                          <a:solidFill>
                            <a:schemeClr val="tx1"/>
                          </a:solidFill>
                          <a:latin typeface="Arial" panose="020B0604020202020204" pitchFamily="34" charset="0"/>
                          <a:ea typeface="+mn-ea"/>
                          <a:cs typeface="Arial" panose="020B0604020202020204" pitchFamily="34" charset="0"/>
                        </a:rPr>
                        <a:t>C</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exercising any right associated with a financial product or any of the </a:t>
                      </a:r>
                    </a:p>
                    <a:p>
                      <a:pPr lvl="4"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services in clauses (</a:t>
                      </a:r>
                      <a:r>
                        <a:rPr lang="en-US" sz="2000" b="0" i="1" u="none" strike="noStrike" kern="1200" baseline="0" dirty="0" err="1" smtClean="0">
                          <a:solidFill>
                            <a:schemeClr val="tx1"/>
                          </a:solidFill>
                          <a:latin typeface="Arial" panose="020B0604020202020204" pitchFamily="34" charset="0"/>
                          <a:ea typeface="+mn-ea"/>
                          <a:cs typeface="Arial" panose="020B0604020202020204" pitchFamily="34" charset="0"/>
                        </a:rPr>
                        <a:t>i</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to (</a:t>
                      </a:r>
                      <a:r>
                        <a:rPr lang="en-US" sz="2000" b="0" i="1" u="none" strike="noStrike" kern="1200" baseline="0" dirty="0" smtClean="0">
                          <a:solidFill>
                            <a:schemeClr val="tx1"/>
                          </a:solidFill>
                          <a:latin typeface="Arial" panose="020B0604020202020204" pitchFamily="34" charset="0"/>
                          <a:ea typeface="+mn-ea"/>
                          <a:cs typeface="Arial" panose="020B0604020202020204" pitchFamily="34" charset="0"/>
                        </a:rPr>
                        <a:t>xi</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p>
                    <a:p>
                      <a:pPr lvl="4" algn="just"/>
                      <a:endPar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lvl="3" algn="just"/>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a:t>
                      </a:r>
                      <a:r>
                        <a:rPr lang="en-US" sz="2000" b="0" i="1" u="none" strike="noStrike" kern="1200" baseline="0" dirty="0" smtClean="0">
                          <a:solidFill>
                            <a:schemeClr val="tx1"/>
                          </a:solidFill>
                          <a:latin typeface="Arial" panose="020B0604020202020204" pitchFamily="34" charset="0"/>
                          <a:ea typeface="+mn-ea"/>
                          <a:cs typeface="Arial" panose="020B0604020202020204" pitchFamily="34" charset="0"/>
                        </a:rPr>
                        <a:t>xiv</a:t>
                      </a:r>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 any other service that may be notified by the Central Government </a:t>
                      </a:r>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from time</a:t>
                      </a:r>
                    </a:p>
                    <a:p>
                      <a:pPr lvl="3" algn="just"/>
                      <a:r>
                        <a:rPr lang="en-IN" sz="2000" b="0" i="0" u="none" strike="noStrike" kern="1200" baseline="0" dirty="0" smtClean="0">
                          <a:solidFill>
                            <a:schemeClr val="tx1"/>
                          </a:solidFill>
                          <a:latin typeface="Arial" panose="020B0604020202020204" pitchFamily="34" charset="0"/>
                          <a:ea typeface="+mn-ea"/>
                          <a:cs typeface="Arial" panose="020B0604020202020204" pitchFamily="34" charset="0"/>
                        </a:rPr>
                        <a:t>        to time;</a:t>
                      </a:r>
                      <a:endParaRPr lang="en-IN" sz="2400" b="0"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5177103"/>
                  </a:ext>
                </a:extLst>
              </a:tr>
            </a:tbl>
          </a:graphicData>
        </a:graphic>
      </p:graphicFrame>
      <p:sp>
        <p:nvSpPr>
          <p:cNvPr id="6" name="Slide Number Placeholder 5"/>
          <p:cNvSpPr>
            <a:spLocks noGrp="1"/>
          </p:cNvSpPr>
          <p:nvPr>
            <p:ph type="sldNum" sz="quarter" idx="18"/>
          </p:nvPr>
        </p:nvSpPr>
        <p:spPr>
          <a:xfrm>
            <a:off x="232012" y="6373504"/>
            <a:ext cx="1119116" cy="300251"/>
          </a:xfrm>
        </p:spPr>
        <p:style>
          <a:lnRef idx="2">
            <a:schemeClr val="accent4">
              <a:shade val="50000"/>
            </a:schemeClr>
          </a:lnRef>
          <a:fillRef idx="1">
            <a:schemeClr val="accent4"/>
          </a:fillRef>
          <a:effectRef idx="0">
            <a:schemeClr val="accent4"/>
          </a:effectRef>
          <a:fontRef idx="minor">
            <a:schemeClr val="lt1"/>
          </a:fontRef>
        </p:style>
        <p:txBody>
          <a:bodyPr/>
          <a:lstStyle/>
          <a:p>
            <a:pPr algn="ctr"/>
            <a:fld id="{7C737F6A-2CBA-4066-B39E-B88799BECD29}" type="slidenum">
              <a:rPr lang="en-US" sz="1800" smtClean="0">
                <a:solidFill>
                  <a:srgbClr val="000000"/>
                </a:solidFill>
              </a:rPr>
              <a:pPr algn="ctr"/>
              <a:t>9</a:t>
            </a:fld>
            <a:endParaRPr lang="en-US" sz="2000" dirty="0">
              <a:solidFill>
                <a:srgbClr val="000000"/>
              </a:solidFill>
            </a:endParaRPr>
          </a:p>
        </p:txBody>
      </p:sp>
      <p:sp>
        <p:nvSpPr>
          <p:cNvPr id="5" name="Frame 4"/>
          <p:cNvSpPr/>
          <p:nvPr/>
        </p:nvSpPr>
        <p:spPr>
          <a:xfrm>
            <a:off x="0" y="0"/>
            <a:ext cx="12192000" cy="6858000"/>
          </a:xfrm>
          <a:prstGeom prst="frame">
            <a:avLst>
              <a:gd name="adj1" fmla="val 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7" name="Title 1"/>
          <p:cNvSpPr>
            <a:spLocks noGrp="1"/>
          </p:cNvSpPr>
          <p:nvPr>
            <p:ph type="title"/>
          </p:nvPr>
        </p:nvSpPr>
        <p:spPr>
          <a:xfrm>
            <a:off x="569427" y="374391"/>
            <a:ext cx="10769600" cy="685799"/>
          </a:xfrm>
        </p:spPr>
        <p:txBody>
          <a:bodyPr>
            <a:noAutofit/>
          </a:bodyPr>
          <a:lstStyle/>
          <a:p>
            <a:pPr algn="ctr"/>
            <a:r>
              <a:rPr lang="en-US" sz="2800" b="1" dirty="0" smtClean="0">
                <a:solidFill>
                  <a:srgbClr val="7030A0"/>
                </a:solidFill>
                <a:latin typeface="Segoe UI" panose="020B0502040204020203" pitchFamily="34" charset="0"/>
                <a:cs typeface="Segoe UI" panose="020B0502040204020203" pitchFamily="34" charset="0"/>
              </a:rPr>
              <a:t>IFSCA</a:t>
            </a:r>
            <a:endParaRPr lang="en-IN" sz="2800" b="1" dirty="0">
              <a:solidFill>
                <a:srgbClr val="7030A0"/>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5566701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3574</TotalTime>
  <Words>5010</Words>
  <Application>Microsoft Office PowerPoint</Application>
  <PresentationFormat>Widescreen</PresentationFormat>
  <Paragraphs>399</Paragraphs>
  <Slides>41</Slides>
  <Notes>41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41</vt:i4>
      </vt:variant>
    </vt:vector>
  </HeadingPairs>
  <TitlesOfParts>
    <vt:vector size="49" baseType="lpstr">
      <vt:lpstr>Arial</vt:lpstr>
      <vt:lpstr>Calibri</vt:lpstr>
      <vt:lpstr>Calibri Light</vt:lpstr>
      <vt:lpstr>Cambria</vt:lpstr>
      <vt:lpstr>Gill Sans MT</vt:lpstr>
      <vt:lpstr>Segoe UI</vt:lpstr>
      <vt:lpstr>Times New Roman</vt:lpstr>
      <vt:lpstr>Office Theme</vt:lpstr>
      <vt:lpstr>PowerPoint Presentation</vt:lpstr>
      <vt:lpstr>WHAT IS GIFT CITY ? (Gujarat International Finance Tech- City)</vt:lpstr>
      <vt:lpstr>IFSCA (International Financial Services Centres Authority)</vt:lpstr>
      <vt:lpstr>POWERS OF UNIFIED REGULATOR IFSCA</vt:lpstr>
      <vt:lpstr>IFSCA</vt:lpstr>
      <vt:lpstr>IFSCA</vt:lpstr>
      <vt:lpstr>IFSCA</vt:lpstr>
      <vt:lpstr>IFSCA</vt:lpstr>
      <vt:lpstr>IFSCA</vt:lpstr>
      <vt:lpstr>IFSCA</vt:lpstr>
      <vt:lpstr>IFSCA</vt:lpstr>
      <vt:lpstr>IFSCA</vt:lpstr>
      <vt:lpstr>IFSCA</vt:lpstr>
      <vt:lpstr>IFSCA</vt:lpstr>
      <vt:lpstr>IFSCA</vt:lpstr>
      <vt:lpstr>IFSCA</vt:lpstr>
      <vt:lpstr>FEMA  (Foreign Exchange Management Act)</vt:lpstr>
      <vt:lpstr>FEMA  (Foreign Exchange Management Act)</vt:lpstr>
      <vt:lpstr>FEMA  (Foreign Exchange Management Act)</vt:lpstr>
      <vt:lpstr>FEMA  (Foreign Exchange Management Act)</vt:lpstr>
      <vt:lpstr>FEMA  (Foreign Exchange Management Act)</vt:lpstr>
      <vt:lpstr>FEMA  (Foreign Exchange Management Act)</vt:lpstr>
      <vt:lpstr> OI RULES </vt:lpstr>
      <vt:lpstr> OI RULES </vt:lpstr>
      <vt:lpstr> OI RULES </vt:lpstr>
      <vt:lpstr> OI RULES </vt:lpstr>
      <vt:lpstr> OI RULES </vt:lpstr>
      <vt:lpstr> OI RULES </vt:lpstr>
      <vt:lpstr> OI RULES </vt:lpstr>
      <vt:lpstr> OI RULES </vt:lpstr>
      <vt:lpstr>PowerPoint Presentation</vt:lpstr>
      <vt:lpstr> OI RULES </vt:lpstr>
      <vt:lpstr> OI RULES </vt:lpstr>
      <vt:lpstr> OI RULES </vt:lpstr>
      <vt:lpstr> OI RULES </vt:lpstr>
      <vt:lpstr> OI RULES </vt:lpstr>
      <vt:lpstr> OI RULES </vt:lpstr>
      <vt:lpstr> OI RULES </vt:lpstr>
      <vt:lpstr> OI RULES </vt:lpstr>
      <vt:lpstr>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Jayesh</cp:lastModifiedBy>
  <cp:revision>175</cp:revision>
  <dcterms:created xsi:type="dcterms:W3CDTF">2019-01-05T05:24:00Z</dcterms:created>
  <dcterms:modified xsi:type="dcterms:W3CDTF">2024-01-03T10:56:29Z</dcterms:modified>
</cp:coreProperties>
</file>