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6" r:id="rId30"/>
    <p:sldId id="287" r:id="rId31"/>
    <p:sldId id="288" r:id="rId32"/>
    <p:sldId id="289" r:id="rId33"/>
    <p:sldId id="290" r:id="rId34"/>
    <p:sldId id="291" r:id="rId35"/>
    <p:sldId id="292" r:id="rId36"/>
    <p:sldId id="293" r:id="rId37"/>
    <p:sldId id="294" r:id="rId38"/>
    <p:sldId id="295"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1" r:id="rId53"/>
    <p:sldId id="312" r:id="rId54"/>
    <p:sldId id="313" r:id="rId55"/>
    <p:sldId id="31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9" d="100"/>
          <a:sy n="69" d="100"/>
        </p:scale>
        <p:origin x="-1026" y="-2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859403-E939-41AC-A633-0474F44E5E9C}" type="datetimeFigureOut">
              <a:rPr lang="en-US" smtClean="0"/>
              <a:pPr/>
              <a:t>23/10/2013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F79210-EAC6-4A41-8F0B-94AD323480A8}" type="slidenum">
              <a:rPr lang="en-US" smtClean="0"/>
              <a:pPr/>
              <a:t>‹#›</a:t>
            </a:fld>
            <a:endParaRPr lang="en-US"/>
          </a:p>
        </p:txBody>
      </p:sp>
    </p:spTree>
    <p:extLst>
      <p:ext uri="{BB962C8B-B14F-4D97-AF65-F5344CB8AC3E}">
        <p14:creationId xmlns:p14="http://schemas.microsoft.com/office/powerpoint/2010/main" val="4133060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D2B1A8-198A-4AD9-A6BC-A89669411F42}" type="datetimeFigureOut">
              <a:rPr lang="en-US" smtClean="0"/>
              <a:pPr/>
              <a:t>23/10/2013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CE1C5C-B865-4EB5-B666-9E7576DA8491}" type="slidenum">
              <a:rPr lang="en-US" smtClean="0"/>
              <a:pPr/>
              <a:t>‹#›</a:t>
            </a:fld>
            <a:endParaRPr lang="en-US"/>
          </a:p>
        </p:txBody>
      </p:sp>
    </p:spTree>
    <p:extLst>
      <p:ext uri="{BB962C8B-B14F-4D97-AF65-F5344CB8AC3E}">
        <p14:creationId xmlns:p14="http://schemas.microsoft.com/office/powerpoint/2010/main" val="499770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CE1C5C-B865-4EB5-B666-9E7576DA8491}" type="slidenum">
              <a:rPr lang="en-US" smtClean="0"/>
              <a:pPr/>
              <a:t>1</a:t>
            </a:fld>
            <a:endParaRPr lang="en-US"/>
          </a:p>
        </p:txBody>
      </p:sp>
    </p:spTree>
    <p:extLst>
      <p:ext uri="{BB962C8B-B14F-4D97-AF65-F5344CB8AC3E}">
        <p14:creationId xmlns:p14="http://schemas.microsoft.com/office/powerpoint/2010/main" val="855922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2157415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428685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254507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1135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98228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321282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264936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15747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149743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96564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214EA-88DA-4E89-8592-2798DF566EEC}" type="datetimeFigureOut">
              <a:rPr lang="en-US" smtClean="0"/>
              <a:pPr/>
              <a:t>23/10/2013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77F88-B89F-48F0-A0BA-FEA260A7CBAC}" type="slidenum">
              <a:rPr lang="en-US" smtClean="0"/>
              <a:pPr/>
              <a:t>‹#›</a:t>
            </a:fld>
            <a:endParaRPr lang="en-US"/>
          </a:p>
        </p:txBody>
      </p:sp>
    </p:spTree>
    <p:extLst>
      <p:ext uri="{BB962C8B-B14F-4D97-AF65-F5344CB8AC3E}">
        <p14:creationId xmlns:p14="http://schemas.microsoft.com/office/powerpoint/2010/main" val="92965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214EA-88DA-4E89-8592-2798DF566EEC}" type="datetimeFigureOut">
              <a:rPr lang="en-US" smtClean="0"/>
              <a:pPr/>
              <a:t>23/10/2013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77F88-B89F-48F0-A0BA-FEA260A7CBAC}" type="slidenum">
              <a:rPr lang="en-US" smtClean="0"/>
              <a:pPr/>
              <a:t>‹#›</a:t>
            </a:fld>
            <a:endParaRPr lang="en-US"/>
          </a:p>
        </p:txBody>
      </p:sp>
    </p:spTree>
    <p:extLst>
      <p:ext uri="{BB962C8B-B14F-4D97-AF65-F5344CB8AC3E}">
        <p14:creationId xmlns:p14="http://schemas.microsoft.com/office/powerpoint/2010/main" val="1556297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hyperlink" Target="http://law.incometaxindia.gov.in/DIT/HtmlFileProcess.aspx?FooterPath=D:\WebSites\DITTaxmann\Act2010\DirectTaxLaws\ITACT\HTMLFiles\2013&amp;DFile=section92.htm&amp;tar=top" TargetMode="External"/><Relationship Id="rId7"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section92e.htm&amp;tar=top" TargetMode="External"/><Relationship Id="rId5" Type="http://schemas.openxmlformats.org/officeDocument/2006/relationships/hyperlink" Target="http://law.incometaxindia.gov.in/DIT/HtmlFileProcess.aspx?FooterPath=D:\WebSites\DITTaxmann\Act2010\DirectTaxLaws\ITACT\HTMLFiles\2013&amp;DFile=section92d.htm&amp;tar=top" TargetMode="External"/><Relationship Id="rId4" Type="http://schemas.openxmlformats.org/officeDocument/2006/relationships/hyperlink" Target="http://law.incometaxindia.gov.in/DIT/HtmlFileProcess.aspx?FooterPath=D:\WebSites\DITTaxmann\Act2010\DirectTaxLaws\ITACT\HTMLFiles\2013&amp;DFile=section92c.htm&amp;tar=to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80_section92b.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law.incometaxindia.gov.in/DIT/HtmlFileProcess.aspx?FooterPath=D:\WebSites\DITTaxmann\Act2010\DirectTaxLaws\ITACT\HTMLFiles\2013&amp;DFile=ftn81a_section92c.htm&amp;tar=middle" TargetMode="External"/><Relationship Id="rId7" Type="http://schemas.openxmlformats.org/officeDocument/2006/relationships/hyperlink" Target="http://law.incometaxindia.gov.in/DIT/HtmlFileProcess.aspx?FooterPath=D:\WebSites\DITTaxmann\Act2010\DirectTaxLaws\ITACT\HTMLFiles\2013&amp;DFile=ftn84_section92c.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ftn83_section92c.htm&amp;tar=middle" TargetMode="External"/><Relationship Id="rId5" Type="http://schemas.openxmlformats.org/officeDocument/2006/relationships/hyperlink" Target="http://law.incometaxindia.gov.in/DIT/HtmlFileProcess.aspx?FooterPath=D:\WebSites\DITTaxmann\Act2010\DirectTaxLaws\ITACT\HTMLFiles\2013&amp;DFile=ftn82_section92c.htm&amp;tar=middle" TargetMode="External"/><Relationship Id="rId4" Type="http://schemas.openxmlformats.org/officeDocument/2006/relationships/hyperlink" Target="http://law.incometaxindia.gov.in/DIT/HtmlFileProcess.aspx?FooterPath=D:\WebSites\DITTaxmann\Act2010\DirectTaxLaws\ITACT\HTMLFiles\2013&amp;DFile=ftn81_section92c.htm&amp;tar=middle" TargetMode="External"/><Relationship Id="rId9" Type="http://schemas.openxmlformats.org/officeDocument/2006/relationships/slide" Target="slide3.xml"/></Relationships>
</file>

<file path=ppt/slides/_rels/slide17.xml.rels><?xml version="1.0" encoding="UTF-8" standalone="yes"?>
<Relationships xmlns="http://schemas.openxmlformats.org/package/2006/relationships"><Relationship Id="rId8" Type="http://schemas.openxmlformats.org/officeDocument/2006/relationships/hyperlink" Target="http://law.incometaxindia.gov.in/DIT/HtmlFileProcess.aspx?FooterPath=D:\WebSites\DITTaxmann\Act2010\DirectTaxLaws\ITACT\HTMLFiles\2013&amp;DFile=ftn88a_section92c.htm&amp;tar=middle" TargetMode="External"/><Relationship Id="rId3" Type="http://schemas.openxmlformats.org/officeDocument/2006/relationships/hyperlink" Target="http://law.incometaxindia.gov.in/DIT/HtmlFileProcess.aspx?FooterPath=D:\WebSites\DITTaxmann\Act2010\DirectTaxLaws\ITACT\HTMLFiles\2013&amp;DFile=ftn81a_section92c.htm&amp;tar=middle" TargetMode="External"/><Relationship Id="rId7" Type="http://schemas.openxmlformats.org/officeDocument/2006/relationships/hyperlink" Target="http://law.incometaxindia.gov.in/DIT/HtmlFileProcess.aspx?FooterPath=D:\WebSites\DITTaxmann\Act2010\DirectTaxLaws\ITACT\HTMLFiles\2013&amp;DFile=ftn88_section92c.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ftn87_section92c.htm&amp;tar=middle" TargetMode="External"/><Relationship Id="rId11" Type="http://schemas.openxmlformats.org/officeDocument/2006/relationships/slide" Target="slide3.xml"/><Relationship Id="rId5" Type="http://schemas.openxmlformats.org/officeDocument/2006/relationships/hyperlink" Target="http://law.incometaxindia.gov.in/DIT/HtmlFileProcess.aspx?FooterPath=D:\WebSites\DITTaxmann\Act2010\DirectTaxLaws\ITACT\HTMLFiles\2013&amp;DFile=ftn86_section92c.htm&amp;tar=middle" TargetMode="External"/><Relationship Id="rId10" Type="http://schemas.openxmlformats.org/officeDocument/2006/relationships/slide" Target="slide2.xml"/><Relationship Id="rId4" Type="http://schemas.openxmlformats.org/officeDocument/2006/relationships/hyperlink" Target="http://law.incometaxindia.gov.in/DIT/HtmlFileProcess.aspx?FooterPath=D:\WebSites\DITTaxmann\Act2010\DirectTaxLaws\ITACT\HTMLFiles\2013&amp;DFile=ftn85_section92c.htm&amp;tar=middle" TargetMode="External"/><Relationship Id="rId9" Type="http://schemas.openxmlformats.org/officeDocument/2006/relationships/hyperlink" Target="http://law.incometaxindia.gov.in/DIT/HtmlFileProcess.aspx?FooterPath=D:\WebSites\DITTaxmann\Act2010\DirectTaxLaws\ITACT\HTMLFiles\2013&amp;DFile=ftn89_section92c.htm&amp;tar=middle" TargetMode="External"/></Relationships>
</file>

<file path=ppt/slides/_rels/slide18.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hyperlink" Target="http://law.incometaxindia.gov.in/DIT/HtmlFileProcess.aspx?FooterPath=D:\WebSites\DITTaxmann\Act2010\DirectTaxLaws\ITACT\HTMLFiles\2013&amp;DFile=ftn90_section92c.htm&amp;tar=middle" TargetMode="External"/><Relationship Id="rId7"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section154.htm&amp;tar=top" TargetMode="External"/><Relationship Id="rId5" Type="http://schemas.openxmlformats.org/officeDocument/2006/relationships/hyperlink" Target="http://law.incometaxindia.gov.in/DIT/HtmlFileProcess.aspx?FooterPath=D:\WebSites\DITTaxmann\Act2010\DirectTaxLaws\ITACT\HTMLFiles\2013&amp;DFile=section147.htm&amp;tar=top" TargetMode="External"/><Relationship Id="rId4" Type="http://schemas.openxmlformats.org/officeDocument/2006/relationships/hyperlink" Target="http://law.incometaxindia.gov.in/DIT/HtmlFileProcess.aspx?FooterPath=D:\WebSites\DITTaxmann\Act2010\DirectTaxLaws\ITACT\HTMLFiles\2013&amp;DFile=ftn91_section92c.htm&amp;tar=middl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92_section92c.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Act2010\DirectTaxLaws\ITACT\HTMLFiles\2013&amp;DFile=section92d.htm&amp;tar=top"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4.xml"/><Relationship Id="rId7" Type="http://schemas.openxmlformats.org/officeDocument/2006/relationships/slide" Target="slide22.xml"/><Relationship Id="rId12" Type="http://schemas.openxmlformats.org/officeDocument/2006/relationships/slide" Target="slide3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16.xml"/><Relationship Id="rId11" Type="http://schemas.openxmlformats.org/officeDocument/2006/relationships/slide" Target="slide30.xml"/><Relationship Id="rId5" Type="http://schemas.openxmlformats.org/officeDocument/2006/relationships/slide" Target="slide10.xml"/><Relationship Id="rId10" Type="http://schemas.openxmlformats.org/officeDocument/2006/relationships/slide" Target="slide29.xml"/><Relationship Id="rId4" Type="http://schemas.openxmlformats.org/officeDocument/2006/relationships/slide" Target="slide6.xml"/><Relationship Id="rId9" Type="http://schemas.openxmlformats.org/officeDocument/2006/relationships/slide" Target="slide26.xml"/></Relationships>
</file>

<file path=ppt/slides/_rels/slide20.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92_section92c.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law.incometaxindia.gov.in/DIT/HtmlFileProcess.aspx?FooterPath=D:\WebSites\DITTaxmann\Act2010\DirectTaxLaws\ITACT\HTMLFiles\2013&amp;DFile=section10a.htm&amp;tar=top" TargetMode="External"/><Relationship Id="rId7" Type="http://schemas.openxmlformats.org/officeDocument/2006/relationships/hyperlink" Target="http://law.incometaxindia.gov.in/DIT/HtmlFileProcess.aspx?FooterPath=D:\WebSites\DITTaxmann\Act2010\DirectTaxLaws\ITACT\HTMLFiles\2013&amp;DFile=ftn94_section92c.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section10b.htm&amp;tar=top" TargetMode="External"/><Relationship Id="rId5" Type="http://schemas.openxmlformats.org/officeDocument/2006/relationships/hyperlink" Target="http://law.incometaxindia.gov.in/DIT/HtmlFileProcess.aspx?FooterPath=D:\WebSites\DITTaxmann\Act2010\DirectTaxLaws\ITACT\HTMLFiles\2013&amp;DFile=section10aa.htm&amp;tar=top" TargetMode="External"/><Relationship Id="rId4" Type="http://schemas.openxmlformats.org/officeDocument/2006/relationships/hyperlink" Target="http://law.incometaxindia.gov.in/DIT/HtmlFileProcess.aspx?FooterPath=D:\WebSites\DITTaxmann\Act2010\DirectTaxLaws\ITACT\HTMLFiles\2013&amp;DFile=ftn93_section92c.htm&amp;tar=middle" TargetMode="External"/><Relationship Id="rId9" Type="http://schemas.openxmlformats.org/officeDocument/2006/relationships/slide" Target="slide3.xml"/></Relationships>
</file>

<file path=ppt/slides/_rels/slide22.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6_section92cb.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section92ca.htm&amp;tar=top" TargetMode="External"/><Relationship Id="rId4" Type="http://schemas.openxmlformats.org/officeDocument/2006/relationships/hyperlink" Target="http://law.incometaxindia.gov.in/DIT/HtmlFileProcess.aspx?FooterPath=D:\WebSites\DITTaxmann\Act2010\DirectTaxLaws\ITACT\HTMLFiles\2013&amp;DFile=section92c.htm&amp;tar=top"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7_section92cc.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section92ca.htm&amp;tar=top" TargetMode="External"/><Relationship Id="rId4" Type="http://schemas.openxmlformats.org/officeDocument/2006/relationships/hyperlink" Target="http://law.incometaxindia.gov.in/DIT/HtmlFileProcess.aspx?FooterPath=D:\WebSites\DITTaxmann\Act2010\DirectTaxLaws\ITACT\HTMLFiles\2013&amp;DFile=section92c.htm&amp;tar=top" TargetMode="Externa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25.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7a_section92cc.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26.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section139.htm&amp;tar=top"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27.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section153.htm&amp;tar=top"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section144c.htm&amp;tar=top" TargetMode="External"/><Relationship Id="rId4" Type="http://schemas.openxmlformats.org/officeDocument/2006/relationships/hyperlink" Target="http://law.incometaxindia.gov.in/DIT/HtmlFileProcess.aspx?FooterPath=D:\WebSites\DITTaxmann\Act2010\DirectTaxLaws\ITACT\HTMLFiles\2013&amp;DFile=section153b.htm&amp;tar=top" TargetMode="External"/></Relationships>
</file>

<file path=ppt/slides/_rels/slide2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law.incometaxindia.gov.in/DIT/HtmlFileProcess.aspx?FooterPath=D:\WebSites\DITTaxmann\Act2010\DirectTaxLaws\ITACT\HTMLFiles\2013&amp;DFile=section153.htm&amp;tar=top" TargetMode="External"/><Relationship Id="rId7" Type="http://schemas.openxmlformats.org/officeDocument/2006/relationships/hyperlink" Target="http://law.incometaxindia.gov.in/DIT/HtmlFileProcess.aspx?FooterPath=D:\WebSites\DITTaxmann\Act2010\DirectTaxLaws\ITACT\HTMLFiles\2013&amp;DFile=section143.htm&amp;tar=top"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section92cc.htm&amp;tar=top" TargetMode="External"/><Relationship Id="rId5" Type="http://schemas.openxmlformats.org/officeDocument/2006/relationships/hyperlink" Target="http://law.incometaxindia.gov.in/DIT/HtmlFileProcess.aspx?FooterPath=D:\WebSites\DITTaxmann\Act2010\DirectTaxLaws\ITACT\HTMLFiles\2013&amp;DFile=section144c.htm&amp;tar=top" TargetMode="External"/><Relationship Id="rId4" Type="http://schemas.openxmlformats.org/officeDocument/2006/relationships/hyperlink" Target="http://law.incometaxindia.gov.in/DIT/HtmlFileProcess.aspx?FooterPath=D:\WebSites\DITTaxmann\Act2010\DirectTaxLaws\ITACT\HTMLFiles\2013&amp;DFile=section153b.htm&amp;tar=top" TargetMode="External"/><Relationship Id="rId9" Type="http://schemas.openxmlformats.org/officeDocument/2006/relationships/slide" Target="slide3.xml"/></Relationships>
</file>

<file path=ppt/slides/_rels/slide29.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8_section92d.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ftn10_section92d.htm&amp;tar=middle" TargetMode="External"/><Relationship Id="rId4" Type="http://schemas.openxmlformats.org/officeDocument/2006/relationships/hyperlink" Target="http://law.incometaxindia.gov.in/DIT/HtmlFileProcess.aspx?FooterPath=D:\WebSites\DITTaxmann\Act2010\DirectTaxLaws\ITACT\HTMLFiles\2013&amp;DFile=ftn9_section92d.htm&amp;tar=middle"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54.xml"/><Relationship Id="rId3" Type="http://schemas.openxmlformats.org/officeDocument/2006/relationships/slide" Target="slide33.xml"/><Relationship Id="rId7" Type="http://schemas.openxmlformats.org/officeDocument/2006/relationships/slide" Target="slide4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46.xml"/><Relationship Id="rId5" Type="http://schemas.openxmlformats.org/officeDocument/2006/relationships/slide" Target="slide36.xml"/><Relationship Id="rId4" Type="http://schemas.openxmlformats.org/officeDocument/2006/relationships/slide" Target="slide35.xml"/></Relationships>
</file>

<file path=ppt/slides/_rels/slide30.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10_section92e.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Act2010\DirectTaxLaws\ITACT\HTMLFiles\2013&amp;DFile=ftn11_section92e.htm&amp;tar=middle"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law.incometaxindia.gov.in/DIT/HtmlFileProcess.aspx?FooterPath=D:\WebSites\DITTaxmann\Act2010\DirectTaxLaws\ITACT\HTMLFiles\2013&amp;DFile=section92e.htm&amp;tar=top" TargetMode="External"/><Relationship Id="rId3" Type="http://schemas.openxmlformats.org/officeDocument/2006/relationships/hyperlink" Target="http://law.incometaxindia.gov.in/DIT/HtmlFileProcess.aspx?FooterPath=D:\WebSites\DITTaxmann\Act2010\DirectTaxLaws\ITACT\HTMLFiles\2013&amp;DFile=section92.htm&amp;tar=top" TargetMode="External"/><Relationship Id="rId7" Type="http://schemas.openxmlformats.org/officeDocument/2006/relationships/hyperlink" Target="http://law.incometaxindia.gov.in/DIT/HtmlFileProcess.aspx?FooterPath=D:\WebSites\DITTaxmann\Act2010\DirectTaxLaws\ITACT\HTMLFiles\2013&amp;DFile=section92d.htm&amp;tar=top" TargetMode="External"/><Relationship Id="rId12"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section92c.htm&amp;tar=top" TargetMode="External"/><Relationship Id="rId11"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section92b.htm&amp;tar=top" TargetMode="External"/><Relationship Id="rId10" Type="http://schemas.openxmlformats.org/officeDocument/2006/relationships/hyperlink" Target="http://law.incometaxindia.gov.in/DIT/HtmlFileProcess.aspx?FooterPath=D:\WebSites\DITTaxmann\Act2010\DirectTaxLaws\ITACT\HTMLFiles\2013&amp;DFile=ftn12_section92f.htm&amp;tar=middle" TargetMode="External"/><Relationship Id="rId4" Type="http://schemas.openxmlformats.org/officeDocument/2006/relationships/hyperlink" Target="http://law.incometaxindia.gov.in/DIT/HtmlFileProcess.aspx?FooterPath=D:\WebSites\DITTaxmann\Act2010\DirectTaxLaws\ITACT\HTMLFiles\2013&amp;DFile=section92a.htm&amp;tar=top" TargetMode="External"/><Relationship Id="rId9" Type="http://schemas.openxmlformats.org/officeDocument/2006/relationships/hyperlink" Target="http://law.incometaxindia.gov.in/DIT/HtmlFileProcess.aspx?FooterPath=D:\WebSites\DITTaxmann\Act2010\DirectTaxLaws\ITACT\HTMLFiles\2013&amp;DFile=section288.htm&amp;tar=top"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13_section92f.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section139.htm&amp;tar=top" TargetMode="External"/><Relationship Id="rId4" Type="http://schemas.openxmlformats.org/officeDocument/2006/relationships/hyperlink" Target="http://law.incometaxindia.gov.in/DIT/HtmlFileProcess.aspx?FooterPath=D:\WebSites\DITTaxmann\Act2010\DirectTaxLaws\ITACT\HTMLFiles\2013&amp;DFile=ftn14_section92f.htm&amp;tar=middle" TargetMode="External"/></Relationships>
</file>

<file path=ppt/slides/_rels/slide33.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hyperlink" Target="http://law.incometaxindia.gov.in/DIT/HtmlFileProcess.aspx?FooterPath=D:\WebSites\DITTaxmann\Rules2010\DirectTaxLaws\ITRule\Htmlfiles\2008&amp;DFile=ftn51rules010a.htm&amp;tar=middle" TargetMode="External"/><Relationship Id="rId7"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Rules2010\DirectTaxLaws\ITRule\Htmlfiles\2008&amp;DFile=ftn54rules010a_14613.htm&amp;tar=middle" TargetMode="External"/><Relationship Id="rId5" Type="http://schemas.openxmlformats.org/officeDocument/2006/relationships/hyperlink" Target="http://law.incometaxindia.gov.in/DIT/HtmlFileProcess.aspx?FooterPath=D:\WebSites\DITTaxmann\Rules2010\DirectTaxLaws\ITRule\Htmlfiles\2008&amp;DFile=ftn53rules010a_14613.htm&amp;tar=middle" TargetMode="External"/><Relationship Id="rId4" Type="http://schemas.openxmlformats.org/officeDocument/2006/relationships/hyperlink" Target="http://law.incometaxindia.gov.in/DIT/HtmlFileProcess.aspx?FooterPath=D:\WebSites\DITTaxmann\Rules2010\DirectTaxLaws\ITRule\Htmlfiles\2008&amp;DFile=ftn52rules010a.htm&amp;tar=middl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55rules010a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35.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51arules010ab.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Rules2010\DirectTaxLaws\ITRule\Htmlfiles\2008&amp;DFile=ftn51aarules010ab_14613.htm&amp;tar=middle"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52rules010b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54rules010b_14613.htm&amp;tar=middle" TargetMode="External"/><Relationship Id="rId4" Type="http://schemas.openxmlformats.org/officeDocument/2006/relationships/hyperlink" Target="http://law.incometaxindia.gov.in/DIT/HtmlFileProcess.aspx?FooterPath=D:\WebSites\DITTaxmann\Rules2010\DirectTaxLaws\ITRule\Htmlfiles\2008&amp;DFile=ftn53rules010b_14613.htm&amp;tar=middl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55rules010b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38.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56rules010b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39.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57rules010b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59rules010b_14613.htm&amp;tar=middle" TargetMode="External"/><Relationship Id="rId4" Type="http://schemas.openxmlformats.org/officeDocument/2006/relationships/hyperlink" Target="http://law.incometaxindia.gov.in/DIT/HtmlFileProcess.aspx?FooterPath=D:\WebSites\DITTaxmann\Rules2010\DirectTaxLaws\ITRule\Htmlfiles\2008&amp;DFile=ftn58rules010b_14613.htm&amp;tar=middl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75_section92.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Act2010\DirectTaxLaws\ITACT\HTMLFiles\2013&amp;DFile=ftn76_section92.htm&amp;tar=middl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60rules010b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41.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61rules010b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63rules010b_14613.htm&amp;tar=middle" TargetMode="External"/><Relationship Id="rId4" Type="http://schemas.openxmlformats.org/officeDocument/2006/relationships/hyperlink" Target="http://law.incometaxindia.gov.in/DIT/HtmlFileProcess.aspx?FooterPath=D:\WebSites\DITTaxmann\Rules2010\DirectTaxLaws\ITRule\Htmlfiles\2008&amp;DFile=ftn62rules010b_14613.htm&amp;tar=middle"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64rules010b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43.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65rules010b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66rules010b_14613.htm&amp;tar=middle" TargetMode="External"/><Relationship Id="rId4" Type="http://schemas.openxmlformats.org/officeDocument/2006/relationships/hyperlink" Target="http://law.incometaxindia.gov.in/DIT/HtmlFileProcess.aspx?FooterPath=D:\WebSites\DITTaxmann\Rules2010\DirectTaxLaws\ITRule\Htmlfiles\2008&amp;DFile=ftn51brules010b.htm&amp;tar=middl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67rules010b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Rules2010\DirectTaxLaws\ITRule\Htmlfiles\2008&amp;DFile=ftn68rules010b_14613.htm&amp;tar=middle"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69rules010b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46.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70rules010c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71arules010c_14613.htm&amp;tar=middle" TargetMode="External"/><Relationship Id="rId4" Type="http://schemas.openxmlformats.org/officeDocument/2006/relationships/hyperlink" Target="http://law.incometaxindia.gov.in/DIT/HtmlFileProcess.aspx?FooterPath=D:\WebSites\DITTaxmann\Rules2010\DirectTaxLaws\ITRule\Htmlfiles\2008&amp;DFile=ftn71rules010c_14613.htm&amp;tar=middle"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72rules010c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Rules2010\DirectTaxLaws\ITRule\Htmlfiles\2008&amp;DFile=ftn73rules010c_14613.htm&amp;tar=middle"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74rules010d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76rules010d_14613.htm&amp;tar=middle" TargetMode="External"/><Relationship Id="rId4" Type="http://schemas.openxmlformats.org/officeDocument/2006/relationships/hyperlink" Target="http://law.incometaxindia.gov.in/DIT/HtmlFileProcess.aspx?FooterPath=D:\WebSites\DITTaxmann\Rules2010\DirectTaxLaws\ITRule\Htmlfiles\2008&amp;DFile=ftn75rules010d_14613.htm&amp;tar=middle" TargetMode="External"/></Relationships>
</file>

<file path=ppt/slides/_rels/slide4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law.incometaxindia.gov.in/DIT/HtmlFileProcess.aspx?FooterPath=D:\WebSites\DITTaxmann\Rules2010\DirectTaxLaws\ITRule\Htmlfiles\2008&amp;DFile=ftn77rules010d_14613.htm&amp;tar=middle" TargetMode="External"/><Relationship Id="rId7" Type="http://schemas.openxmlformats.org/officeDocument/2006/relationships/hyperlink" Target="http://law.incometaxindia.gov.in/DIT/HtmlFileProcess.aspx?FooterPath=D:\WebSites\DITTaxmann\Rules2010\DirectTaxLaws\ITRule\Htmlfiles\2008&amp;DFile=ftn81rules010d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Rules2010\DirectTaxLaws\ITRule\Htmlfiles\2008&amp;DFile=ftn80rules010d_14613.htm&amp;tar=middle" TargetMode="External"/><Relationship Id="rId5" Type="http://schemas.openxmlformats.org/officeDocument/2006/relationships/hyperlink" Target="http://law.incometaxindia.gov.in/DIT/HtmlFileProcess.aspx?FooterPath=D:\WebSites\DITTaxmann\Rules2010\DirectTaxLaws\ITRule\Htmlfiles\2008&amp;DFile=ftn79rules010d_14613.htm&amp;tar=middle" TargetMode="External"/><Relationship Id="rId4" Type="http://schemas.openxmlformats.org/officeDocument/2006/relationships/hyperlink" Target="http://law.incometaxindia.gov.in/DIT/HtmlFileProcess.aspx?FooterPath=D:\WebSites\DITTaxmann\Rules2010\DirectTaxLaws\ITRule\Htmlfiles\2008&amp;DFile=ftn78rules010d_14613.htm&amp;tar=middle" TargetMode="External"/><Relationship Id="rId9"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Act2010\DirectTaxLaws\ITACT\HTMLFiles\2013&amp;DFile=ftn76_section92.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Act2010\DirectTaxLaws\ITACT\HTMLFiles\2013&amp;DFile=ftn78_section92.htm&amp;tar=middle" TargetMode="External"/><Relationship Id="rId4" Type="http://schemas.openxmlformats.org/officeDocument/2006/relationships/hyperlink" Target="http://law.incometaxindia.gov.in/DIT/HtmlFileProcess.aspx?FooterPath=D:\WebSites\DITTaxmann\Act2010\DirectTaxLaws\ITACT\HTMLFiles\2013&amp;DFile=ftn77_section92.htm&amp;tar=middle"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82rules010d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hyperlink" Target="http://law.incometaxindia.gov.in/DIT/HtmlFileProcess.aspx?FooterPath=D:\WebSites\DITTaxmann\Rules2010\DirectTaxLaws\ITRule\Htmlfiles\2008&amp;DFile=ftn83rules010d_14613.htm&amp;tar=middle"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84rules010d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52.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85rules010d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53.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86rules010d_14613.htm&amp;tar=middle" TargetMode="Externa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law.incometaxindia.gov.in/DIT/HtmlFileProcess.aspx?FooterPath=D:\WebSites\DITTaxmann\Rules2010\DirectTaxLaws\ITRule\Htmlfiles\2008&amp;DFile=ftn88rules010d_14613.htm&amp;tar=middle" TargetMode="External"/><Relationship Id="rId4" Type="http://schemas.openxmlformats.org/officeDocument/2006/relationships/hyperlink" Target="http://law.incometaxindia.gov.in/DIT/HtmlFileProcess.aspx?FooterPath=D:\WebSites\DITTaxmann\Rules2010\DirectTaxLaws\ITRule\Htmlfiles\2008&amp;DFile=ftn87rules010d_14613.htm&amp;tar=middle"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law.incometaxindia.gov.in/DIT/HtmlFileProcess.aspx?FooterPath=D:\WebSites\DITTaxmann\Rules2010\DirectTaxLaws\ITRule\Htmlfiles\2008&amp;DFile=ftn89rules010e_14613.htm&amp;tar=middl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law.incometaxindia.gov.in/DIT/HtmlFileProcess.aspx?FooterPath=D:\WebSites\DITTaxmann\Act2010\DirectTaxLaws\ITACT\HTMLFiles\2013&amp;DFile=section92f.htm&amp;tar=top" TargetMode="External"/><Relationship Id="rId3" Type="http://schemas.openxmlformats.org/officeDocument/2006/relationships/hyperlink" Target="http://law.incometaxindia.gov.in/DIT/HtmlFileProcess.aspx?FooterPath=D:\WebSites\DITTaxmann\Act2010\DirectTaxLaws\ITACT\HTMLFiles\2013&amp;DFile=section92.htm&amp;tar=top" TargetMode="External"/><Relationship Id="rId7" Type="http://schemas.openxmlformats.org/officeDocument/2006/relationships/hyperlink" Target="http://law.incometaxindia.gov.in/DIT/HtmlFileProcess.aspx?FooterPath=D:\WebSites\DITTaxmann\Act2010\DirectTaxLaws\ITACT\HTMLFiles\2013&amp;DFile=section92e.htm&amp;tar=top"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law.incometaxindia.gov.in/DIT/HtmlFileProcess.aspx?FooterPath=D:\WebSites\DITTaxmann\Act2010\DirectTaxLaws\ITACT\HTMLFiles\2013&amp;DFile=section92d.htm&amp;tar=top" TargetMode="External"/><Relationship Id="rId11" Type="http://schemas.openxmlformats.org/officeDocument/2006/relationships/slide" Target="slide3.xml"/><Relationship Id="rId5" Type="http://schemas.openxmlformats.org/officeDocument/2006/relationships/hyperlink" Target="http://law.incometaxindia.gov.in/DIT/HtmlFileProcess.aspx?FooterPath=D:\WebSites\DITTaxmann\Act2010\DirectTaxLaws\ITACT\HTMLFiles\2013&amp;DFile=section92c.htm&amp;tar=top" TargetMode="External"/><Relationship Id="rId10" Type="http://schemas.openxmlformats.org/officeDocument/2006/relationships/slide" Target="slide2.xml"/><Relationship Id="rId4" Type="http://schemas.openxmlformats.org/officeDocument/2006/relationships/hyperlink" Target="http://law.incometaxindia.gov.in/DIT/HtmlFileProcess.aspx?FooterPath=D:\WebSites\DITTaxmann\Act2010\DirectTaxLaws\ITACT\HTMLFiles\2013&amp;DFile=section92b.htm&amp;tar=top" TargetMode="External"/><Relationship Id="rId9" Type="http://schemas.openxmlformats.org/officeDocument/2006/relationships/hyperlink" Target="http://law.incometaxindia.gov.in/DIT/HtmlFileProcess.aspx?FooterPath=D:\WebSites\DITTaxmann\Act2010\DirectTaxLaws\ITACT\HTMLFiles\2013&amp;DFile=ftn79_section92a.htm&amp;tar=middle" TargetMode="Externa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a:solidFill>
                  <a:schemeClr val="bg1"/>
                </a:solidFill>
              </a:ln>
              <a:solidFill>
                <a:schemeClr val="tx1"/>
              </a:solidFill>
            </a:endParaRPr>
          </a:p>
        </p:txBody>
      </p:sp>
      <p:sp>
        <p:nvSpPr>
          <p:cNvPr id="6" name="Rounded Rectangle 5"/>
          <p:cNvSpPr/>
          <p:nvPr/>
        </p:nvSpPr>
        <p:spPr>
          <a:xfrm>
            <a:off x="673100" y="2438400"/>
            <a:ext cx="78486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SPECIAL PROVISIONS RELATING TO AVOIDANCE OF TAX</a:t>
            </a:r>
            <a:endParaRPr lang="en-US" dirty="0">
              <a:solidFill>
                <a:srgbClr val="002060"/>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533400"/>
            <a:ext cx="21336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78300" y="3530229"/>
            <a:ext cx="4343400" cy="2744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ounded Rectangle 8"/>
          <p:cNvSpPr/>
          <p:nvPr/>
        </p:nvSpPr>
        <p:spPr>
          <a:xfrm>
            <a:off x="6870700" y="381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Tree>
    <p:extLst>
      <p:ext uri="{BB962C8B-B14F-4D97-AF65-F5344CB8AC3E}">
        <p14:creationId xmlns:p14="http://schemas.microsoft.com/office/powerpoint/2010/main" val="389252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10</a:t>
            </a:fld>
            <a:endParaRPr lang="en-US" sz="1800" b="1" dirty="0"/>
          </a:p>
        </p:txBody>
      </p:sp>
      <p:sp>
        <p:nvSpPr>
          <p:cNvPr id="9" name="TextBox 8"/>
          <p:cNvSpPr txBox="1"/>
          <p:nvPr/>
        </p:nvSpPr>
        <p:spPr>
          <a:xfrm>
            <a:off x="590550" y="1580484"/>
            <a:ext cx="8013699" cy="3416320"/>
          </a:xfrm>
          <a:prstGeom prst="rect">
            <a:avLst/>
          </a:prstGeom>
          <a:noFill/>
        </p:spPr>
        <p:txBody>
          <a:bodyPr wrap="square" rtlCol="0">
            <a:spAutoFit/>
          </a:bodyPr>
          <a:lstStyle/>
          <a:p>
            <a:r>
              <a:rPr lang="en-US" b="1" dirty="0"/>
              <a:t>Meaning of international transaction</a:t>
            </a:r>
            <a:r>
              <a:rPr lang="en-US" i="1" dirty="0"/>
              <a:t>.</a:t>
            </a:r>
            <a:endParaRPr lang="en-US" dirty="0"/>
          </a:p>
          <a:p>
            <a:pPr algn="just"/>
            <a:r>
              <a:rPr lang="en-US" b="1" dirty="0"/>
              <a:t>92B. </a:t>
            </a:r>
            <a:r>
              <a:rPr lang="en-US" dirty="0"/>
              <a:t>(1) For the purposes of this section and </a:t>
            </a:r>
            <a:r>
              <a:rPr lang="en-US" u="sng" dirty="0">
                <a:hlinkClick r:id="rId3"/>
              </a:rPr>
              <a:t>sections 92</a:t>
            </a:r>
            <a:r>
              <a:rPr lang="en-US" dirty="0"/>
              <a:t>, </a:t>
            </a:r>
            <a:r>
              <a:rPr lang="en-US" u="sng" dirty="0">
                <a:hlinkClick r:id="rId4"/>
              </a:rPr>
              <a:t>92C</a:t>
            </a:r>
            <a:r>
              <a:rPr lang="en-US" dirty="0"/>
              <a:t>, </a:t>
            </a:r>
            <a:r>
              <a:rPr lang="en-US" u="sng" dirty="0">
                <a:hlinkClick r:id="rId5"/>
              </a:rPr>
              <a:t>92D</a:t>
            </a:r>
            <a:r>
              <a:rPr lang="en-US" dirty="0"/>
              <a:t> and </a:t>
            </a:r>
            <a:r>
              <a:rPr lang="en-US" u="sng" dirty="0">
                <a:hlinkClick r:id="rId6"/>
              </a:rPr>
              <a:t>92E</a:t>
            </a:r>
            <a:r>
              <a:rPr lang="en-US" dirty="0"/>
              <a:t>, "international transaction" means a transaction between two or more associated enterprises, either or both of whom are non-residents, in the nature of purchase, sale or lease of tangible or intangible property, or provision of services, or lending or borrowing money, or any other transaction having a bearing on the profits, income, losses or assets of such enterprises, and shall include a mutual agreement or arrangement between two or more associated enterprises for the allocation or apportionment of, or any contribution to, any cost or expense incurred or to be incurred in connection with a benefit, service or facility provided or to be provided to any one or more of such enterprises.</a:t>
            </a:r>
          </a:p>
          <a:p>
            <a:pPr algn="just"/>
            <a:endParaRPr lang="en-US" i="1" dirty="0" smtClean="0"/>
          </a:p>
        </p:txBody>
      </p:sp>
      <p:sp>
        <p:nvSpPr>
          <p:cNvPr id="10" name="Right Arrow 9">
            <a:hlinkClick r:id="rId7"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8"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309137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11</a:t>
            </a:fld>
            <a:endParaRPr lang="en-US" sz="1800" b="1" dirty="0"/>
          </a:p>
        </p:txBody>
      </p:sp>
      <p:sp>
        <p:nvSpPr>
          <p:cNvPr id="9" name="TextBox 8"/>
          <p:cNvSpPr txBox="1"/>
          <p:nvPr/>
        </p:nvSpPr>
        <p:spPr>
          <a:xfrm>
            <a:off x="590550" y="1580484"/>
            <a:ext cx="8013699" cy="3693319"/>
          </a:xfrm>
          <a:prstGeom prst="rect">
            <a:avLst/>
          </a:prstGeom>
          <a:noFill/>
        </p:spPr>
        <p:txBody>
          <a:bodyPr wrap="square" rtlCol="0">
            <a:spAutoFit/>
          </a:bodyPr>
          <a:lstStyle/>
          <a:p>
            <a:pPr algn="just"/>
            <a:r>
              <a:rPr lang="en-US" b="1" dirty="0"/>
              <a:t>Meaning of international transaction</a:t>
            </a:r>
            <a:r>
              <a:rPr lang="en-US" i="1" dirty="0"/>
              <a:t>.</a:t>
            </a:r>
            <a:endParaRPr lang="en-US" dirty="0"/>
          </a:p>
          <a:p>
            <a:pPr algn="just"/>
            <a:r>
              <a:rPr lang="en-US" dirty="0"/>
              <a:t>(2) A transaction entered into by an enterprise with a person other than an associated enterprise shall, for the purposes of sub-section (1), be deemed to be a transaction entered into between two associated enterprises, if there exists a prior agreement in relation to the relevant transaction between such other person and the associated enterprise, or the terms of the relevant transaction are determined in substance between such other person and the associated enterprise.</a:t>
            </a:r>
          </a:p>
          <a:p>
            <a:pPr algn="just"/>
            <a:r>
              <a:rPr lang="en-US" u="sng" baseline="30000" dirty="0">
                <a:hlinkClick r:id="rId3"/>
              </a:rPr>
              <a:t>80</a:t>
            </a:r>
            <a:r>
              <a:rPr lang="en-US" dirty="0"/>
              <a:t>[</a:t>
            </a:r>
            <a:r>
              <a:rPr lang="en-US" i="1" dirty="0"/>
              <a:t>Explanation.</a:t>
            </a:r>
            <a:r>
              <a:rPr lang="en-US" dirty="0"/>
              <a:t>—For the removal of doubts, it is hereby clarified that—</a:t>
            </a:r>
          </a:p>
          <a:p>
            <a:pPr algn="just"/>
            <a:r>
              <a:rPr lang="en-US" dirty="0"/>
              <a:t>(</a:t>
            </a:r>
            <a:r>
              <a:rPr lang="en-US" i="1" dirty="0" err="1"/>
              <a:t>i</a:t>
            </a:r>
            <a:r>
              <a:rPr lang="en-US" dirty="0"/>
              <a:t>) the expression "international transaction" shall include—</a:t>
            </a:r>
          </a:p>
          <a:p>
            <a:pPr algn="just"/>
            <a:r>
              <a:rPr lang="en-US" dirty="0"/>
              <a:t>(</a:t>
            </a:r>
            <a:r>
              <a:rPr lang="en-US" i="1" dirty="0"/>
              <a:t>a</a:t>
            </a:r>
            <a:r>
              <a:rPr lang="en-US" dirty="0"/>
              <a:t>) the purchase, sale, transfer, lease or use of tangible property including building, transportation vehicle, machinery, equipment, tools, plant, furniture, commodity or any other article, product or thing;</a:t>
            </a:r>
          </a:p>
          <a:p>
            <a:pPr algn="just"/>
            <a:endParaRPr lang="en-US" i="1" dirty="0" smtClean="0"/>
          </a:p>
        </p:txBody>
      </p:sp>
      <p:sp>
        <p:nvSpPr>
          <p:cNvPr id="10" name="Right Arrow 9">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088226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12</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b="1" dirty="0"/>
              <a:t>Meaning of international transaction</a:t>
            </a:r>
            <a:r>
              <a:rPr lang="en-US" i="1" dirty="0"/>
              <a:t>.</a:t>
            </a:r>
            <a:endParaRPr lang="en-US" dirty="0"/>
          </a:p>
          <a:p>
            <a:pPr algn="just"/>
            <a:r>
              <a:rPr lang="en-US" dirty="0"/>
              <a:t>(</a:t>
            </a:r>
            <a:r>
              <a:rPr lang="en-US" i="1" dirty="0"/>
              <a:t>b</a:t>
            </a:r>
            <a:r>
              <a:rPr lang="en-US" dirty="0"/>
              <a:t>) the purchase, sale, transfer, lease or use of intangible property, including the transfer of ownership or the provision of use of rights regarding land use, copyrights, patents, trademarks, </a:t>
            </a:r>
            <a:r>
              <a:rPr lang="en-US" dirty="0" err="1"/>
              <a:t>licences</a:t>
            </a:r>
            <a:r>
              <a:rPr lang="en-US" dirty="0"/>
              <a:t>, franchises, customer list, marketing channel, brand, commercial secret, know-how, industrial property right, exterior design or practical and new design or any other business or commercial rights of similar nature;</a:t>
            </a:r>
          </a:p>
          <a:p>
            <a:pPr algn="just"/>
            <a:r>
              <a:rPr lang="en-US" dirty="0"/>
              <a:t>(</a:t>
            </a:r>
            <a:r>
              <a:rPr lang="en-US" i="1" dirty="0"/>
              <a:t>c</a:t>
            </a:r>
            <a:r>
              <a:rPr lang="en-US" dirty="0"/>
              <a:t>) capital financing, including any type of long-term or short-term borrowing, lending or guarantee, purchase or sale of marketable securities or any type of advance, payments or deferred payment or receivable or any other debt arising during the course of business;</a:t>
            </a:r>
          </a:p>
          <a:p>
            <a:pPr algn="just"/>
            <a:r>
              <a:rPr lang="en-US" dirty="0"/>
              <a:t>(</a:t>
            </a:r>
            <a:r>
              <a:rPr lang="en-US" i="1" dirty="0"/>
              <a:t>d</a:t>
            </a:r>
            <a:r>
              <a:rPr lang="en-US" dirty="0"/>
              <a:t>) provision of services, including provision of market research, market development, marketing management, administration, technical service, repairs, design, consultation, agency, scientific research, legal or accounting service;</a:t>
            </a:r>
          </a:p>
          <a:p>
            <a:pPr algn="just"/>
            <a:endParaRPr lang="en-US" i="1" dirty="0" smtClean="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4883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13</a:t>
            </a:fld>
            <a:endParaRPr lang="en-US" sz="1800" b="1" dirty="0"/>
          </a:p>
        </p:txBody>
      </p:sp>
      <p:sp>
        <p:nvSpPr>
          <p:cNvPr id="9" name="TextBox 8"/>
          <p:cNvSpPr txBox="1"/>
          <p:nvPr/>
        </p:nvSpPr>
        <p:spPr>
          <a:xfrm>
            <a:off x="590550" y="1580484"/>
            <a:ext cx="8013699" cy="3970318"/>
          </a:xfrm>
          <a:prstGeom prst="rect">
            <a:avLst/>
          </a:prstGeom>
          <a:noFill/>
        </p:spPr>
        <p:txBody>
          <a:bodyPr wrap="square" rtlCol="0">
            <a:spAutoFit/>
          </a:bodyPr>
          <a:lstStyle/>
          <a:p>
            <a:pPr algn="just"/>
            <a:r>
              <a:rPr lang="en-US" b="1" dirty="0"/>
              <a:t>Meaning of international transaction</a:t>
            </a:r>
            <a:r>
              <a:rPr lang="en-US" i="1" dirty="0"/>
              <a:t>.</a:t>
            </a:r>
            <a:endParaRPr lang="en-US" dirty="0"/>
          </a:p>
          <a:p>
            <a:pPr algn="just"/>
            <a:r>
              <a:rPr lang="en-US" dirty="0"/>
              <a:t>(</a:t>
            </a:r>
            <a:r>
              <a:rPr lang="en-US" i="1" dirty="0"/>
              <a:t>e</a:t>
            </a:r>
            <a:r>
              <a:rPr lang="en-US" dirty="0"/>
              <a:t>) a transaction of business restructuring or </a:t>
            </a:r>
            <a:r>
              <a:rPr lang="en-US" dirty="0" err="1"/>
              <a:t>reorganisation</a:t>
            </a:r>
            <a:r>
              <a:rPr lang="en-US" dirty="0"/>
              <a:t>, entered into by an enterprise with an associated enterprise, irrespective of the fact that it has bearing on the profit, income, losses or assets of such enterprises at the time of the transaction or at any future date;</a:t>
            </a:r>
          </a:p>
          <a:p>
            <a:pPr algn="just"/>
            <a:r>
              <a:rPr lang="en-US" dirty="0"/>
              <a:t>(</a:t>
            </a:r>
            <a:r>
              <a:rPr lang="en-US" i="1" dirty="0"/>
              <a:t>ii</a:t>
            </a:r>
            <a:r>
              <a:rPr lang="en-US" dirty="0"/>
              <a:t>) the expression "intangible property" shall include—</a:t>
            </a:r>
          </a:p>
          <a:p>
            <a:pPr algn="just"/>
            <a:r>
              <a:rPr lang="en-US" dirty="0"/>
              <a:t>(</a:t>
            </a:r>
            <a:r>
              <a:rPr lang="en-US" i="1" dirty="0"/>
              <a:t>a</a:t>
            </a:r>
            <a:r>
              <a:rPr lang="en-US" dirty="0"/>
              <a:t>) marketing related intangible assets, such as, trademarks, trade names, brand names, logos;</a:t>
            </a:r>
          </a:p>
          <a:p>
            <a:pPr algn="just"/>
            <a:r>
              <a:rPr lang="en-US" dirty="0"/>
              <a:t>(</a:t>
            </a:r>
            <a:r>
              <a:rPr lang="en-US" i="1" dirty="0"/>
              <a:t>b</a:t>
            </a:r>
            <a:r>
              <a:rPr lang="en-US" dirty="0"/>
              <a:t>) technology related intangible assets, such as, process patents, patent applications, technical documentation such as laboratory notebooks, technical know-how;</a:t>
            </a:r>
          </a:p>
          <a:p>
            <a:pPr algn="just"/>
            <a:r>
              <a:rPr lang="en-US" dirty="0"/>
              <a:t>(</a:t>
            </a:r>
            <a:r>
              <a:rPr lang="en-US" i="1" dirty="0"/>
              <a:t>c</a:t>
            </a:r>
            <a:r>
              <a:rPr lang="en-US" dirty="0"/>
              <a:t>) artistic related intangible assets, such as, literary works and copyrights, musical compositions, copyrights, maps, engravings;</a:t>
            </a:r>
          </a:p>
          <a:p>
            <a:pPr algn="just"/>
            <a:endParaRPr lang="en-US" i="1" dirty="0" smtClean="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233556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14</a:t>
            </a:fld>
            <a:endParaRPr lang="en-US" sz="1800" b="1" dirty="0"/>
          </a:p>
        </p:txBody>
      </p:sp>
      <p:sp>
        <p:nvSpPr>
          <p:cNvPr id="9" name="TextBox 8"/>
          <p:cNvSpPr txBox="1"/>
          <p:nvPr/>
        </p:nvSpPr>
        <p:spPr>
          <a:xfrm>
            <a:off x="590550" y="1580484"/>
            <a:ext cx="8013699" cy="4524315"/>
          </a:xfrm>
          <a:prstGeom prst="rect">
            <a:avLst/>
          </a:prstGeom>
          <a:noFill/>
        </p:spPr>
        <p:txBody>
          <a:bodyPr wrap="square" rtlCol="0">
            <a:spAutoFit/>
          </a:bodyPr>
          <a:lstStyle/>
          <a:p>
            <a:pPr algn="just"/>
            <a:r>
              <a:rPr lang="en-US" b="1" dirty="0"/>
              <a:t>Meaning of international transaction</a:t>
            </a:r>
            <a:r>
              <a:rPr lang="en-US" i="1" dirty="0" smtClean="0"/>
              <a:t>.</a:t>
            </a:r>
          </a:p>
          <a:p>
            <a:pPr algn="just"/>
            <a:r>
              <a:rPr lang="en-US" dirty="0"/>
              <a:t>(</a:t>
            </a:r>
            <a:r>
              <a:rPr lang="en-US" i="1" dirty="0"/>
              <a:t>d</a:t>
            </a:r>
            <a:r>
              <a:rPr lang="en-US" dirty="0"/>
              <a:t>) data processing related intangible assets, such as, proprietary computer software, software copyrights, automated databases, and integrated circuit masks and masters;</a:t>
            </a:r>
          </a:p>
          <a:p>
            <a:pPr algn="just"/>
            <a:r>
              <a:rPr lang="en-US" dirty="0"/>
              <a:t>(</a:t>
            </a:r>
            <a:r>
              <a:rPr lang="en-US" i="1" dirty="0"/>
              <a:t>e</a:t>
            </a:r>
            <a:r>
              <a:rPr lang="en-US" dirty="0"/>
              <a:t>) engineering related intangible assets, such as, industrial design, product patents, trade secrets, engineering drawing and schema-tics, blueprints, proprietary documentation;</a:t>
            </a:r>
          </a:p>
          <a:p>
            <a:pPr algn="just"/>
            <a:r>
              <a:rPr lang="en-US" dirty="0"/>
              <a:t>(</a:t>
            </a:r>
            <a:r>
              <a:rPr lang="en-US" i="1" dirty="0"/>
              <a:t>f</a:t>
            </a:r>
            <a:r>
              <a:rPr lang="en-US" dirty="0"/>
              <a:t>) customer related intangible assets, such as, customer lists, customer contracts, customer relationship, open purchase orders;</a:t>
            </a:r>
          </a:p>
          <a:p>
            <a:pPr algn="just"/>
            <a:r>
              <a:rPr lang="en-US" dirty="0"/>
              <a:t>(</a:t>
            </a:r>
            <a:r>
              <a:rPr lang="en-US" i="1" dirty="0"/>
              <a:t>g</a:t>
            </a:r>
            <a:r>
              <a:rPr lang="en-US" dirty="0"/>
              <a:t>) contract related intangible assets, such as, </a:t>
            </a:r>
            <a:r>
              <a:rPr lang="en-US" dirty="0" err="1"/>
              <a:t>favourable</a:t>
            </a:r>
            <a:r>
              <a:rPr lang="en-US" dirty="0"/>
              <a:t> supplier, contracts, </a:t>
            </a:r>
            <a:r>
              <a:rPr lang="en-US" dirty="0" err="1"/>
              <a:t>licence</a:t>
            </a:r>
            <a:r>
              <a:rPr lang="en-US" dirty="0"/>
              <a:t> agreements, franchise agreements, non-compete agreements;</a:t>
            </a:r>
          </a:p>
          <a:p>
            <a:pPr algn="just"/>
            <a:r>
              <a:rPr lang="en-US" dirty="0"/>
              <a:t>(</a:t>
            </a:r>
            <a:r>
              <a:rPr lang="en-US" i="1" dirty="0"/>
              <a:t>h</a:t>
            </a:r>
            <a:r>
              <a:rPr lang="en-US" dirty="0"/>
              <a:t>) human capital related intangible assets, such as, trained and </a:t>
            </a:r>
            <a:r>
              <a:rPr lang="en-US" dirty="0" err="1"/>
              <a:t>organised</a:t>
            </a:r>
            <a:r>
              <a:rPr lang="en-US" dirty="0"/>
              <a:t> work force, employment agreements, union contracts;</a:t>
            </a:r>
          </a:p>
          <a:p>
            <a:pPr algn="just"/>
            <a:r>
              <a:rPr lang="en-US" dirty="0"/>
              <a:t>(</a:t>
            </a:r>
            <a:r>
              <a:rPr lang="en-US" i="1" dirty="0" err="1"/>
              <a:t>i</a:t>
            </a:r>
            <a:r>
              <a:rPr lang="en-US" dirty="0"/>
              <a:t>) location related intangible assets, such as, leasehold interest, mineral exploitation rights, easements, air rights, water rights;</a:t>
            </a:r>
          </a:p>
          <a:p>
            <a:pPr algn="just"/>
            <a:endParaRPr lang="en-US" dirty="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897752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15</a:t>
            </a:fld>
            <a:endParaRPr lang="en-US" sz="1800" b="1" dirty="0"/>
          </a:p>
        </p:txBody>
      </p:sp>
      <p:sp>
        <p:nvSpPr>
          <p:cNvPr id="9" name="TextBox 8"/>
          <p:cNvSpPr txBox="1"/>
          <p:nvPr/>
        </p:nvSpPr>
        <p:spPr>
          <a:xfrm>
            <a:off x="590550" y="1580484"/>
            <a:ext cx="8013699" cy="2862322"/>
          </a:xfrm>
          <a:prstGeom prst="rect">
            <a:avLst/>
          </a:prstGeom>
          <a:noFill/>
        </p:spPr>
        <p:txBody>
          <a:bodyPr wrap="square" rtlCol="0">
            <a:spAutoFit/>
          </a:bodyPr>
          <a:lstStyle/>
          <a:p>
            <a:pPr algn="just"/>
            <a:r>
              <a:rPr lang="en-US" b="1" dirty="0"/>
              <a:t>Meaning of international transaction</a:t>
            </a:r>
            <a:r>
              <a:rPr lang="en-US" i="1" dirty="0" smtClean="0"/>
              <a:t>.</a:t>
            </a:r>
          </a:p>
          <a:p>
            <a:pPr algn="just"/>
            <a:r>
              <a:rPr lang="en-US" dirty="0"/>
              <a:t>(</a:t>
            </a:r>
            <a:r>
              <a:rPr lang="en-US" i="1" dirty="0"/>
              <a:t>j</a:t>
            </a:r>
            <a:r>
              <a:rPr lang="en-US" dirty="0"/>
              <a:t>) goodwill related intangible assets, such as, institutional goodwill, professional practice goodwill, personal goodwill of professional, celebrity goodwill, general business going concern value;</a:t>
            </a:r>
          </a:p>
          <a:p>
            <a:pPr algn="just"/>
            <a:r>
              <a:rPr lang="en-US" dirty="0"/>
              <a:t>(</a:t>
            </a:r>
            <a:r>
              <a:rPr lang="en-US" i="1" dirty="0"/>
              <a:t>k</a:t>
            </a:r>
            <a:r>
              <a:rPr lang="en-US" dirty="0"/>
              <a:t>) methods, </a:t>
            </a:r>
            <a:r>
              <a:rPr lang="en-US" dirty="0" err="1"/>
              <a:t>programmes</a:t>
            </a:r>
            <a:r>
              <a:rPr lang="en-US" dirty="0"/>
              <a:t>, systems, procedures, campaigns, surveys, studies, forecasts, estimates, customer lists, or technical data;</a:t>
            </a:r>
          </a:p>
          <a:p>
            <a:pPr algn="just"/>
            <a:r>
              <a:rPr lang="en-US" dirty="0"/>
              <a:t>(</a:t>
            </a:r>
            <a:r>
              <a:rPr lang="en-US" i="1" dirty="0"/>
              <a:t>l</a:t>
            </a:r>
            <a:r>
              <a:rPr lang="en-US" dirty="0"/>
              <a:t>) any other similar item that derives its value from its intellectual content rather than its physical attributes.]</a:t>
            </a:r>
          </a:p>
          <a:p>
            <a:pPr algn="just"/>
            <a:endParaRPr lang="en-US" dirty="0"/>
          </a:p>
          <a:p>
            <a:pPr algn="just"/>
            <a:endParaRPr lang="en-US" dirty="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520267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16</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b="1" dirty="0"/>
              <a:t>Computation of arm's length price</a:t>
            </a:r>
            <a:r>
              <a:rPr lang="en-US" i="1" dirty="0"/>
              <a:t>.</a:t>
            </a:r>
            <a:r>
              <a:rPr lang="en-US" u="sng" baseline="30000" dirty="0">
                <a:hlinkClick r:id="rId3"/>
              </a:rPr>
              <a:t>81a</a:t>
            </a:r>
            <a:endParaRPr lang="en-US" dirty="0"/>
          </a:p>
          <a:p>
            <a:pPr algn="just"/>
            <a:r>
              <a:rPr lang="en-US" b="1" dirty="0"/>
              <a:t>92C. </a:t>
            </a:r>
            <a:r>
              <a:rPr lang="en-US" dirty="0"/>
              <a:t>(1) The arm's length price in relation to an international transaction </a:t>
            </a:r>
            <a:r>
              <a:rPr lang="en-US" u="sng" baseline="30000" dirty="0">
                <a:hlinkClick r:id="rId4"/>
              </a:rPr>
              <a:t>81</a:t>
            </a:r>
            <a:r>
              <a:rPr lang="en-US" dirty="0"/>
              <a:t>[</a:t>
            </a:r>
            <a:r>
              <a:rPr lang="en-US" i="1" dirty="0"/>
              <a:t>or specified domestic transaction</a:t>
            </a:r>
            <a:r>
              <a:rPr lang="en-US" dirty="0"/>
              <a:t>] shall be determined by any of the following methods, being the most appropriate method, having regard to the nature of transaction or class of transaction or class of associated persons or functions performed by such persons or such other relevant factors as the Board may prescribe</a:t>
            </a:r>
            <a:r>
              <a:rPr lang="en-US" u="sng" baseline="30000" dirty="0">
                <a:hlinkClick r:id="rId5"/>
              </a:rPr>
              <a:t>82</a:t>
            </a:r>
            <a:r>
              <a:rPr lang="en-US" dirty="0"/>
              <a:t>, namely :—</a:t>
            </a:r>
          </a:p>
          <a:p>
            <a:pPr algn="just"/>
            <a:r>
              <a:rPr lang="en-US" dirty="0"/>
              <a:t>(</a:t>
            </a:r>
            <a:r>
              <a:rPr lang="en-US" i="1" dirty="0"/>
              <a:t>a</a:t>
            </a:r>
            <a:r>
              <a:rPr lang="en-US" dirty="0"/>
              <a:t>) comparable uncontrolled price method;</a:t>
            </a:r>
          </a:p>
          <a:p>
            <a:pPr algn="just"/>
            <a:r>
              <a:rPr lang="en-US" dirty="0"/>
              <a:t>(</a:t>
            </a:r>
            <a:r>
              <a:rPr lang="en-US" i="1" dirty="0"/>
              <a:t>b</a:t>
            </a:r>
            <a:r>
              <a:rPr lang="en-US" dirty="0"/>
              <a:t>) resale price method;</a:t>
            </a:r>
          </a:p>
          <a:p>
            <a:pPr algn="just"/>
            <a:r>
              <a:rPr lang="en-US" dirty="0"/>
              <a:t>(</a:t>
            </a:r>
            <a:r>
              <a:rPr lang="en-US" i="1" dirty="0"/>
              <a:t>c</a:t>
            </a:r>
            <a:r>
              <a:rPr lang="en-US" dirty="0"/>
              <a:t>) cost plus method;</a:t>
            </a:r>
          </a:p>
          <a:p>
            <a:pPr algn="just"/>
            <a:r>
              <a:rPr lang="en-US" dirty="0"/>
              <a:t>(</a:t>
            </a:r>
            <a:r>
              <a:rPr lang="en-US" i="1" dirty="0"/>
              <a:t>d</a:t>
            </a:r>
            <a:r>
              <a:rPr lang="en-US" dirty="0"/>
              <a:t>) profit split method;</a:t>
            </a:r>
          </a:p>
          <a:p>
            <a:pPr algn="just"/>
            <a:r>
              <a:rPr lang="en-US" dirty="0"/>
              <a:t>(</a:t>
            </a:r>
            <a:r>
              <a:rPr lang="en-US" i="1" dirty="0"/>
              <a:t>e</a:t>
            </a:r>
            <a:r>
              <a:rPr lang="en-US" dirty="0"/>
              <a:t>) transactional net margin method;</a:t>
            </a:r>
          </a:p>
          <a:p>
            <a:pPr algn="just"/>
            <a:r>
              <a:rPr lang="en-US" dirty="0"/>
              <a:t>(</a:t>
            </a:r>
            <a:r>
              <a:rPr lang="en-US" i="1" dirty="0"/>
              <a:t>f</a:t>
            </a:r>
            <a:r>
              <a:rPr lang="en-US" dirty="0"/>
              <a:t>) such other method as may be prescribed</a:t>
            </a:r>
            <a:r>
              <a:rPr lang="en-US" u="sng" baseline="30000" dirty="0">
                <a:hlinkClick r:id="rId6"/>
              </a:rPr>
              <a:t>83</a:t>
            </a:r>
            <a:r>
              <a:rPr lang="en-US" dirty="0"/>
              <a:t> by the Board.</a:t>
            </a:r>
          </a:p>
          <a:p>
            <a:pPr algn="just"/>
            <a:r>
              <a:rPr lang="en-US" dirty="0"/>
              <a:t>(2) The most appropriate method referred to in sub-section (1) shall be applied, for determination of arm's length price, in the manner as may be prescribed</a:t>
            </a:r>
            <a:r>
              <a:rPr lang="en-US" u="sng" baseline="30000" dirty="0">
                <a:hlinkClick r:id="rId7"/>
              </a:rPr>
              <a:t>84</a:t>
            </a:r>
            <a:r>
              <a:rPr lang="en-US" dirty="0"/>
              <a:t> </a:t>
            </a:r>
            <a:r>
              <a:rPr lang="en-US" dirty="0" smtClean="0"/>
              <a:t>:</a:t>
            </a:r>
            <a:endParaRPr lang="en-US" dirty="0"/>
          </a:p>
        </p:txBody>
      </p:sp>
      <p:sp>
        <p:nvSpPr>
          <p:cNvPr id="10" name="Right Arrow 9">
            <a:hlinkClick r:id="rId8"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9"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898561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17</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b="1" dirty="0"/>
              <a:t>Computation of arm's length price</a:t>
            </a:r>
            <a:r>
              <a:rPr lang="en-US" i="1" dirty="0"/>
              <a:t>.</a:t>
            </a:r>
            <a:r>
              <a:rPr lang="en-US" u="sng" baseline="30000" dirty="0">
                <a:hlinkClick r:id="rId3"/>
              </a:rPr>
              <a:t>81a</a:t>
            </a:r>
            <a:endParaRPr lang="en-US" dirty="0"/>
          </a:p>
          <a:p>
            <a:pPr algn="just"/>
            <a:r>
              <a:rPr lang="en-US" u="sng" baseline="30000" dirty="0">
                <a:hlinkClick r:id="rId4"/>
              </a:rPr>
              <a:t>85</a:t>
            </a:r>
            <a:r>
              <a:rPr lang="en-US" dirty="0"/>
              <a:t>[</a:t>
            </a:r>
            <a:r>
              <a:rPr lang="en-US" b="1" dirty="0"/>
              <a:t>Provided</a:t>
            </a:r>
            <a:r>
              <a:rPr lang="en-US" b="1" i="1" dirty="0"/>
              <a:t> </a:t>
            </a:r>
            <a:r>
              <a:rPr lang="en-US" dirty="0"/>
              <a:t>that where more than one price is determined by the most appropriate method, the arm's length price shall be taken to be the arithmetical mean of such prices:</a:t>
            </a:r>
          </a:p>
          <a:p>
            <a:pPr algn="just"/>
            <a:r>
              <a:rPr lang="en-US" b="1" dirty="0"/>
              <a:t>Provided further</a:t>
            </a:r>
            <a:r>
              <a:rPr lang="en-US" b="1" i="1" dirty="0"/>
              <a:t> </a:t>
            </a:r>
            <a:r>
              <a:rPr lang="en-US" dirty="0"/>
              <a:t>that if the variation between the arm's length price so determined and price at which the international transaction </a:t>
            </a:r>
            <a:r>
              <a:rPr lang="en-US" u="sng" baseline="30000" dirty="0">
                <a:hlinkClick r:id="rId5"/>
              </a:rPr>
              <a:t>86</a:t>
            </a:r>
            <a:r>
              <a:rPr lang="en-US" dirty="0"/>
              <a:t>[</a:t>
            </a:r>
            <a:r>
              <a:rPr lang="en-US" i="1" dirty="0"/>
              <a:t>or specified domestic transaction</a:t>
            </a:r>
            <a:r>
              <a:rPr lang="en-US" dirty="0"/>
              <a:t>] has actually been undertaken does not exceed </a:t>
            </a:r>
            <a:r>
              <a:rPr lang="en-US" u="sng" baseline="30000" dirty="0">
                <a:hlinkClick r:id="rId6"/>
              </a:rPr>
              <a:t>87</a:t>
            </a:r>
            <a:r>
              <a:rPr lang="en-US" dirty="0"/>
              <a:t>[such percentage </a:t>
            </a:r>
            <a:r>
              <a:rPr lang="en-US" u="sng" baseline="30000" dirty="0">
                <a:hlinkClick r:id="rId7"/>
              </a:rPr>
              <a:t>88</a:t>
            </a:r>
            <a:r>
              <a:rPr lang="en-US" dirty="0"/>
              <a:t>[</a:t>
            </a:r>
            <a:r>
              <a:rPr lang="en-US" i="1" dirty="0"/>
              <a:t>not exceeding three per cent</a:t>
            </a:r>
            <a:r>
              <a:rPr lang="en-US" dirty="0"/>
              <a:t>]</a:t>
            </a:r>
            <a:r>
              <a:rPr lang="en-US" i="1" dirty="0"/>
              <a:t> </a:t>
            </a:r>
            <a:r>
              <a:rPr lang="en-US" dirty="0"/>
              <a:t>of the latter, as may be notified</a:t>
            </a:r>
            <a:r>
              <a:rPr lang="en-US" u="sng" baseline="30000" dirty="0">
                <a:hlinkClick r:id="rId8"/>
              </a:rPr>
              <a:t>88a</a:t>
            </a:r>
            <a:r>
              <a:rPr lang="en-US" dirty="0"/>
              <a:t> by the Central Government in the Official Gazette in this behalf], the price at which the international transaction </a:t>
            </a:r>
            <a:r>
              <a:rPr lang="en-US" u="sng" baseline="30000" dirty="0">
                <a:hlinkClick r:id="rId5"/>
              </a:rPr>
              <a:t>86</a:t>
            </a:r>
            <a:r>
              <a:rPr lang="en-US" dirty="0"/>
              <a:t>[</a:t>
            </a:r>
            <a:r>
              <a:rPr lang="en-US" i="1" dirty="0"/>
              <a:t>or specified domestic transaction</a:t>
            </a:r>
            <a:r>
              <a:rPr lang="en-US" dirty="0"/>
              <a:t>] has actually been undertaken shall be deemed to be the arm's length price.]</a:t>
            </a:r>
          </a:p>
          <a:p>
            <a:pPr algn="just"/>
            <a:r>
              <a:rPr lang="en-US" u="sng" baseline="30000" dirty="0">
                <a:hlinkClick r:id="rId9"/>
              </a:rPr>
              <a:t>89</a:t>
            </a:r>
            <a:r>
              <a:rPr lang="en-US" dirty="0"/>
              <a:t>[</a:t>
            </a:r>
            <a:r>
              <a:rPr lang="en-US" i="1" dirty="0"/>
              <a:t>Explanation.</a:t>
            </a:r>
            <a:r>
              <a:rPr lang="en-US" dirty="0"/>
              <a:t>—For the removal of doubts, it is hereby clarified that the provisions of the second proviso shall also be applicable to all assessment or reassessment proceedings pending before an Assessing Officer as on the 1st day of October, 2009</a:t>
            </a:r>
            <a:r>
              <a:rPr lang="en-US" dirty="0" smtClean="0"/>
              <a:t>.]</a:t>
            </a:r>
            <a:endParaRPr lang="en-US" dirty="0"/>
          </a:p>
        </p:txBody>
      </p:sp>
      <p:sp>
        <p:nvSpPr>
          <p:cNvPr id="10" name="Right Arrow 9">
            <a:hlinkClick r:id="rId10"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11"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152087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18</a:t>
            </a:fld>
            <a:endParaRPr lang="en-US" sz="1800" b="1" dirty="0"/>
          </a:p>
        </p:txBody>
      </p:sp>
      <p:sp>
        <p:nvSpPr>
          <p:cNvPr id="9" name="TextBox 8"/>
          <p:cNvSpPr txBox="1"/>
          <p:nvPr/>
        </p:nvSpPr>
        <p:spPr>
          <a:xfrm>
            <a:off x="590550" y="1580484"/>
            <a:ext cx="8013699" cy="3693319"/>
          </a:xfrm>
          <a:prstGeom prst="rect">
            <a:avLst/>
          </a:prstGeom>
          <a:noFill/>
        </p:spPr>
        <p:txBody>
          <a:bodyPr wrap="square" rtlCol="0">
            <a:spAutoFit/>
          </a:bodyPr>
          <a:lstStyle/>
          <a:p>
            <a:pPr algn="just"/>
            <a:r>
              <a:rPr lang="en-US" u="sng" baseline="30000" dirty="0">
                <a:hlinkClick r:id="rId3"/>
              </a:rPr>
              <a:t>90</a:t>
            </a:r>
            <a:r>
              <a:rPr lang="en-US" dirty="0"/>
              <a:t>[(2A) Where the first proviso to sub-section (2) as it stood before its amendment by the Finance (No. 2) Act, 2009 (33 of 2009), is applicable in respect of an international transaction for an assessment year and the variation between the arithmetical mean referred to in the said proviso and the price at which such transaction has actually been undertaken exceeds five per cent of the arithmetical mean, then, the assessee shall not be entitled to exercise the option as referred to in the said proviso.]</a:t>
            </a:r>
          </a:p>
          <a:p>
            <a:pPr algn="just"/>
            <a:r>
              <a:rPr lang="en-US" u="sng" baseline="30000" dirty="0">
                <a:hlinkClick r:id="rId4"/>
              </a:rPr>
              <a:t>91</a:t>
            </a:r>
            <a:r>
              <a:rPr lang="en-US" dirty="0"/>
              <a:t>[(2B) Nothing contained in sub-section (2A) shall empower the Assessing Officer either to assess or reassess under </a:t>
            </a:r>
            <a:r>
              <a:rPr lang="en-US" u="sng" dirty="0">
                <a:hlinkClick r:id="rId5"/>
              </a:rPr>
              <a:t>section 147</a:t>
            </a:r>
            <a:r>
              <a:rPr lang="en-US" dirty="0"/>
              <a:t> or pass an order enhancing the assessment or reducing a refund already made or otherwise increasing the liability of the assessee under </a:t>
            </a:r>
            <a:r>
              <a:rPr lang="en-US" u="sng" dirty="0">
                <a:hlinkClick r:id="rId6"/>
              </a:rPr>
              <a:t>section 154</a:t>
            </a:r>
            <a:r>
              <a:rPr lang="en-US" dirty="0"/>
              <a:t> for any assessment year the proceedings of which have been completed before the 1st day of October, 2009.]</a:t>
            </a:r>
          </a:p>
          <a:p>
            <a:pPr algn="just"/>
            <a:endParaRPr lang="en-US" dirty="0"/>
          </a:p>
        </p:txBody>
      </p:sp>
      <p:sp>
        <p:nvSpPr>
          <p:cNvPr id="10" name="Right Arrow 9">
            <a:hlinkClick r:id="rId7"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8"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068626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19</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dirty="0"/>
              <a:t>(3) Where during the course of any proceeding for the assessment of income, the Assessing Officer is, on the basis of material or information or document in his possession, of the opinion that—</a:t>
            </a:r>
          </a:p>
          <a:p>
            <a:pPr algn="just"/>
            <a:r>
              <a:rPr lang="en-US" dirty="0"/>
              <a:t>(</a:t>
            </a:r>
            <a:r>
              <a:rPr lang="en-US" i="1" dirty="0"/>
              <a:t>a</a:t>
            </a:r>
            <a:r>
              <a:rPr lang="en-US" dirty="0"/>
              <a:t>) the price charged or paid in an international transaction </a:t>
            </a:r>
            <a:r>
              <a:rPr lang="en-US" u="sng" baseline="30000" dirty="0">
                <a:hlinkClick r:id="rId3"/>
              </a:rPr>
              <a:t>92</a:t>
            </a:r>
            <a:r>
              <a:rPr lang="en-US" dirty="0"/>
              <a:t>[</a:t>
            </a:r>
            <a:r>
              <a:rPr lang="en-US" i="1" dirty="0"/>
              <a:t>or specified domestic transaction</a:t>
            </a:r>
            <a:r>
              <a:rPr lang="en-US" dirty="0"/>
              <a:t>] has not been determined in accordance with sub-sections (1) and (2); or</a:t>
            </a:r>
          </a:p>
          <a:p>
            <a:pPr algn="just"/>
            <a:r>
              <a:rPr lang="en-US" dirty="0"/>
              <a:t>(</a:t>
            </a:r>
            <a:r>
              <a:rPr lang="en-US" i="1" dirty="0"/>
              <a:t>b</a:t>
            </a:r>
            <a:r>
              <a:rPr lang="en-US" dirty="0"/>
              <a:t>) any information and document relating to an international transaction </a:t>
            </a:r>
            <a:r>
              <a:rPr lang="en-US" u="sng" baseline="30000" dirty="0">
                <a:hlinkClick r:id="rId3"/>
              </a:rPr>
              <a:t>92</a:t>
            </a:r>
            <a:r>
              <a:rPr lang="en-US" dirty="0"/>
              <a:t>[</a:t>
            </a:r>
            <a:r>
              <a:rPr lang="en-US" i="1" dirty="0"/>
              <a:t>or specified domestic transaction</a:t>
            </a:r>
            <a:r>
              <a:rPr lang="en-US" dirty="0"/>
              <a:t>] have not been kept and maintained by the assessee in accordance with the provisions contained in sub-section (1) of </a:t>
            </a:r>
            <a:r>
              <a:rPr lang="en-US" u="sng" dirty="0">
                <a:hlinkClick r:id="rId4"/>
              </a:rPr>
              <a:t>section 92D</a:t>
            </a:r>
            <a:r>
              <a:rPr lang="en-US" dirty="0"/>
              <a:t> and the rules made in this behalf; or</a:t>
            </a:r>
          </a:p>
          <a:p>
            <a:pPr algn="just"/>
            <a:r>
              <a:rPr lang="en-US" dirty="0"/>
              <a:t>(</a:t>
            </a:r>
            <a:r>
              <a:rPr lang="en-US" i="1" dirty="0"/>
              <a:t>c</a:t>
            </a:r>
            <a:r>
              <a:rPr lang="en-US" dirty="0"/>
              <a:t>) the information or data used in computation of the arm's length price is not reliable or correct; or</a:t>
            </a:r>
          </a:p>
          <a:p>
            <a:pPr algn="just"/>
            <a:r>
              <a:rPr lang="en-US" dirty="0"/>
              <a:t>(</a:t>
            </a:r>
            <a:r>
              <a:rPr lang="en-US" i="1" dirty="0"/>
              <a:t>d</a:t>
            </a:r>
            <a:r>
              <a:rPr lang="en-US" dirty="0"/>
              <a:t>) the assessee has failed to furnish, within the specified time, any information or document which he was required to furnish by a notice issued under sub-section (3) of </a:t>
            </a:r>
            <a:r>
              <a:rPr lang="en-US" u="sng" dirty="0">
                <a:hlinkClick r:id="rId4"/>
              </a:rPr>
              <a:t>section 92D</a:t>
            </a:r>
            <a:r>
              <a:rPr lang="en-US" dirty="0" smtClean="0"/>
              <a:t>,</a:t>
            </a:r>
            <a:endParaRPr lang="en-US" dirty="0"/>
          </a:p>
        </p:txBody>
      </p:sp>
      <p:sp>
        <p:nvSpPr>
          <p:cNvPr id="10" name="Right Arrow 9">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719060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01063775"/>
              </p:ext>
            </p:extLst>
          </p:nvPr>
        </p:nvGraphicFramePr>
        <p:xfrm>
          <a:off x="762000" y="1000760"/>
          <a:ext cx="7848600" cy="5029200"/>
        </p:xfrm>
        <a:graphic>
          <a:graphicData uri="http://schemas.openxmlformats.org/drawingml/2006/table">
            <a:tbl>
              <a:tblPr firstRow="1" bandRow="1">
                <a:tableStyleId>{5940675A-B579-460E-94D1-54222C63F5DA}</a:tableStyleId>
              </a:tblPr>
              <a:tblGrid>
                <a:gridCol w="3924300"/>
                <a:gridCol w="3924300"/>
              </a:tblGrid>
              <a:tr h="370840">
                <a:tc>
                  <a:txBody>
                    <a:bodyPr/>
                    <a:lstStyle/>
                    <a:p>
                      <a:pPr algn="ctr"/>
                      <a:r>
                        <a:rPr lang="en-US" b="0" dirty="0" smtClean="0"/>
                        <a:t>PROVISIONS</a:t>
                      </a:r>
                      <a:endParaRPr lang="en-US" b="0" dirty="0"/>
                    </a:p>
                  </a:txBody>
                  <a:tcPr>
                    <a:solidFill>
                      <a:schemeClr val="bg2">
                        <a:lumMod val="90000"/>
                      </a:schemeClr>
                    </a:solidFill>
                  </a:tcPr>
                </a:tc>
                <a:tc>
                  <a:txBody>
                    <a:bodyPr/>
                    <a:lstStyle/>
                    <a:p>
                      <a:pPr algn="ctr"/>
                      <a:r>
                        <a:rPr lang="en-US" b="0" dirty="0" smtClean="0"/>
                        <a:t> SECTION  </a:t>
                      </a:r>
                      <a:endParaRPr lang="en-US" b="0" dirty="0"/>
                    </a:p>
                  </a:txBody>
                  <a:tcPr>
                    <a:solidFill>
                      <a:schemeClr val="bg2">
                        <a:lumMod val="90000"/>
                      </a:schemeClr>
                    </a:solidFill>
                  </a:tcPr>
                </a:tc>
              </a:tr>
              <a:tr h="370840">
                <a:tc>
                  <a:txBody>
                    <a:bodyPr/>
                    <a:lstStyle/>
                    <a:p>
                      <a:pPr algn="ctr"/>
                      <a:endParaRPr lang="en-US" b="0" dirty="0"/>
                    </a:p>
                  </a:txBody>
                  <a:tcPr/>
                </a:tc>
                <a:tc>
                  <a:txBody>
                    <a:bodyPr/>
                    <a:lstStyle/>
                    <a:p>
                      <a:pPr algn="ctr"/>
                      <a:r>
                        <a:rPr lang="en-US" b="0" dirty="0" smtClean="0">
                          <a:hlinkClick r:id="rId3" action="ppaction://hlinksldjump"/>
                        </a:rPr>
                        <a:t>92</a:t>
                      </a:r>
                      <a:endParaRPr lang="en-US" b="0" dirty="0"/>
                    </a:p>
                  </a:txBody>
                  <a:tcPr/>
                </a:tc>
              </a:tr>
              <a:tr h="370840">
                <a:tc>
                  <a:txBody>
                    <a:bodyPr/>
                    <a:lstStyle/>
                    <a:p>
                      <a:pPr algn="just"/>
                      <a:r>
                        <a:rPr lang="en-US" sz="1400" b="0" dirty="0" smtClean="0"/>
                        <a:t>Meaning of associated enterprise</a:t>
                      </a:r>
                      <a:endParaRPr lang="en-US" sz="1400" b="0" dirty="0"/>
                    </a:p>
                  </a:txBody>
                  <a:tcPr/>
                </a:tc>
                <a:tc>
                  <a:txBody>
                    <a:bodyPr/>
                    <a:lstStyle/>
                    <a:p>
                      <a:pPr algn="ctr"/>
                      <a:r>
                        <a:rPr lang="en-US" b="0" dirty="0" smtClean="0">
                          <a:hlinkClick r:id="rId4" action="ppaction://hlinksldjump"/>
                        </a:rPr>
                        <a:t>92A</a:t>
                      </a:r>
                      <a:endParaRPr lang="en-US" b="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t>Meaning of international transaction</a:t>
                      </a:r>
                      <a:r>
                        <a:rPr lang="en-US" sz="1400" b="0" i="1" dirty="0" smtClean="0"/>
                        <a:t>.</a:t>
                      </a:r>
                      <a:endParaRPr lang="en-US" sz="1400" b="0" dirty="0"/>
                    </a:p>
                  </a:txBody>
                  <a:tcPr/>
                </a:tc>
                <a:tc>
                  <a:txBody>
                    <a:bodyPr/>
                    <a:lstStyle/>
                    <a:p>
                      <a:pPr algn="ctr"/>
                      <a:r>
                        <a:rPr lang="en-US" b="0" dirty="0" smtClean="0">
                          <a:hlinkClick r:id="rId5" action="ppaction://hlinksldjump"/>
                        </a:rPr>
                        <a:t>92B</a:t>
                      </a:r>
                      <a:endParaRPr lang="en-US" b="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t>Computation of arm's length price</a:t>
                      </a:r>
                      <a:endParaRPr lang="en-US" sz="1400" b="0" dirty="0"/>
                    </a:p>
                  </a:txBody>
                  <a:tcPr/>
                </a:tc>
                <a:tc>
                  <a:txBody>
                    <a:bodyPr/>
                    <a:lstStyle/>
                    <a:p>
                      <a:pPr algn="ctr"/>
                      <a:r>
                        <a:rPr lang="en-US" b="0" dirty="0" smtClean="0">
                          <a:hlinkClick r:id="rId6" action="ppaction://hlinksldjump"/>
                        </a:rPr>
                        <a:t>92C</a:t>
                      </a:r>
                      <a:endParaRPr lang="en-US" b="0" dirty="0"/>
                    </a:p>
                  </a:txBody>
                  <a:tcPr/>
                </a:tc>
              </a:tr>
              <a:tr h="370840">
                <a:tc>
                  <a:txBody>
                    <a:bodyPr/>
                    <a:lstStyle/>
                    <a:p>
                      <a:pPr algn="just"/>
                      <a:r>
                        <a:rPr lang="en-US" sz="1400" b="0" kern="1200" dirty="0" smtClean="0">
                          <a:solidFill>
                            <a:schemeClr val="tx1"/>
                          </a:solidFill>
                          <a:effectLst/>
                          <a:latin typeface="+mn-lt"/>
                          <a:ea typeface="+mn-ea"/>
                          <a:cs typeface="+mn-cs"/>
                        </a:rPr>
                        <a:t>Power of Board to make safe </a:t>
                      </a:r>
                      <a:r>
                        <a:rPr lang="en-US" sz="1400" b="0" kern="1200" dirty="0" err="1" smtClean="0">
                          <a:solidFill>
                            <a:schemeClr val="tx1"/>
                          </a:solidFill>
                          <a:effectLst/>
                          <a:latin typeface="+mn-lt"/>
                          <a:ea typeface="+mn-ea"/>
                          <a:cs typeface="+mn-cs"/>
                        </a:rPr>
                        <a:t>harbour</a:t>
                      </a:r>
                      <a:r>
                        <a:rPr lang="en-US" sz="1400" b="0" kern="1200" dirty="0" smtClean="0">
                          <a:solidFill>
                            <a:schemeClr val="tx1"/>
                          </a:solidFill>
                          <a:effectLst/>
                          <a:latin typeface="+mn-lt"/>
                          <a:ea typeface="+mn-ea"/>
                          <a:cs typeface="+mn-cs"/>
                        </a:rPr>
                        <a:t> rules.</a:t>
                      </a:r>
                      <a:endParaRPr lang="en-US" sz="1400" b="0" dirty="0"/>
                    </a:p>
                  </a:txBody>
                  <a:tcPr/>
                </a:tc>
                <a:tc>
                  <a:txBody>
                    <a:bodyPr/>
                    <a:lstStyle/>
                    <a:p>
                      <a:pPr algn="ctr"/>
                      <a:r>
                        <a:rPr lang="en-US" b="0" dirty="0" smtClean="0">
                          <a:hlinkClick r:id="rId7" action="ppaction://hlinksldjump"/>
                        </a:rPr>
                        <a:t>92CB</a:t>
                      </a:r>
                      <a:endParaRPr lang="en-US" b="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Advance pricing agreement.</a:t>
                      </a:r>
                    </a:p>
                    <a:p>
                      <a:pPr algn="just"/>
                      <a:endParaRPr lang="en-US" sz="1400" b="0" dirty="0"/>
                    </a:p>
                  </a:txBody>
                  <a:tcPr/>
                </a:tc>
                <a:tc>
                  <a:txBody>
                    <a:bodyPr/>
                    <a:lstStyle/>
                    <a:p>
                      <a:pPr algn="ctr"/>
                      <a:r>
                        <a:rPr lang="en-US" b="0" dirty="0" smtClean="0">
                          <a:hlinkClick r:id="rId8" action="ppaction://hlinksldjump"/>
                        </a:rPr>
                        <a:t>92CC</a:t>
                      </a:r>
                      <a:endParaRPr lang="en-US" b="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Effect to advance pricing agreement.</a:t>
                      </a:r>
                    </a:p>
                    <a:p>
                      <a:pPr algn="just"/>
                      <a:endParaRPr lang="en-US" sz="1400" b="0" dirty="0"/>
                    </a:p>
                  </a:txBody>
                  <a:tcPr/>
                </a:tc>
                <a:tc>
                  <a:txBody>
                    <a:bodyPr/>
                    <a:lstStyle/>
                    <a:p>
                      <a:pPr algn="ctr"/>
                      <a:r>
                        <a:rPr lang="en-US" b="0" dirty="0" smtClean="0">
                          <a:hlinkClick r:id="rId9" action="ppaction://hlinksldjump"/>
                        </a:rPr>
                        <a:t>92CD</a:t>
                      </a:r>
                      <a:endParaRPr lang="en-US" b="0" dirty="0"/>
                    </a:p>
                  </a:txBody>
                  <a:tcPr/>
                </a:tc>
              </a:tr>
              <a:tr h="370840">
                <a:tc>
                  <a:txBody>
                    <a:bodyPr/>
                    <a:lstStyle/>
                    <a:p>
                      <a:pPr algn="just"/>
                      <a:r>
                        <a:rPr lang="en-US" sz="1400" b="0" kern="1200" dirty="0" smtClean="0">
                          <a:solidFill>
                            <a:schemeClr val="tx1"/>
                          </a:solidFill>
                          <a:effectLst/>
                          <a:latin typeface="+mn-lt"/>
                          <a:ea typeface="+mn-ea"/>
                          <a:cs typeface="+mn-cs"/>
                        </a:rPr>
                        <a:t>Maintenance and keeping of information and document by persons entering into an international transaction</a:t>
                      </a:r>
                      <a:endParaRPr lang="en-US" sz="1400" b="0" dirty="0"/>
                    </a:p>
                  </a:txBody>
                  <a:tcPr/>
                </a:tc>
                <a:tc>
                  <a:txBody>
                    <a:bodyPr/>
                    <a:lstStyle/>
                    <a:p>
                      <a:pPr algn="ctr"/>
                      <a:r>
                        <a:rPr lang="en-US" b="0" dirty="0" smtClean="0">
                          <a:hlinkClick r:id="rId10" action="ppaction://hlinksldjump"/>
                        </a:rPr>
                        <a:t>92D</a:t>
                      </a:r>
                      <a:endParaRPr lang="en-US" b="0" dirty="0"/>
                    </a:p>
                  </a:txBody>
                  <a:tcPr/>
                </a:tc>
              </a:tr>
              <a:tr h="370840">
                <a:tc>
                  <a:txBody>
                    <a:bodyPr/>
                    <a:lstStyle/>
                    <a:p>
                      <a:pPr algn="just"/>
                      <a:r>
                        <a:rPr lang="en-US" sz="1400" b="0" kern="1200" dirty="0" smtClean="0">
                          <a:solidFill>
                            <a:schemeClr val="tx1"/>
                          </a:solidFill>
                          <a:effectLst/>
                          <a:latin typeface="+mn-lt"/>
                          <a:ea typeface="+mn-ea"/>
                          <a:cs typeface="+mn-cs"/>
                        </a:rPr>
                        <a:t>Report from an accountant to be furnished by persons entering into international transaction</a:t>
                      </a:r>
                      <a:endParaRPr lang="en-US" sz="1400" b="0" dirty="0"/>
                    </a:p>
                  </a:txBody>
                  <a:tcPr/>
                </a:tc>
                <a:tc>
                  <a:txBody>
                    <a:bodyPr/>
                    <a:lstStyle/>
                    <a:p>
                      <a:pPr algn="ctr"/>
                      <a:r>
                        <a:rPr lang="en-US" b="0" dirty="0" smtClean="0">
                          <a:hlinkClick r:id="rId11" action="ppaction://hlinksldjump"/>
                        </a:rPr>
                        <a:t>92E</a:t>
                      </a:r>
                      <a:endParaRPr lang="en-US" b="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Definitions of certain terms relevant to computation of arm's length price, etc.</a:t>
                      </a:r>
                      <a:endParaRPr lang="en-US" sz="1400" b="0" dirty="0"/>
                    </a:p>
                  </a:txBody>
                  <a:tcPr/>
                </a:tc>
                <a:tc>
                  <a:txBody>
                    <a:bodyPr/>
                    <a:lstStyle/>
                    <a:p>
                      <a:pPr algn="ctr"/>
                      <a:r>
                        <a:rPr lang="en-US" b="0" dirty="0" smtClean="0">
                          <a:hlinkClick r:id="rId12" action="ppaction://hlinksldjump"/>
                        </a:rPr>
                        <a:t>92F</a:t>
                      </a:r>
                      <a:endParaRPr lang="en-US" b="0" dirty="0"/>
                    </a:p>
                  </a:txBody>
                  <a:tcPr/>
                </a:tc>
              </a:tr>
            </a:tbl>
          </a:graphicData>
        </a:graphic>
      </p:graphicFrame>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a:t>
            </a:fld>
            <a:endParaRPr lang="en-US" sz="1800" b="1" dirty="0"/>
          </a:p>
        </p:txBody>
      </p:sp>
    </p:spTree>
    <p:extLst>
      <p:ext uri="{BB962C8B-B14F-4D97-AF65-F5344CB8AC3E}">
        <p14:creationId xmlns:p14="http://schemas.microsoft.com/office/powerpoint/2010/main" val="3713830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20</a:t>
            </a:fld>
            <a:endParaRPr lang="en-US" sz="1800" b="1" dirty="0"/>
          </a:p>
        </p:txBody>
      </p:sp>
      <p:sp>
        <p:nvSpPr>
          <p:cNvPr id="9" name="TextBox 8"/>
          <p:cNvSpPr txBox="1"/>
          <p:nvPr/>
        </p:nvSpPr>
        <p:spPr>
          <a:xfrm>
            <a:off x="590550" y="1580484"/>
            <a:ext cx="8013699" cy="3416320"/>
          </a:xfrm>
          <a:prstGeom prst="rect">
            <a:avLst/>
          </a:prstGeom>
          <a:noFill/>
        </p:spPr>
        <p:txBody>
          <a:bodyPr wrap="square" rtlCol="0">
            <a:spAutoFit/>
          </a:bodyPr>
          <a:lstStyle/>
          <a:p>
            <a:pPr algn="just"/>
            <a:r>
              <a:rPr lang="en-US" dirty="0"/>
              <a:t>the Assessing Officer may proceed to determine the arm's length price in relation to the said international transaction </a:t>
            </a:r>
            <a:r>
              <a:rPr lang="en-US" u="sng" baseline="30000" dirty="0">
                <a:hlinkClick r:id="rId3"/>
              </a:rPr>
              <a:t>92</a:t>
            </a:r>
            <a:r>
              <a:rPr lang="en-US" dirty="0"/>
              <a:t>[</a:t>
            </a:r>
            <a:r>
              <a:rPr lang="en-US" i="1" dirty="0"/>
              <a:t>or specified domestic transaction</a:t>
            </a:r>
            <a:r>
              <a:rPr lang="en-US" dirty="0"/>
              <a:t>] in accordance with sub-sections (1) and (2), on the basis of such material or information or document available with him:</a:t>
            </a:r>
          </a:p>
          <a:p>
            <a:pPr algn="just"/>
            <a:r>
              <a:rPr lang="en-US" b="1" dirty="0"/>
              <a:t>Provided</a:t>
            </a:r>
            <a:r>
              <a:rPr lang="en-US" dirty="0"/>
              <a:t> that an opportunity shall be given by the Assessing Officer by serving a notice calling upon the assessee to show cause, on a date and time to be specified in the notice, why the arm's length price should not be so determined on the basis of material or information or document in the possession of the Assessing Officer.</a:t>
            </a:r>
          </a:p>
          <a:p>
            <a:pPr algn="just"/>
            <a:r>
              <a:rPr lang="en-US" dirty="0"/>
              <a:t>(4) Where an arm's length price is determined by the Assessing Officer under sub-section (3), the Assessing Officer may compute the total income of the assessee having regard to the arm's length price so determined :</a:t>
            </a:r>
          </a:p>
          <a:p>
            <a:pPr algn="just"/>
            <a:endParaRPr lang="en-US" dirty="0"/>
          </a:p>
        </p:txBody>
      </p:sp>
      <p:sp>
        <p:nvSpPr>
          <p:cNvPr id="10" name="Right Arrow 9">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503013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21</a:t>
            </a:fld>
            <a:endParaRPr lang="en-US" sz="1800" b="1" dirty="0"/>
          </a:p>
        </p:txBody>
      </p:sp>
      <p:sp>
        <p:nvSpPr>
          <p:cNvPr id="9" name="TextBox 8"/>
          <p:cNvSpPr txBox="1"/>
          <p:nvPr/>
        </p:nvSpPr>
        <p:spPr>
          <a:xfrm>
            <a:off x="590550" y="1580484"/>
            <a:ext cx="8013699" cy="3139321"/>
          </a:xfrm>
          <a:prstGeom prst="rect">
            <a:avLst/>
          </a:prstGeom>
          <a:noFill/>
        </p:spPr>
        <p:txBody>
          <a:bodyPr wrap="square" rtlCol="0">
            <a:spAutoFit/>
          </a:bodyPr>
          <a:lstStyle/>
          <a:p>
            <a:pPr algn="just"/>
            <a:r>
              <a:rPr lang="en-US" b="1" dirty="0"/>
              <a:t>Provided</a:t>
            </a:r>
            <a:r>
              <a:rPr lang="en-US" dirty="0"/>
              <a:t> that no deduction under </a:t>
            </a:r>
            <a:r>
              <a:rPr lang="en-US" u="sng" dirty="0">
                <a:hlinkClick r:id="rId3"/>
              </a:rPr>
              <a:t>section 10A</a:t>
            </a:r>
            <a:r>
              <a:rPr lang="en-US" dirty="0"/>
              <a:t> </a:t>
            </a:r>
            <a:r>
              <a:rPr lang="en-US" u="sng" baseline="30000" dirty="0">
                <a:hlinkClick r:id="rId4"/>
              </a:rPr>
              <a:t>93</a:t>
            </a:r>
            <a:r>
              <a:rPr lang="en-US" dirty="0"/>
              <a:t>[or </a:t>
            </a:r>
            <a:r>
              <a:rPr lang="en-US" u="sng" dirty="0">
                <a:hlinkClick r:id="rId5"/>
              </a:rPr>
              <a:t>section 10AA</a:t>
            </a:r>
            <a:r>
              <a:rPr lang="en-US" dirty="0"/>
              <a:t>] or </a:t>
            </a:r>
            <a:r>
              <a:rPr lang="en-US" u="sng" dirty="0">
                <a:hlinkClick r:id="rId6"/>
              </a:rPr>
              <a:t>section 10B</a:t>
            </a:r>
            <a:r>
              <a:rPr lang="en-US" dirty="0"/>
              <a:t> or under Chapter VI-A shall be allowed in respect of the amount of income by which the total income of the assessee is enhanced after computation of income under this sub-section :</a:t>
            </a:r>
          </a:p>
          <a:p>
            <a:pPr algn="just"/>
            <a:r>
              <a:rPr lang="en-US" b="1" dirty="0"/>
              <a:t>Provided further</a:t>
            </a:r>
            <a:r>
              <a:rPr lang="en-US" dirty="0"/>
              <a:t> that where the total income of an associated enterprise is computed under this sub-section on determination of the arm's length price paid to another associated enterprise from which tax has been deducted </a:t>
            </a:r>
            <a:r>
              <a:rPr lang="en-US" u="sng" baseline="30000" dirty="0">
                <a:hlinkClick r:id="rId7"/>
              </a:rPr>
              <a:t>94</a:t>
            </a:r>
            <a:r>
              <a:rPr lang="en-US" dirty="0"/>
              <a:t>[or was deductible]</a:t>
            </a:r>
            <a:r>
              <a:rPr lang="en-US" b="1" dirty="0"/>
              <a:t> </a:t>
            </a:r>
            <a:r>
              <a:rPr lang="en-US" dirty="0"/>
              <a:t>under the provisions of Chapter XVIIB, the income of the other associated enterprise shall not be recomputed by reason of such determination of arm's length price in the case of the first mentioned enterprise.</a:t>
            </a:r>
          </a:p>
          <a:p>
            <a:pPr algn="just"/>
            <a:endParaRPr lang="en-US" dirty="0"/>
          </a:p>
        </p:txBody>
      </p:sp>
      <p:sp>
        <p:nvSpPr>
          <p:cNvPr id="10" name="Right Arrow 9">
            <a:hlinkClick r:id="rId8"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9"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43042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22</a:t>
            </a:fld>
            <a:endParaRPr lang="en-US" sz="1800" b="1" dirty="0"/>
          </a:p>
        </p:txBody>
      </p:sp>
      <p:sp>
        <p:nvSpPr>
          <p:cNvPr id="9" name="TextBox 8"/>
          <p:cNvSpPr txBox="1"/>
          <p:nvPr/>
        </p:nvSpPr>
        <p:spPr>
          <a:xfrm>
            <a:off x="590550" y="1580484"/>
            <a:ext cx="8013699" cy="369332"/>
          </a:xfrm>
          <a:prstGeom prst="rect">
            <a:avLst/>
          </a:prstGeom>
          <a:noFill/>
        </p:spPr>
        <p:txBody>
          <a:bodyPr wrap="square" rtlCol="0">
            <a:spAutoFit/>
          </a:bodyPr>
          <a:lstStyle/>
          <a:p>
            <a:pPr algn="just"/>
            <a:endParaRPr lang="en-US" dirty="0"/>
          </a:p>
        </p:txBody>
      </p:sp>
      <p:sp>
        <p:nvSpPr>
          <p:cNvPr id="10" name="TextBox 9"/>
          <p:cNvSpPr txBox="1"/>
          <p:nvPr/>
        </p:nvSpPr>
        <p:spPr>
          <a:xfrm>
            <a:off x="590550" y="1580484"/>
            <a:ext cx="8013699" cy="2585323"/>
          </a:xfrm>
          <a:prstGeom prst="rect">
            <a:avLst/>
          </a:prstGeom>
          <a:noFill/>
        </p:spPr>
        <p:txBody>
          <a:bodyPr wrap="square" rtlCol="0">
            <a:spAutoFit/>
          </a:bodyPr>
          <a:lstStyle/>
          <a:p>
            <a:r>
              <a:rPr lang="en-US" u="sng" baseline="30000" dirty="0">
                <a:hlinkClick r:id="rId3"/>
              </a:rPr>
              <a:t>6</a:t>
            </a:r>
            <a:r>
              <a:rPr lang="en-US" dirty="0"/>
              <a:t>[</a:t>
            </a:r>
            <a:r>
              <a:rPr lang="en-US" b="1" dirty="0"/>
              <a:t>Power of Board to make safe </a:t>
            </a:r>
            <a:r>
              <a:rPr lang="en-US" b="1" dirty="0" err="1"/>
              <a:t>harbour</a:t>
            </a:r>
            <a:r>
              <a:rPr lang="en-US" b="1" dirty="0"/>
              <a:t> rules</a:t>
            </a:r>
            <a:r>
              <a:rPr lang="en-US" b="1" dirty="0" smtClean="0"/>
              <a:t>.</a:t>
            </a:r>
          </a:p>
          <a:p>
            <a:endParaRPr lang="en-US" dirty="0"/>
          </a:p>
          <a:p>
            <a:r>
              <a:rPr lang="en-US" b="1" dirty="0"/>
              <a:t>92CB.</a:t>
            </a:r>
            <a:r>
              <a:rPr lang="en-US" b="1" i="1" dirty="0"/>
              <a:t> </a:t>
            </a:r>
            <a:r>
              <a:rPr lang="en-US" dirty="0"/>
              <a:t>(1) The determination of arm's length price under </a:t>
            </a:r>
            <a:r>
              <a:rPr lang="en-US" u="sng" dirty="0">
                <a:hlinkClick r:id="rId4"/>
              </a:rPr>
              <a:t>section 92C</a:t>
            </a:r>
            <a:r>
              <a:rPr lang="en-US" dirty="0"/>
              <a:t> or </a:t>
            </a:r>
            <a:r>
              <a:rPr lang="en-US" u="sng" dirty="0">
                <a:hlinkClick r:id="rId5"/>
              </a:rPr>
              <a:t>section 92CA</a:t>
            </a:r>
            <a:r>
              <a:rPr lang="en-US" dirty="0"/>
              <a:t> shall be subject to safe </a:t>
            </a:r>
            <a:r>
              <a:rPr lang="en-US" dirty="0" err="1"/>
              <a:t>harbour</a:t>
            </a:r>
            <a:r>
              <a:rPr lang="en-US" dirty="0"/>
              <a:t> rules.</a:t>
            </a:r>
          </a:p>
          <a:p>
            <a:r>
              <a:rPr lang="en-US" dirty="0"/>
              <a:t>(2) The Board may, for the purposes of sub-section (1), make rules for safe </a:t>
            </a:r>
            <a:r>
              <a:rPr lang="en-US" dirty="0" err="1"/>
              <a:t>harbour</a:t>
            </a:r>
            <a:r>
              <a:rPr lang="en-US" dirty="0"/>
              <a:t>.</a:t>
            </a:r>
          </a:p>
          <a:p>
            <a:r>
              <a:rPr lang="en-US" i="1" dirty="0"/>
              <a:t>Explanation.</a:t>
            </a:r>
            <a:r>
              <a:rPr lang="en-US" dirty="0"/>
              <a:t>—For the purposes of this section, "safe </a:t>
            </a:r>
            <a:r>
              <a:rPr lang="en-US" dirty="0" err="1"/>
              <a:t>harbour</a:t>
            </a:r>
            <a:r>
              <a:rPr lang="en-US" dirty="0"/>
              <a:t>" means circumstances in which the income-tax authorities shall accept the transfer price declared by the assessee.]</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791918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23</a:t>
            </a:fld>
            <a:endParaRPr lang="en-US" sz="1800" b="1" dirty="0"/>
          </a:p>
        </p:txBody>
      </p:sp>
      <p:sp>
        <p:nvSpPr>
          <p:cNvPr id="9" name="TextBox 8"/>
          <p:cNvSpPr txBox="1"/>
          <p:nvPr/>
        </p:nvSpPr>
        <p:spPr>
          <a:xfrm>
            <a:off x="590550" y="1302402"/>
            <a:ext cx="8013699" cy="4247317"/>
          </a:xfrm>
          <a:prstGeom prst="rect">
            <a:avLst/>
          </a:prstGeom>
          <a:noFill/>
        </p:spPr>
        <p:txBody>
          <a:bodyPr wrap="square" rtlCol="0">
            <a:spAutoFit/>
          </a:bodyPr>
          <a:lstStyle/>
          <a:p>
            <a:r>
              <a:rPr lang="en-US" u="sng" baseline="30000" dirty="0">
                <a:hlinkClick r:id="rId3"/>
              </a:rPr>
              <a:t>7</a:t>
            </a:r>
            <a:r>
              <a:rPr lang="en-US" dirty="0"/>
              <a:t>[</a:t>
            </a:r>
            <a:r>
              <a:rPr lang="en-US" b="1" dirty="0"/>
              <a:t>Advance pricing agreement</a:t>
            </a:r>
            <a:r>
              <a:rPr lang="en-US" b="1" dirty="0" smtClean="0"/>
              <a:t>.</a:t>
            </a:r>
          </a:p>
          <a:p>
            <a:endParaRPr lang="en-US" dirty="0"/>
          </a:p>
          <a:p>
            <a:r>
              <a:rPr lang="en-US" b="1" dirty="0"/>
              <a:t>92CC. </a:t>
            </a:r>
            <a:r>
              <a:rPr lang="en-US" dirty="0"/>
              <a:t>(1) The Board, with the approval of the Central Government, may enter into an advance pricing agreement with any person, determining the arm's length price or specifying the manner in which arm's length price is to be determined, in relation to an international transaction to be entered into by that person.</a:t>
            </a:r>
          </a:p>
          <a:p>
            <a:r>
              <a:rPr lang="en-US" dirty="0"/>
              <a:t>(2) The manner of determination of arm's length price referred to in sub-section (1), may include the methods referred to in sub-section (1) of </a:t>
            </a:r>
            <a:r>
              <a:rPr lang="en-US" u="sng" dirty="0">
                <a:hlinkClick r:id="rId4"/>
              </a:rPr>
              <a:t>section 92C</a:t>
            </a:r>
            <a:r>
              <a:rPr lang="en-US" dirty="0"/>
              <a:t> or any other method, with such adjustments or variations, as may be necessary or expedient so to do.</a:t>
            </a:r>
          </a:p>
          <a:p>
            <a:r>
              <a:rPr lang="en-US" dirty="0"/>
              <a:t>(3) Notwithstanding anything contained in </a:t>
            </a:r>
            <a:r>
              <a:rPr lang="en-US" u="sng" dirty="0">
                <a:hlinkClick r:id="rId4"/>
              </a:rPr>
              <a:t>section 92C</a:t>
            </a:r>
            <a:r>
              <a:rPr lang="en-US" dirty="0"/>
              <a:t> or </a:t>
            </a:r>
            <a:r>
              <a:rPr lang="en-US" u="sng" dirty="0">
                <a:hlinkClick r:id="rId5"/>
              </a:rPr>
              <a:t>section 92CA</a:t>
            </a:r>
            <a:r>
              <a:rPr lang="en-US" dirty="0"/>
              <a:t>, the arm's length price of any international transaction, in respect of which the advance pricing agreement has been entered into, shall be determined in accordance with the advance pricing agreement so entered.</a:t>
            </a:r>
          </a:p>
          <a:p>
            <a:pPr algn="just"/>
            <a:endParaRPr lang="en-US" dirty="0"/>
          </a:p>
        </p:txBody>
      </p:sp>
      <p:sp>
        <p:nvSpPr>
          <p:cNvPr id="10" name="Right Arrow 9">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657836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24</a:t>
            </a:fld>
            <a:endParaRPr lang="en-US" sz="1800" b="1" dirty="0"/>
          </a:p>
        </p:txBody>
      </p:sp>
      <p:sp>
        <p:nvSpPr>
          <p:cNvPr id="9" name="TextBox 8"/>
          <p:cNvSpPr txBox="1"/>
          <p:nvPr/>
        </p:nvSpPr>
        <p:spPr>
          <a:xfrm>
            <a:off x="590550" y="1045488"/>
            <a:ext cx="8013699" cy="5355312"/>
          </a:xfrm>
          <a:prstGeom prst="rect">
            <a:avLst/>
          </a:prstGeom>
          <a:noFill/>
        </p:spPr>
        <p:txBody>
          <a:bodyPr wrap="square" rtlCol="0">
            <a:spAutoFit/>
          </a:bodyPr>
          <a:lstStyle/>
          <a:p>
            <a:pPr algn="just"/>
            <a:r>
              <a:rPr lang="en-US" dirty="0"/>
              <a:t>(4) The agreement referred to in sub-section (1) shall be valid for such period not exceeding five consecutive previous years as may be specified in the agreement.</a:t>
            </a:r>
          </a:p>
          <a:p>
            <a:pPr algn="just"/>
            <a:r>
              <a:rPr lang="en-US" dirty="0"/>
              <a:t>(5) The advance pricing agreement entered into shall be binding—</a:t>
            </a:r>
          </a:p>
          <a:p>
            <a:pPr algn="just"/>
            <a:r>
              <a:rPr lang="en-US" dirty="0"/>
              <a:t>(</a:t>
            </a:r>
            <a:r>
              <a:rPr lang="en-US" i="1" dirty="0"/>
              <a:t>a</a:t>
            </a:r>
            <a:r>
              <a:rPr lang="en-US" dirty="0"/>
              <a:t>) on the person in whose case, and in respect of the transaction in relation to which, the agreement has been entered into; and</a:t>
            </a:r>
          </a:p>
          <a:p>
            <a:pPr algn="just"/>
            <a:r>
              <a:rPr lang="en-US" dirty="0"/>
              <a:t>(</a:t>
            </a:r>
            <a:r>
              <a:rPr lang="en-US" i="1" dirty="0"/>
              <a:t>b</a:t>
            </a:r>
            <a:r>
              <a:rPr lang="en-US" dirty="0"/>
              <a:t>) on the Commissioner, and the income-tax authorities subordinate to him, in respect of the said person and the said transaction.</a:t>
            </a:r>
          </a:p>
          <a:p>
            <a:pPr algn="just"/>
            <a:r>
              <a:rPr lang="en-US" dirty="0"/>
              <a:t>(6) The agreement referred to in sub-section (1) shall not be binding if there is a change in law or facts having bearing on the agreement so entered.</a:t>
            </a:r>
          </a:p>
          <a:p>
            <a:pPr algn="just"/>
            <a:r>
              <a:rPr lang="en-US" dirty="0"/>
              <a:t>(7) The Board may, with the approval of the Central Government, by an order, declare an agreement to be </a:t>
            </a:r>
            <a:r>
              <a:rPr lang="en-US" i="1" dirty="0"/>
              <a:t>void </a:t>
            </a:r>
            <a:r>
              <a:rPr lang="en-US" i="1" dirty="0" err="1"/>
              <a:t>ab</a:t>
            </a:r>
            <a:r>
              <a:rPr lang="en-US" i="1" dirty="0"/>
              <a:t> initio</a:t>
            </a:r>
            <a:r>
              <a:rPr lang="en-US" dirty="0"/>
              <a:t>, if it finds that the agreement has been obtained by the person by fraud or misrepresentation of facts.</a:t>
            </a:r>
          </a:p>
          <a:p>
            <a:pPr algn="just"/>
            <a:r>
              <a:rPr lang="en-US" dirty="0"/>
              <a:t>(8) Upon declaring the agreement </a:t>
            </a:r>
            <a:r>
              <a:rPr lang="en-US" i="1" dirty="0"/>
              <a:t>void </a:t>
            </a:r>
            <a:r>
              <a:rPr lang="en-US" i="1" dirty="0" err="1"/>
              <a:t>ab</a:t>
            </a:r>
            <a:r>
              <a:rPr lang="en-US" i="1" dirty="0"/>
              <a:t> initio</a:t>
            </a:r>
            <a:r>
              <a:rPr lang="en-US" dirty="0"/>
              <a:t>,—</a:t>
            </a:r>
          </a:p>
          <a:p>
            <a:pPr algn="just"/>
            <a:r>
              <a:rPr lang="en-US" dirty="0"/>
              <a:t>(</a:t>
            </a:r>
            <a:r>
              <a:rPr lang="en-US" i="1" dirty="0"/>
              <a:t>a</a:t>
            </a:r>
            <a:r>
              <a:rPr lang="en-US" dirty="0"/>
              <a:t>) all the provisions of the Act shall apply to the person as if such agreement had never been entered into; and</a:t>
            </a:r>
          </a:p>
          <a:p>
            <a:pPr algn="just"/>
            <a:r>
              <a:rPr lang="en-US" dirty="0"/>
              <a:t>(</a:t>
            </a:r>
            <a:r>
              <a:rPr lang="en-US" i="1" dirty="0"/>
              <a:t>b</a:t>
            </a:r>
            <a:r>
              <a:rPr lang="en-US" dirty="0"/>
              <a:t>) notwithstanding anything contained in the Act, for the purpose of computing any period of limitation under this Act, the period beginning with the date of such agreement and ending on the date of order under sub-section (7) shall be excluded:</a:t>
            </a:r>
          </a:p>
          <a:p>
            <a:pPr algn="just"/>
            <a:endParaRPr lang="en-US" dirty="0"/>
          </a:p>
        </p:txBody>
      </p:sp>
      <p:sp>
        <p:nvSpPr>
          <p:cNvPr id="10" name="Right Arrow 9">
            <a:hlinkClick r:id="rId3" action="ppaction://hlinksldjump"/>
          </p:cNvPr>
          <p:cNvSpPr/>
          <p:nvPr/>
        </p:nvSpPr>
        <p:spPr>
          <a:xfrm>
            <a:off x="3276600" y="60960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60960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5969490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25</a:t>
            </a:fld>
            <a:endParaRPr lang="en-US" sz="1800" b="1" dirty="0"/>
          </a:p>
        </p:txBody>
      </p:sp>
      <p:sp>
        <p:nvSpPr>
          <p:cNvPr id="9" name="TextBox 8"/>
          <p:cNvSpPr txBox="1"/>
          <p:nvPr/>
        </p:nvSpPr>
        <p:spPr>
          <a:xfrm>
            <a:off x="590550" y="1302402"/>
            <a:ext cx="8013699" cy="3139321"/>
          </a:xfrm>
          <a:prstGeom prst="rect">
            <a:avLst/>
          </a:prstGeom>
          <a:noFill/>
        </p:spPr>
        <p:txBody>
          <a:bodyPr wrap="square" rtlCol="0">
            <a:spAutoFit/>
          </a:bodyPr>
          <a:lstStyle/>
          <a:p>
            <a:pPr algn="just"/>
            <a:r>
              <a:rPr lang="en-US" b="1" dirty="0"/>
              <a:t>Provided</a:t>
            </a:r>
            <a:r>
              <a:rPr lang="en-US" dirty="0"/>
              <a:t> that where immediately after the exclusion of the aforesaid period, the period of limitation, referred to in any provision of this Act, is less than sixty days, such remaining period shall be extended to sixty days and the aforesaid period of limitation shall be deemed to be extended accordingly.</a:t>
            </a:r>
          </a:p>
          <a:p>
            <a:pPr algn="just"/>
            <a:r>
              <a:rPr lang="en-US" dirty="0"/>
              <a:t>(9) The Board may, for the purposes of this section, prescribe</a:t>
            </a:r>
            <a:r>
              <a:rPr lang="en-US" u="sng" baseline="30000" dirty="0">
                <a:hlinkClick r:id="rId3"/>
              </a:rPr>
              <a:t>7a</a:t>
            </a:r>
            <a:r>
              <a:rPr lang="en-US" dirty="0"/>
              <a:t> a scheme specifying therein the manner, form, procedure and any other matter generally in respect of the advance pricing agreement.</a:t>
            </a:r>
          </a:p>
          <a:p>
            <a:pPr algn="just"/>
            <a:r>
              <a:rPr lang="en-US" dirty="0"/>
              <a:t>(10) Where an application is made by a person for entering into an agreement referred to in sub-section (1), the proceeding shall be deemed to be pending in the case of the person for the purposes of the Act.</a:t>
            </a:r>
          </a:p>
          <a:p>
            <a:pPr algn="just"/>
            <a:endParaRPr lang="en-US" dirty="0"/>
          </a:p>
        </p:txBody>
      </p:sp>
      <p:sp>
        <p:nvSpPr>
          <p:cNvPr id="10" name="Right Arrow 9">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0720012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26</a:t>
            </a:fld>
            <a:endParaRPr lang="en-US" sz="1800" b="1" dirty="0"/>
          </a:p>
        </p:txBody>
      </p:sp>
      <p:sp>
        <p:nvSpPr>
          <p:cNvPr id="9" name="TextBox 8"/>
          <p:cNvSpPr txBox="1"/>
          <p:nvPr/>
        </p:nvSpPr>
        <p:spPr>
          <a:xfrm>
            <a:off x="590550" y="1302402"/>
            <a:ext cx="8013699" cy="4247317"/>
          </a:xfrm>
          <a:prstGeom prst="rect">
            <a:avLst/>
          </a:prstGeom>
          <a:noFill/>
        </p:spPr>
        <p:txBody>
          <a:bodyPr wrap="square" rtlCol="0">
            <a:spAutoFit/>
          </a:bodyPr>
          <a:lstStyle/>
          <a:p>
            <a:pPr algn="just"/>
            <a:r>
              <a:rPr lang="en-US" b="1" dirty="0"/>
              <a:t>Effect to advance pricing agreement.</a:t>
            </a:r>
            <a:endParaRPr lang="en-US" dirty="0"/>
          </a:p>
          <a:p>
            <a:pPr algn="just"/>
            <a:r>
              <a:rPr lang="en-US" b="1" dirty="0"/>
              <a:t>92CD. </a:t>
            </a:r>
            <a:r>
              <a:rPr lang="en-US" dirty="0"/>
              <a:t>(1) Notwithstanding anything to the contrary contained in </a:t>
            </a:r>
            <a:r>
              <a:rPr lang="en-US" u="sng" dirty="0">
                <a:hlinkClick r:id="rId3"/>
              </a:rPr>
              <a:t>section 139</a:t>
            </a:r>
            <a:r>
              <a:rPr lang="en-US" dirty="0"/>
              <a:t>, where any person has entered into an agreement and prior to the date of entering into the agreement, any return of income has been furnished under the provisions of </a:t>
            </a:r>
            <a:r>
              <a:rPr lang="en-US" u="sng" dirty="0">
                <a:hlinkClick r:id="rId3"/>
              </a:rPr>
              <a:t>section 139</a:t>
            </a:r>
            <a:r>
              <a:rPr lang="en-US" dirty="0"/>
              <a:t> for any assessment year relevant to a previous year to which such agreement applies, such person shall furnish, within a period of three months from the end of the month in which the said agreement was entered into, a modified return in accordance with and limited to the agreement.</a:t>
            </a:r>
          </a:p>
          <a:p>
            <a:pPr algn="just"/>
            <a:r>
              <a:rPr lang="en-US" dirty="0"/>
              <a:t>(2) Save as otherwise provided in this section, all other provisions of this Act shall apply accordingly as if the modified return is a return furnished under </a:t>
            </a:r>
            <a:r>
              <a:rPr lang="en-US" u="sng" dirty="0">
                <a:hlinkClick r:id="rId3"/>
              </a:rPr>
              <a:t>section 139</a:t>
            </a:r>
            <a:r>
              <a:rPr lang="en-US" dirty="0"/>
              <a:t>.</a:t>
            </a:r>
          </a:p>
          <a:p>
            <a:pPr algn="just"/>
            <a:r>
              <a:rPr lang="en-US" dirty="0"/>
              <a:t>(3) If the assessment or reassessment proceedings for an assessment year relevant to a previous year to which the agreement applies have been completed before the expiry of period allowed for furnishing of modified return under sub-section (1), the Assessing Officer shall, in a case where modified return is filed in accordance with the provisions of sub-section (1), proceed to assess or </a:t>
            </a:r>
          </a:p>
        </p:txBody>
      </p:sp>
      <p:sp>
        <p:nvSpPr>
          <p:cNvPr id="10" name="Right Arrow 9">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820477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27</a:t>
            </a:fld>
            <a:endParaRPr lang="en-US" sz="1800" b="1" dirty="0"/>
          </a:p>
        </p:txBody>
      </p:sp>
      <p:sp>
        <p:nvSpPr>
          <p:cNvPr id="10" name="TextBox 9"/>
          <p:cNvSpPr txBox="1"/>
          <p:nvPr/>
        </p:nvSpPr>
        <p:spPr>
          <a:xfrm>
            <a:off x="590550" y="1302402"/>
            <a:ext cx="8013699" cy="3970318"/>
          </a:xfrm>
          <a:prstGeom prst="rect">
            <a:avLst/>
          </a:prstGeom>
          <a:noFill/>
        </p:spPr>
        <p:txBody>
          <a:bodyPr wrap="square" rtlCol="0">
            <a:spAutoFit/>
          </a:bodyPr>
          <a:lstStyle/>
          <a:p>
            <a:pPr algn="just"/>
            <a:r>
              <a:rPr lang="en-US" dirty="0"/>
              <a:t>reassess or </a:t>
            </a:r>
            <a:r>
              <a:rPr lang="en-US" dirty="0" smtClean="0"/>
              <a:t>re compute </a:t>
            </a:r>
            <a:r>
              <a:rPr lang="en-US" dirty="0"/>
              <a:t>the total income of the relevant assessment year having regard to and in accordance with the agreement.</a:t>
            </a:r>
          </a:p>
          <a:p>
            <a:pPr algn="just"/>
            <a:r>
              <a:rPr lang="en-US" dirty="0"/>
              <a:t>(4) Where the assessment or reassessment proceedings for an assessment year relevant to the previous year to which the agreement applies are pending on the date of filing of modified return in accordance with the provisions of sub-section (1), the Assessing Officer shall proceed to complete the assessment or reassessment proceedings in accordance with the agreement taking into consideration the modified return so furnished.</a:t>
            </a:r>
          </a:p>
          <a:p>
            <a:pPr algn="just"/>
            <a:r>
              <a:rPr lang="en-US" dirty="0"/>
              <a:t>(5) Notwithstanding anything contained in </a:t>
            </a:r>
            <a:r>
              <a:rPr lang="en-US" u="sng" dirty="0">
                <a:hlinkClick r:id="rId3"/>
              </a:rPr>
              <a:t>section 153</a:t>
            </a:r>
            <a:r>
              <a:rPr lang="en-US" dirty="0"/>
              <a:t> or </a:t>
            </a:r>
            <a:r>
              <a:rPr lang="en-US" u="sng" dirty="0">
                <a:hlinkClick r:id="rId4"/>
              </a:rPr>
              <a:t>section 153B</a:t>
            </a:r>
            <a:r>
              <a:rPr lang="en-US" dirty="0"/>
              <a:t> or </a:t>
            </a:r>
            <a:r>
              <a:rPr lang="en-US" u="sng" dirty="0">
                <a:hlinkClick r:id="rId5"/>
              </a:rPr>
              <a:t>section 144C</a:t>
            </a:r>
            <a:r>
              <a:rPr lang="en-US" dirty="0"/>
              <a:t>,—</a:t>
            </a:r>
          </a:p>
          <a:p>
            <a:pPr algn="just"/>
            <a:r>
              <a:rPr lang="en-US" dirty="0"/>
              <a:t>(</a:t>
            </a:r>
            <a:r>
              <a:rPr lang="en-US" i="1" dirty="0"/>
              <a:t>a</a:t>
            </a:r>
            <a:r>
              <a:rPr lang="en-US" dirty="0"/>
              <a:t>) the order of assessment, reassessment or </a:t>
            </a:r>
            <a:r>
              <a:rPr lang="en-US" dirty="0" err="1"/>
              <a:t>recomputation</a:t>
            </a:r>
            <a:r>
              <a:rPr lang="en-US" dirty="0"/>
              <a:t> of total income under sub-section (3) shall be passed within a period of one year from the end of the financial year in which the modified return under sub-section (1) is furnished;</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3861047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28</a:t>
            </a:fld>
            <a:endParaRPr lang="en-US" sz="1800" b="1" dirty="0"/>
          </a:p>
        </p:txBody>
      </p:sp>
      <p:sp>
        <p:nvSpPr>
          <p:cNvPr id="10" name="TextBox 9"/>
          <p:cNvSpPr txBox="1"/>
          <p:nvPr/>
        </p:nvSpPr>
        <p:spPr>
          <a:xfrm>
            <a:off x="590550" y="1302402"/>
            <a:ext cx="8013699" cy="3139321"/>
          </a:xfrm>
          <a:prstGeom prst="rect">
            <a:avLst/>
          </a:prstGeom>
          <a:noFill/>
        </p:spPr>
        <p:txBody>
          <a:bodyPr wrap="square" rtlCol="0">
            <a:spAutoFit/>
          </a:bodyPr>
          <a:lstStyle/>
          <a:p>
            <a:pPr algn="just"/>
            <a:r>
              <a:rPr lang="en-US" dirty="0"/>
              <a:t>(</a:t>
            </a:r>
            <a:r>
              <a:rPr lang="en-US" i="1" dirty="0"/>
              <a:t>b</a:t>
            </a:r>
            <a:r>
              <a:rPr lang="en-US" dirty="0"/>
              <a:t>) the period of limitation as provided in </a:t>
            </a:r>
            <a:r>
              <a:rPr lang="en-US" u="sng" dirty="0">
                <a:hlinkClick r:id="rId3"/>
              </a:rPr>
              <a:t>section 153</a:t>
            </a:r>
            <a:r>
              <a:rPr lang="en-US" dirty="0"/>
              <a:t> or </a:t>
            </a:r>
            <a:r>
              <a:rPr lang="en-US" u="sng" dirty="0">
                <a:hlinkClick r:id="rId4"/>
              </a:rPr>
              <a:t>section 153B</a:t>
            </a:r>
            <a:r>
              <a:rPr lang="en-US" dirty="0"/>
              <a:t> or </a:t>
            </a:r>
            <a:r>
              <a:rPr lang="en-US" u="sng" dirty="0">
                <a:hlinkClick r:id="rId5"/>
              </a:rPr>
              <a:t>section 144C</a:t>
            </a:r>
            <a:r>
              <a:rPr lang="en-US" dirty="0"/>
              <a:t> for completion of pending assessment or reassessment proceedings referred to in sub-section (4) shall be extended by a period of twelve months.</a:t>
            </a:r>
          </a:p>
          <a:p>
            <a:pPr algn="just"/>
            <a:r>
              <a:rPr lang="en-US" dirty="0"/>
              <a:t>(6) For the purposes of this section,—</a:t>
            </a:r>
          </a:p>
          <a:p>
            <a:pPr algn="just"/>
            <a:r>
              <a:rPr lang="en-US" dirty="0"/>
              <a:t>(</a:t>
            </a:r>
            <a:r>
              <a:rPr lang="en-US" i="1" dirty="0" err="1"/>
              <a:t>i</a:t>
            </a:r>
            <a:r>
              <a:rPr lang="en-US" dirty="0"/>
              <a:t>) "agreement" means an agreement referred to in sub-section (1) of </a:t>
            </a:r>
            <a:r>
              <a:rPr lang="en-US" u="sng" dirty="0">
                <a:hlinkClick r:id="rId6"/>
              </a:rPr>
              <a:t>section 92CC</a:t>
            </a:r>
            <a:r>
              <a:rPr lang="en-US" dirty="0"/>
              <a:t>;</a:t>
            </a:r>
          </a:p>
          <a:p>
            <a:pPr algn="just"/>
            <a:r>
              <a:rPr lang="en-US" dirty="0"/>
              <a:t>(</a:t>
            </a:r>
            <a:r>
              <a:rPr lang="en-US" i="1" dirty="0"/>
              <a:t>ii</a:t>
            </a:r>
            <a:r>
              <a:rPr lang="en-US" dirty="0"/>
              <a:t>) the assessment or reassessment proceedings for an assessment year shall be deemed to have been completed where—</a:t>
            </a:r>
          </a:p>
          <a:p>
            <a:pPr algn="just"/>
            <a:r>
              <a:rPr lang="en-US" dirty="0"/>
              <a:t>(</a:t>
            </a:r>
            <a:r>
              <a:rPr lang="en-US" i="1" dirty="0"/>
              <a:t>a</a:t>
            </a:r>
            <a:r>
              <a:rPr lang="en-US" dirty="0"/>
              <a:t>) an assessment or reassessment order has been passed; or</a:t>
            </a:r>
          </a:p>
          <a:p>
            <a:pPr algn="just"/>
            <a:r>
              <a:rPr lang="en-US" dirty="0"/>
              <a:t>(</a:t>
            </a:r>
            <a:r>
              <a:rPr lang="en-US" i="1" dirty="0"/>
              <a:t>b</a:t>
            </a:r>
            <a:r>
              <a:rPr lang="en-US" dirty="0"/>
              <a:t>) no notice has been issued under sub-section (2) of </a:t>
            </a:r>
            <a:r>
              <a:rPr lang="en-US" u="sng" dirty="0">
                <a:hlinkClick r:id="rId7"/>
              </a:rPr>
              <a:t>section 143</a:t>
            </a:r>
            <a:r>
              <a:rPr lang="en-US" dirty="0"/>
              <a:t> till the expiry of the limitation period provided under the said section.]</a:t>
            </a:r>
          </a:p>
          <a:p>
            <a:pPr algn="just"/>
            <a:endParaRPr lang="en-US" dirty="0"/>
          </a:p>
        </p:txBody>
      </p:sp>
      <p:sp>
        <p:nvSpPr>
          <p:cNvPr id="12" name="Right Arrow 11">
            <a:hlinkClick r:id="rId8"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9"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9760153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29</a:t>
            </a:fld>
            <a:endParaRPr lang="en-US" sz="1800" b="1" dirty="0"/>
          </a:p>
        </p:txBody>
      </p:sp>
      <p:sp>
        <p:nvSpPr>
          <p:cNvPr id="10" name="TextBox 9"/>
          <p:cNvSpPr txBox="1"/>
          <p:nvPr/>
        </p:nvSpPr>
        <p:spPr>
          <a:xfrm>
            <a:off x="590550" y="1302402"/>
            <a:ext cx="8013699" cy="4524315"/>
          </a:xfrm>
          <a:prstGeom prst="rect">
            <a:avLst/>
          </a:prstGeom>
          <a:noFill/>
        </p:spPr>
        <p:txBody>
          <a:bodyPr wrap="square" rtlCol="0">
            <a:spAutoFit/>
          </a:bodyPr>
          <a:lstStyle/>
          <a:p>
            <a:pPr algn="just"/>
            <a:r>
              <a:rPr lang="en-US" b="1" dirty="0"/>
              <a:t>Maintenance and keeping of information and document by persons entering into an international transaction </a:t>
            </a:r>
            <a:r>
              <a:rPr lang="en-US" b="1" u="sng" baseline="30000" dirty="0">
                <a:hlinkClick r:id="rId3"/>
              </a:rPr>
              <a:t>8</a:t>
            </a:r>
            <a:r>
              <a:rPr lang="en-US" b="1" dirty="0"/>
              <a:t>[</a:t>
            </a:r>
            <a:r>
              <a:rPr lang="en-US" b="1" i="1" dirty="0"/>
              <a:t>or specified domestic transaction</a:t>
            </a:r>
            <a:r>
              <a:rPr lang="en-US" b="1" dirty="0"/>
              <a:t>].</a:t>
            </a:r>
            <a:endParaRPr lang="en-US" dirty="0"/>
          </a:p>
          <a:p>
            <a:pPr algn="just"/>
            <a:r>
              <a:rPr lang="en-US" b="1" dirty="0"/>
              <a:t>92D. </a:t>
            </a:r>
            <a:r>
              <a:rPr lang="en-US" dirty="0"/>
              <a:t>(1) Every person who has entered into an international transaction </a:t>
            </a:r>
            <a:r>
              <a:rPr lang="en-US" u="sng" baseline="30000" dirty="0">
                <a:hlinkClick r:id="rId3"/>
              </a:rPr>
              <a:t>8</a:t>
            </a:r>
            <a:r>
              <a:rPr lang="en-US" dirty="0"/>
              <a:t>[</a:t>
            </a:r>
            <a:r>
              <a:rPr lang="en-US" i="1" dirty="0"/>
              <a:t>or specified domestic transaction</a:t>
            </a:r>
            <a:r>
              <a:rPr lang="en-US" dirty="0"/>
              <a:t>] shall keep and maintain such information and document in respect thereof, as may be prescribed</a:t>
            </a:r>
            <a:r>
              <a:rPr lang="en-US" u="sng" baseline="30000" dirty="0">
                <a:hlinkClick r:id="rId4"/>
              </a:rPr>
              <a:t>9</a:t>
            </a:r>
            <a:r>
              <a:rPr lang="en-US" dirty="0"/>
              <a:t>.</a:t>
            </a:r>
          </a:p>
          <a:p>
            <a:pPr algn="just"/>
            <a:r>
              <a:rPr lang="en-US" dirty="0"/>
              <a:t>(2) Without prejudice to the provisions contained in sub-section (1), the Board may prescribe the period for which the information and document shall be kept and maintained under that sub-section.</a:t>
            </a:r>
          </a:p>
          <a:p>
            <a:pPr algn="just"/>
            <a:r>
              <a:rPr lang="en-US" dirty="0"/>
              <a:t>(3) The Assessing Officer or the Commissioner (Appeals) may, in the course of any proceeding under this Act, require any person who has entered into an international transaction </a:t>
            </a:r>
            <a:r>
              <a:rPr lang="en-US" u="sng" baseline="30000" dirty="0">
                <a:hlinkClick r:id="rId5"/>
              </a:rPr>
              <a:t>10</a:t>
            </a:r>
            <a:r>
              <a:rPr lang="en-US" dirty="0"/>
              <a:t>[</a:t>
            </a:r>
            <a:r>
              <a:rPr lang="en-US" i="1" dirty="0"/>
              <a:t>or specified domestic transaction</a:t>
            </a:r>
            <a:r>
              <a:rPr lang="en-US" dirty="0"/>
              <a:t>] to furnish any information or document in respect thereof, as may be prescribed under sub-section (1), within a period of thirty days from the date of receipt of a notice issued in this regard :</a:t>
            </a:r>
          </a:p>
          <a:p>
            <a:pPr algn="just"/>
            <a:r>
              <a:rPr lang="en-US" b="1" dirty="0"/>
              <a:t>Provided</a:t>
            </a:r>
            <a:r>
              <a:rPr lang="en-US" dirty="0"/>
              <a:t> that the Assessing Officer or the Commissioner (Appeals) may, on an application made by such person, extend the period of thirty days by a further period not exceeding thirty days. </a:t>
            </a:r>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06957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07911022"/>
              </p:ext>
            </p:extLst>
          </p:nvPr>
        </p:nvGraphicFramePr>
        <p:xfrm>
          <a:off x="673100" y="1371600"/>
          <a:ext cx="7848600" cy="3906520"/>
        </p:xfrm>
        <a:graphic>
          <a:graphicData uri="http://schemas.openxmlformats.org/drawingml/2006/table">
            <a:tbl>
              <a:tblPr firstRow="1" bandRow="1">
                <a:tableStyleId>{5940675A-B579-460E-94D1-54222C63F5DA}</a:tableStyleId>
              </a:tblPr>
              <a:tblGrid>
                <a:gridCol w="3924300"/>
                <a:gridCol w="3924300"/>
              </a:tblGrid>
              <a:tr h="370840">
                <a:tc>
                  <a:txBody>
                    <a:bodyPr/>
                    <a:lstStyle/>
                    <a:p>
                      <a:pPr algn="ctr"/>
                      <a:r>
                        <a:rPr lang="en-US" b="0" dirty="0" smtClean="0"/>
                        <a:t>PROVISIONS</a:t>
                      </a:r>
                      <a:endParaRPr lang="en-US" b="0" dirty="0"/>
                    </a:p>
                  </a:txBody>
                  <a:tcPr>
                    <a:solidFill>
                      <a:schemeClr val="bg2">
                        <a:lumMod val="90000"/>
                      </a:schemeClr>
                    </a:solidFill>
                  </a:tcPr>
                </a:tc>
                <a:tc>
                  <a:txBody>
                    <a:bodyPr/>
                    <a:lstStyle/>
                    <a:p>
                      <a:pPr algn="ctr"/>
                      <a:r>
                        <a:rPr lang="en-US" b="0" dirty="0" smtClean="0"/>
                        <a:t>RULES</a:t>
                      </a:r>
                      <a:endParaRPr lang="en-US" b="0" dirty="0"/>
                    </a:p>
                  </a:txBody>
                  <a:tcPr>
                    <a:solidFill>
                      <a:schemeClr val="bg2">
                        <a:lumMod val="90000"/>
                      </a:schemeClr>
                    </a:solidFill>
                  </a:tcPr>
                </a:tc>
              </a:tr>
              <a:tr h="370840">
                <a:tc>
                  <a:txBody>
                    <a:bodyPr/>
                    <a:lstStyle/>
                    <a:p>
                      <a:r>
                        <a:rPr lang="en-US" sz="1400" b="0" kern="1200" dirty="0" smtClean="0">
                          <a:solidFill>
                            <a:schemeClr val="tx1"/>
                          </a:solidFill>
                          <a:effectLst/>
                          <a:latin typeface="+mn-lt"/>
                          <a:ea typeface="+mn-ea"/>
                          <a:cs typeface="+mn-cs"/>
                        </a:rPr>
                        <a:t>Meaning of expressions used in computation of arm's length price</a:t>
                      </a:r>
                      <a:endParaRPr lang="en-US" sz="1400" b="0" dirty="0"/>
                    </a:p>
                  </a:txBody>
                  <a:tcPr/>
                </a:tc>
                <a:tc>
                  <a:txBody>
                    <a:bodyPr/>
                    <a:lstStyle/>
                    <a:p>
                      <a:pPr algn="ctr"/>
                      <a:r>
                        <a:rPr lang="en-US" b="0" dirty="0" smtClean="0">
                          <a:hlinkClick r:id="rId3" action="ppaction://hlinksldjump"/>
                        </a:rPr>
                        <a:t>10A</a:t>
                      </a:r>
                      <a:endParaRPr lang="en-US" b="0" dirty="0"/>
                    </a:p>
                  </a:txBody>
                  <a:tcPr/>
                </a:tc>
              </a:tr>
              <a:tr h="370840">
                <a:tc>
                  <a:txBody>
                    <a:bodyPr/>
                    <a:lstStyle/>
                    <a:p>
                      <a:r>
                        <a:rPr lang="en-US" sz="1400" b="0" kern="1200" dirty="0" smtClean="0">
                          <a:solidFill>
                            <a:schemeClr val="tx1"/>
                          </a:solidFill>
                          <a:effectLst/>
                          <a:latin typeface="+mn-lt"/>
                          <a:ea typeface="+mn-ea"/>
                          <a:cs typeface="+mn-cs"/>
                        </a:rPr>
                        <a:t>Other method of determination of arm's length price.</a:t>
                      </a:r>
                      <a:endParaRPr lang="en-US" sz="1400" b="0" dirty="0"/>
                    </a:p>
                  </a:txBody>
                  <a:tcPr/>
                </a:tc>
                <a:tc>
                  <a:txBody>
                    <a:bodyPr/>
                    <a:lstStyle/>
                    <a:p>
                      <a:pPr algn="ctr"/>
                      <a:r>
                        <a:rPr lang="en-US" b="0" dirty="0" smtClean="0">
                          <a:hlinkClick r:id="rId4" action="ppaction://hlinksldjump"/>
                        </a:rPr>
                        <a:t>10AB</a:t>
                      </a:r>
                      <a:endParaRPr lang="en-US" b="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Determination of arm's length price under section 92C.</a:t>
                      </a:r>
                      <a:endParaRPr lang="en-US" sz="1400" b="0" dirty="0"/>
                    </a:p>
                  </a:txBody>
                  <a:tcPr/>
                </a:tc>
                <a:tc>
                  <a:txBody>
                    <a:bodyPr/>
                    <a:lstStyle/>
                    <a:p>
                      <a:pPr algn="ctr"/>
                      <a:r>
                        <a:rPr lang="en-US" b="0" dirty="0" smtClean="0">
                          <a:hlinkClick r:id="rId5" action="ppaction://hlinksldjump"/>
                        </a:rPr>
                        <a:t>10B</a:t>
                      </a:r>
                      <a:endParaRPr lang="en-US" b="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Most appropriate method.</a:t>
                      </a:r>
                    </a:p>
                    <a:p>
                      <a:endParaRPr lang="en-US" sz="1400" b="0" dirty="0"/>
                    </a:p>
                  </a:txBody>
                  <a:tcPr/>
                </a:tc>
                <a:tc>
                  <a:txBody>
                    <a:bodyPr/>
                    <a:lstStyle/>
                    <a:p>
                      <a:pPr algn="ctr"/>
                      <a:r>
                        <a:rPr lang="en-US" b="0" dirty="0" smtClean="0">
                          <a:hlinkClick r:id="rId6" action="ppaction://hlinksldjump"/>
                        </a:rPr>
                        <a:t>10C</a:t>
                      </a:r>
                      <a:endParaRPr lang="en-US" b="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Information and documents to be kept and maintained under section 92D.</a:t>
                      </a:r>
                    </a:p>
                    <a:p>
                      <a:endParaRPr lang="en-US" sz="1400" b="0" dirty="0"/>
                    </a:p>
                  </a:txBody>
                  <a:tcPr/>
                </a:tc>
                <a:tc>
                  <a:txBody>
                    <a:bodyPr/>
                    <a:lstStyle/>
                    <a:p>
                      <a:pPr algn="ctr"/>
                      <a:r>
                        <a:rPr lang="en-US" b="0" dirty="0" smtClean="0">
                          <a:hlinkClick r:id="rId7" action="ppaction://hlinksldjump"/>
                        </a:rPr>
                        <a:t>10D</a:t>
                      </a:r>
                      <a:endParaRPr lang="en-US" b="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Report from an accountant to be furnished under section 92E.</a:t>
                      </a:r>
                    </a:p>
                    <a:p>
                      <a:endParaRPr lang="en-US" sz="1400" b="0" dirty="0"/>
                    </a:p>
                  </a:txBody>
                  <a:tcPr/>
                </a:tc>
                <a:tc>
                  <a:txBody>
                    <a:bodyPr/>
                    <a:lstStyle/>
                    <a:p>
                      <a:pPr algn="ctr"/>
                      <a:r>
                        <a:rPr lang="en-US" b="0" dirty="0" smtClean="0">
                          <a:hlinkClick r:id="rId8" action="ppaction://hlinksldjump"/>
                        </a:rPr>
                        <a:t>10E</a:t>
                      </a:r>
                      <a:endParaRPr lang="en-US" b="0" dirty="0"/>
                    </a:p>
                  </a:txBody>
                  <a:tcPr/>
                </a:tc>
              </a:tr>
            </a:tbl>
          </a:graphicData>
        </a:graphic>
      </p:graphicFrame>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a:t>
            </a:fld>
            <a:endParaRPr lang="en-US" sz="1800" b="1" dirty="0"/>
          </a:p>
        </p:txBody>
      </p:sp>
    </p:spTree>
    <p:extLst>
      <p:ext uri="{BB962C8B-B14F-4D97-AF65-F5344CB8AC3E}">
        <p14:creationId xmlns:p14="http://schemas.microsoft.com/office/powerpoint/2010/main" val="23153655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30</a:t>
            </a:fld>
            <a:endParaRPr lang="en-US" sz="1800" b="1" dirty="0"/>
          </a:p>
        </p:txBody>
      </p:sp>
      <p:sp>
        <p:nvSpPr>
          <p:cNvPr id="10" name="TextBox 9"/>
          <p:cNvSpPr txBox="1"/>
          <p:nvPr/>
        </p:nvSpPr>
        <p:spPr>
          <a:xfrm>
            <a:off x="590550" y="1302402"/>
            <a:ext cx="8013699" cy="2585323"/>
          </a:xfrm>
          <a:prstGeom prst="rect">
            <a:avLst/>
          </a:prstGeom>
          <a:noFill/>
        </p:spPr>
        <p:txBody>
          <a:bodyPr wrap="square" rtlCol="0">
            <a:spAutoFit/>
          </a:bodyPr>
          <a:lstStyle/>
          <a:p>
            <a:r>
              <a:rPr lang="en-US" b="1" dirty="0"/>
              <a:t>Report from an accountant to be furnished by persons entering into international transaction </a:t>
            </a:r>
            <a:r>
              <a:rPr lang="en-US" b="1" u="sng" baseline="30000" dirty="0">
                <a:hlinkClick r:id="rId3"/>
              </a:rPr>
              <a:t>10</a:t>
            </a:r>
            <a:r>
              <a:rPr lang="en-US" dirty="0"/>
              <a:t>[</a:t>
            </a:r>
            <a:r>
              <a:rPr lang="en-US" b="1" i="1" dirty="0"/>
              <a:t>or specified domestic transaction</a:t>
            </a:r>
            <a:r>
              <a:rPr lang="en-US" dirty="0" smtClean="0"/>
              <a:t>]</a:t>
            </a:r>
            <a:r>
              <a:rPr lang="en-US" b="1" dirty="0" smtClean="0"/>
              <a:t>.</a:t>
            </a:r>
          </a:p>
          <a:p>
            <a:endParaRPr lang="en-US" dirty="0"/>
          </a:p>
          <a:p>
            <a:r>
              <a:rPr lang="en-US" b="1" dirty="0"/>
              <a:t>92E. </a:t>
            </a:r>
            <a:r>
              <a:rPr lang="en-US" dirty="0"/>
              <a:t>Every person who has entered into an international transaction </a:t>
            </a:r>
            <a:r>
              <a:rPr lang="en-US" u="sng" baseline="30000" dirty="0">
                <a:hlinkClick r:id="rId3"/>
              </a:rPr>
              <a:t>10</a:t>
            </a:r>
            <a:r>
              <a:rPr lang="en-US" dirty="0"/>
              <a:t>[</a:t>
            </a:r>
            <a:r>
              <a:rPr lang="en-US" i="1" dirty="0"/>
              <a:t>or specified domestic transaction</a:t>
            </a:r>
            <a:r>
              <a:rPr lang="en-US" dirty="0"/>
              <a:t>] during a previous year shall obtain a report from an accountant and furnish such report on or before the specified date in the prescribed form duly signed and verified in the prescribed manner by such accountant and setting forth such particulars as may be prescribed</a:t>
            </a:r>
            <a:r>
              <a:rPr lang="en-US" u="sng" baseline="30000" dirty="0">
                <a:hlinkClick r:id="rId4"/>
              </a:rPr>
              <a:t>11</a:t>
            </a:r>
            <a:r>
              <a:rPr lang="en-US" dirty="0"/>
              <a:t>.</a:t>
            </a:r>
          </a:p>
          <a:p>
            <a:pPr algn="just"/>
            <a:endParaRPr lang="en-US" dirty="0"/>
          </a:p>
        </p:txBody>
      </p:sp>
      <p:sp>
        <p:nvSpPr>
          <p:cNvPr id="12" name="Right Arrow 11">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702600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31</a:t>
            </a:fld>
            <a:endParaRPr lang="en-US" sz="1800" b="1" dirty="0"/>
          </a:p>
        </p:txBody>
      </p:sp>
      <p:sp>
        <p:nvSpPr>
          <p:cNvPr id="10" name="TextBox 9"/>
          <p:cNvSpPr txBox="1"/>
          <p:nvPr/>
        </p:nvSpPr>
        <p:spPr>
          <a:xfrm>
            <a:off x="590550" y="1204152"/>
            <a:ext cx="8013699" cy="4801314"/>
          </a:xfrm>
          <a:prstGeom prst="rect">
            <a:avLst/>
          </a:prstGeom>
          <a:noFill/>
        </p:spPr>
        <p:txBody>
          <a:bodyPr wrap="square" rtlCol="0">
            <a:spAutoFit/>
          </a:bodyPr>
          <a:lstStyle/>
          <a:p>
            <a:pPr algn="just"/>
            <a:r>
              <a:rPr lang="en-US" b="1" dirty="0" smtClean="0"/>
              <a:t>Definitions of certain terms relevant to computation of arm's length price, etc.</a:t>
            </a:r>
            <a:endParaRPr lang="en-US" dirty="0" smtClean="0"/>
          </a:p>
          <a:p>
            <a:pPr algn="just"/>
            <a:r>
              <a:rPr lang="en-US" b="1" dirty="0" smtClean="0"/>
              <a:t>92F. </a:t>
            </a:r>
            <a:r>
              <a:rPr lang="en-US" dirty="0" smtClean="0"/>
              <a:t>In </a:t>
            </a:r>
            <a:r>
              <a:rPr lang="en-US" u="sng" dirty="0" smtClean="0">
                <a:hlinkClick r:id="rId3"/>
              </a:rPr>
              <a:t>sections 92</a:t>
            </a:r>
            <a:r>
              <a:rPr lang="en-US" dirty="0" smtClean="0"/>
              <a:t>, </a:t>
            </a:r>
            <a:r>
              <a:rPr lang="en-US" u="sng" dirty="0" smtClean="0">
                <a:hlinkClick r:id="rId4"/>
              </a:rPr>
              <a:t>92A</a:t>
            </a:r>
            <a:r>
              <a:rPr lang="en-US" dirty="0" smtClean="0"/>
              <a:t>, </a:t>
            </a:r>
            <a:r>
              <a:rPr lang="en-US" u="sng" dirty="0" smtClean="0">
                <a:hlinkClick r:id="rId5"/>
              </a:rPr>
              <a:t>92B</a:t>
            </a:r>
            <a:r>
              <a:rPr lang="en-US" dirty="0" smtClean="0"/>
              <a:t>, </a:t>
            </a:r>
            <a:r>
              <a:rPr lang="en-US" u="sng" dirty="0" smtClean="0">
                <a:hlinkClick r:id="rId6"/>
              </a:rPr>
              <a:t>92C</a:t>
            </a:r>
            <a:r>
              <a:rPr lang="en-US" dirty="0" smtClean="0"/>
              <a:t>, </a:t>
            </a:r>
            <a:r>
              <a:rPr lang="en-US" u="sng" dirty="0" smtClean="0">
                <a:hlinkClick r:id="rId7"/>
              </a:rPr>
              <a:t>92D</a:t>
            </a:r>
            <a:r>
              <a:rPr lang="en-US" dirty="0" smtClean="0"/>
              <a:t> and </a:t>
            </a:r>
            <a:r>
              <a:rPr lang="en-US" u="sng" dirty="0" smtClean="0">
                <a:hlinkClick r:id="rId8"/>
              </a:rPr>
              <a:t>92E</a:t>
            </a:r>
            <a:r>
              <a:rPr lang="en-US" dirty="0" smtClean="0"/>
              <a:t>, unless the context otherwise requires,—</a:t>
            </a:r>
          </a:p>
          <a:p>
            <a:pPr algn="just"/>
            <a:r>
              <a:rPr lang="en-US" dirty="0" smtClean="0"/>
              <a:t>(</a:t>
            </a:r>
            <a:r>
              <a:rPr lang="en-US" i="1" dirty="0" err="1" smtClean="0"/>
              <a:t>i</a:t>
            </a:r>
            <a:r>
              <a:rPr lang="en-US" dirty="0" smtClean="0"/>
              <a:t>) "accountant" shall have the same meaning as in the </a:t>
            </a:r>
            <a:r>
              <a:rPr lang="en-US" i="1" dirty="0" smtClean="0"/>
              <a:t>Explanation</a:t>
            </a:r>
            <a:r>
              <a:rPr lang="en-US" dirty="0" smtClean="0"/>
              <a:t> below sub-section (2) of </a:t>
            </a:r>
            <a:r>
              <a:rPr lang="en-US" u="sng" dirty="0" smtClean="0">
                <a:hlinkClick r:id="rId9"/>
              </a:rPr>
              <a:t>section 288</a:t>
            </a:r>
            <a:r>
              <a:rPr lang="en-US" dirty="0" smtClean="0"/>
              <a:t>;</a:t>
            </a:r>
          </a:p>
          <a:p>
            <a:pPr algn="just"/>
            <a:r>
              <a:rPr lang="en-US" dirty="0" smtClean="0"/>
              <a:t>(</a:t>
            </a:r>
            <a:r>
              <a:rPr lang="en-US" i="1" dirty="0" smtClean="0"/>
              <a:t>ii</a:t>
            </a:r>
            <a:r>
              <a:rPr lang="en-US" dirty="0" smtClean="0"/>
              <a:t>) "arm's length price" means a price which is applied or proposed to be applied in a transaction between persons other than associated enterprises, in uncontrolled conditions;</a:t>
            </a:r>
          </a:p>
          <a:p>
            <a:pPr algn="just"/>
            <a:r>
              <a:rPr lang="en-US" dirty="0" smtClean="0"/>
              <a:t>(</a:t>
            </a:r>
            <a:r>
              <a:rPr lang="en-US" i="1" dirty="0" smtClean="0"/>
              <a:t>iii</a:t>
            </a:r>
            <a:r>
              <a:rPr lang="en-US" dirty="0" smtClean="0"/>
              <a:t>) "enterprise" means a person (including a permanent establishment of such person) who is, or has been, or is proposed to be, engaged in any activity, relating to the production, storage, supply, distribution, acquisition or control of articles or goods, or know-how, patents, copyrights, trade-marks, </a:t>
            </a:r>
            <a:r>
              <a:rPr lang="en-US" dirty="0" err="1" smtClean="0"/>
              <a:t>licences</a:t>
            </a:r>
            <a:r>
              <a:rPr lang="en-US" dirty="0" smtClean="0"/>
              <a:t>, franchises or any other business or commercial rights of similar nature, or any data, documentation, drawing or specification relating to any patent, invention, model, design, secret formula or process, of which the other enterprise is the owner or in respect of which the other enterprise has exclusive rights, or the provision of services of any kind, </a:t>
            </a:r>
            <a:r>
              <a:rPr lang="en-US" u="sng" baseline="30000" dirty="0" smtClean="0">
                <a:hlinkClick r:id="rId10"/>
              </a:rPr>
              <a:t>12</a:t>
            </a:r>
            <a:r>
              <a:rPr lang="en-US" dirty="0" smtClean="0"/>
              <a:t>[or in carrying out any work in pursuance of a contract,] </a:t>
            </a:r>
            <a:endParaRPr lang="en-US" dirty="0"/>
          </a:p>
        </p:txBody>
      </p:sp>
      <p:sp>
        <p:nvSpPr>
          <p:cNvPr id="12" name="Right Arrow 11">
            <a:hlinkClick r:id="rId11"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12"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039677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32</a:t>
            </a:fld>
            <a:endParaRPr lang="en-US" sz="1800" b="1" dirty="0"/>
          </a:p>
        </p:txBody>
      </p:sp>
      <p:sp>
        <p:nvSpPr>
          <p:cNvPr id="10" name="TextBox 9"/>
          <p:cNvSpPr txBox="1"/>
          <p:nvPr/>
        </p:nvSpPr>
        <p:spPr>
          <a:xfrm>
            <a:off x="590550" y="1204152"/>
            <a:ext cx="8013699" cy="4524315"/>
          </a:xfrm>
          <a:prstGeom prst="rect">
            <a:avLst/>
          </a:prstGeom>
          <a:noFill/>
        </p:spPr>
        <p:txBody>
          <a:bodyPr wrap="square" rtlCol="0">
            <a:spAutoFit/>
          </a:bodyPr>
          <a:lstStyle/>
          <a:p>
            <a:pPr algn="just"/>
            <a:r>
              <a:rPr lang="en-US" dirty="0"/>
              <a:t>or in investment, or providing loan or in the business of acquiring, holding, underwriting or dealing with shares, debentures or other securities of any other body corporate, whether such activity or business is carried on, directly or through one or more of its units or divisions or subsidiaries, or whether such unit or division or subsidiary is located at the same place where the enterprise is located or at a different place or places;</a:t>
            </a:r>
          </a:p>
          <a:p>
            <a:pPr algn="just"/>
            <a:r>
              <a:rPr lang="en-US" u="sng" baseline="30000" dirty="0">
                <a:hlinkClick r:id="rId3"/>
              </a:rPr>
              <a:t>13</a:t>
            </a:r>
            <a:r>
              <a:rPr lang="en-US" dirty="0"/>
              <a:t>[(</a:t>
            </a:r>
            <a:r>
              <a:rPr lang="en-US" i="1" dirty="0" err="1"/>
              <a:t>iiia</a:t>
            </a:r>
            <a:r>
              <a:rPr lang="en-US" dirty="0"/>
              <a:t>) "permanent establishment", referred to in clause (</a:t>
            </a:r>
            <a:r>
              <a:rPr lang="en-US" i="1" dirty="0"/>
              <a:t>iii</a:t>
            </a:r>
            <a:r>
              <a:rPr lang="en-US" dirty="0"/>
              <a:t>), includes a fixed place of business through which the business of the enterprise is wholly or partly carried on;]</a:t>
            </a:r>
          </a:p>
          <a:p>
            <a:pPr algn="just"/>
            <a:r>
              <a:rPr lang="en-US" u="sng" baseline="30000" dirty="0">
                <a:hlinkClick r:id="rId4"/>
              </a:rPr>
              <a:t>14</a:t>
            </a:r>
            <a:r>
              <a:rPr lang="en-US" dirty="0"/>
              <a:t>[(</a:t>
            </a:r>
            <a:r>
              <a:rPr lang="en-US" i="1" dirty="0"/>
              <a:t>iv</a:t>
            </a:r>
            <a:r>
              <a:rPr lang="en-US" dirty="0"/>
              <a:t>) "specified date" shall have the same meaning as assigned to "due date" in </a:t>
            </a:r>
            <a:r>
              <a:rPr lang="en-US" i="1" dirty="0"/>
              <a:t>Explanation 2</a:t>
            </a:r>
            <a:r>
              <a:rPr lang="en-US" dirty="0"/>
              <a:t> below sub-section (1) of </a:t>
            </a:r>
            <a:r>
              <a:rPr lang="en-US" u="sng" dirty="0">
                <a:hlinkClick r:id="rId5"/>
              </a:rPr>
              <a:t>section 139</a:t>
            </a:r>
            <a:r>
              <a:rPr lang="en-US" dirty="0"/>
              <a:t>;]</a:t>
            </a:r>
          </a:p>
          <a:p>
            <a:pPr algn="just"/>
            <a:r>
              <a:rPr lang="en-US" dirty="0"/>
              <a:t>(</a:t>
            </a:r>
            <a:r>
              <a:rPr lang="en-US" i="1" dirty="0"/>
              <a:t>v</a:t>
            </a:r>
            <a:r>
              <a:rPr lang="en-US" dirty="0"/>
              <a:t>) "transaction" includes an arrangement, understanding or action in concert,—</a:t>
            </a:r>
          </a:p>
          <a:p>
            <a:pPr algn="just"/>
            <a:r>
              <a:rPr lang="en-US" dirty="0"/>
              <a:t>(</a:t>
            </a:r>
            <a:r>
              <a:rPr lang="en-US" i="1" dirty="0"/>
              <a:t>A</a:t>
            </a:r>
            <a:r>
              <a:rPr lang="en-US" dirty="0"/>
              <a:t>) whether or not such arrangement, understanding or action is formal or in writing; or</a:t>
            </a:r>
          </a:p>
          <a:p>
            <a:pPr algn="just"/>
            <a:r>
              <a:rPr lang="en-US" dirty="0"/>
              <a:t>(</a:t>
            </a:r>
            <a:r>
              <a:rPr lang="en-US" i="1" dirty="0"/>
              <a:t>B</a:t>
            </a:r>
            <a:r>
              <a:rPr lang="en-US" dirty="0"/>
              <a:t>) whether or not such arrangement, understanding or action is intended to be enforceable by legal proceeding</a:t>
            </a:r>
            <a:r>
              <a:rPr lang="en-US" dirty="0" smtClean="0"/>
              <a:t>.]</a:t>
            </a:r>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9961522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33</a:t>
            </a:fld>
            <a:endParaRPr lang="en-US" sz="1800" b="1" dirty="0"/>
          </a:p>
        </p:txBody>
      </p:sp>
      <p:sp>
        <p:nvSpPr>
          <p:cNvPr id="10" name="TextBox 9"/>
          <p:cNvSpPr txBox="1"/>
          <p:nvPr/>
        </p:nvSpPr>
        <p:spPr>
          <a:xfrm>
            <a:off x="590550" y="1204152"/>
            <a:ext cx="8013699" cy="4524315"/>
          </a:xfrm>
          <a:prstGeom prst="rect">
            <a:avLst/>
          </a:prstGeom>
          <a:noFill/>
        </p:spPr>
        <p:txBody>
          <a:bodyPr wrap="square" rtlCol="0">
            <a:spAutoFit/>
          </a:bodyPr>
          <a:lstStyle/>
          <a:p>
            <a:pPr algn="ctr"/>
            <a:r>
              <a:rPr lang="en-US" sz="3600" b="1" u="sng" baseline="30000" dirty="0"/>
              <a:t>RULES</a:t>
            </a:r>
            <a:endParaRPr lang="en-US" dirty="0"/>
          </a:p>
          <a:p>
            <a:pPr algn="just"/>
            <a:r>
              <a:rPr lang="en-US" u="sng" baseline="30000" dirty="0">
                <a:hlinkClick r:id="rId3"/>
              </a:rPr>
              <a:t>51</a:t>
            </a:r>
            <a:r>
              <a:rPr lang="en-US" dirty="0"/>
              <a:t>[</a:t>
            </a:r>
            <a:r>
              <a:rPr lang="en-US" b="1" dirty="0"/>
              <a:t>Meaning of expressions used in computation of arm's length price.</a:t>
            </a:r>
            <a:r>
              <a:rPr lang="en-US" u="sng" baseline="30000" dirty="0">
                <a:hlinkClick r:id="rId4"/>
              </a:rPr>
              <a:t>52</a:t>
            </a:r>
            <a:endParaRPr lang="en-US" dirty="0"/>
          </a:p>
          <a:p>
            <a:pPr algn="just"/>
            <a:r>
              <a:rPr lang="en-US" b="1" dirty="0"/>
              <a:t>10A.</a:t>
            </a:r>
            <a:r>
              <a:rPr lang="en-US" dirty="0"/>
              <a:t> For the purposes of this rule and rules </a:t>
            </a:r>
            <a:r>
              <a:rPr lang="en-US" u="sng" baseline="30000" dirty="0">
                <a:hlinkClick r:id="rId5"/>
              </a:rPr>
              <a:t>53</a:t>
            </a:r>
            <a:r>
              <a:rPr lang="en-US" b="1" dirty="0"/>
              <a:t>[</a:t>
            </a:r>
            <a:r>
              <a:rPr lang="en-US" i="1" dirty="0"/>
              <a:t>10AB</a:t>
            </a:r>
            <a:r>
              <a:rPr lang="en-US" b="1" dirty="0"/>
              <a:t>]</a:t>
            </a:r>
            <a:r>
              <a:rPr lang="en-US" dirty="0"/>
              <a:t> to 10E,—</a:t>
            </a:r>
          </a:p>
          <a:p>
            <a:pPr algn="just"/>
            <a:r>
              <a:rPr lang="en-US" u="sng" baseline="30000" dirty="0">
                <a:hlinkClick r:id="rId6"/>
              </a:rPr>
              <a:t>54</a:t>
            </a:r>
            <a:r>
              <a:rPr lang="en-US" b="1" dirty="0"/>
              <a:t>[</a:t>
            </a:r>
            <a:r>
              <a:rPr lang="en-US" i="1" dirty="0"/>
              <a:t>(</a:t>
            </a:r>
            <a:r>
              <a:rPr lang="en-US" dirty="0"/>
              <a:t>a</a:t>
            </a:r>
            <a:r>
              <a:rPr lang="en-US" i="1" dirty="0"/>
              <a:t>) "associated enterprise" shall,</a:t>
            </a:r>
            <a:r>
              <a:rPr lang="en-US" dirty="0"/>
              <a:t>—</a:t>
            </a:r>
          </a:p>
          <a:p>
            <a:pPr algn="just"/>
            <a:r>
              <a:rPr lang="en-US" i="1" dirty="0"/>
              <a:t>(</a:t>
            </a:r>
            <a:r>
              <a:rPr lang="en-US" dirty="0" err="1"/>
              <a:t>i</a:t>
            </a:r>
            <a:r>
              <a:rPr lang="en-US" i="1" dirty="0"/>
              <a:t>) have the same meaning as assigned to it in section 92A; and</a:t>
            </a:r>
            <a:endParaRPr lang="en-US" dirty="0"/>
          </a:p>
          <a:p>
            <a:pPr algn="just"/>
            <a:r>
              <a:rPr lang="en-US" i="1" dirty="0"/>
              <a:t>(</a:t>
            </a:r>
            <a:r>
              <a:rPr lang="en-US" dirty="0"/>
              <a:t>ii</a:t>
            </a:r>
            <a:r>
              <a:rPr lang="en-US" i="1" dirty="0"/>
              <a:t>) in relation to a specified domestic transaction entered into by an assessee, include </a:t>
            </a:r>
            <a:r>
              <a:rPr lang="en-US" dirty="0"/>
              <a:t>—</a:t>
            </a:r>
          </a:p>
          <a:p>
            <a:pPr algn="just"/>
            <a:r>
              <a:rPr lang="en-US" i="1" dirty="0"/>
              <a:t>(A) the persons referred to in clause (</a:t>
            </a:r>
            <a:r>
              <a:rPr lang="en-US" dirty="0"/>
              <a:t>b</a:t>
            </a:r>
            <a:r>
              <a:rPr lang="en-US" i="1" dirty="0"/>
              <a:t>) of sub-section (2) of section 40A in respect of a transaction referred to in clause (</a:t>
            </a:r>
            <a:r>
              <a:rPr lang="en-US" dirty="0"/>
              <a:t>a</a:t>
            </a:r>
            <a:r>
              <a:rPr lang="en-US" i="1" dirty="0"/>
              <a:t>) of sub-section (2) of the said section;</a:t>
            </a:r>
            <a:endParaRPr lang="en-US" dirty="0"/>
          </a:p>
          <a:p>
            <a:pPr algn="just"/>
            <a:r>
              <a:rPr lang="en-US" i="1" dirty="0"/>
              <a:t>(B) other units or undertakings or businesses of such assessee in respect of a transaction referred to in section 80A or, as the case may be, subsection (8) of section 80-IA;</a:t>
            </a:r>
            <a:endParaRPr lang="en-US" dirty="0"/>
          </a:p>
          <a:p>
            <a:pPr algn="just"/>
            <a:r>
              <a:rPr lang="en-US" i="1" dirty="0"/>
              <a:t>(C) any other person referred to in sub-section (10) of section 80-IA in respect of a transaction referred to therein;</a:t>
            </a:r>
            <a:endParaRPr lang="en-US" dirty="0"/>
          </a:p>
          <a:p>
            <a:pPr algn="just"/>
            <a:endParaRPr lang="en-US" dirty="0"/>
          </a:p>
        </p:txBody>
      </p:sp>
      <p:sp>
        <p:nvSpPr>
          <p:cNvPr id="12" name="Right Arrow 11">
            <a:hlinkClick r:id="rId7"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8"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2172649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34</a:t>
            </a:fld>
            <a:endParaRPr lang="en-US" sz="1800" b="1" dirty="0"/>
          </a:p>
        </p:txBody>
      </p:sp>
      <p:sp>
        <p:nvSpPr>
          <p:cNvPr id="10" name="TextBox 9"/>
          <p:cNvSpPr txBox="1"/>
          <p:nvPr/>
        </p:nvSpPr>
        <p:spPr>
          <a:xfrm>
            <a:off x="590550" y="1204152"/>
            <a:ext cx="8013699" cy="4247317"/>
          </a:xfrm>
          <a:prstGeom prst="rect">
            <a:avLst/>
          </a:prstGeom>
          <a:noFill/>
        </p:spPr>
        <p:txBody>
          <a:bodyPr wrap="square" rtlCol="0">
            <a:spAutoFit/>
          </a:bodyPr>
          <a:lstStyle/>
          <a:p>
            <a:pPr algn="just"/>
            <a:r>
              <a:rPr lang="en-US" i="1" dirty="0"/>
              <a:t>(D) other units, undertakings, enterprises or business of such assessee, or other person referred to in sub-section (10) of section 80-IA, as the case may be, in respect of a transaction referred to in section 10AA or the transactions referred to in Chapter VI-A to which the provisions of sub-section (8) or, as the case may be, the provisions of sub-section (10) of section 80-IA are applicable;</a:t>
            </a:r>
            <a:endParaRPr lang="en-US" dirty="0"/>
          </a:p>
          <a:p>
            <a:pPr algn="just"/>
            <a:r>
              <a:rPr lang="en-US" i="1" dirty="0"/>
              <a:t>(</a:t>
            </a:r>
            <a:r>
              <a:rPr lang="en-US" dirty="0" err="1"/>
              <a:t>aa</a:t>
            </a:r>
            <a:r>
              <a:rPr lang="en-US" i="1" dirty="0"/>
              <a:t>) "enterprise" shall have the same meaning as assigned to it in clause (</a:t>
            </a:r>
            <a:r>
              <a:rPr lang="en-US" dirty="0"/>
              <a:t>iii</a:t>
            </a:r>
            <a:r>
              <a:rPr lang="en-US" i="1" dirty="0"/>
              <a:t>) of section 92F and shall, for the purposes of a specified domestic transaction, include a unit, or an enterprise, or an undertaking or a business of a person who undertakes such transaction;</a:t>
            </a:r>
            <a:r>
              <a:rPr lang="en-US" b="1" dirty="0"/>
              <a:t>]</a:t>
            </a:r>
            <a:endParaRPr lang="en-US" dirty="0"/>
          </a:p>
          <a:p>
            <a:pPr algn="just"/>
            <a:r>
              <a:rPr lang="en-US" u="sng" baseline="30000" dirty="0">
                <a:hlinkClick r:id="rId3"/>
              </a:rPr>
              <a:t>55</a:t>
            </a:r>
            <a:r>
              <a:rPr lang="en-US" b="1" dirty="0"/>
              <a:t>[</a:t>
            </a:r>
            <a:r>
              <a:rPr lang="en-US" dirty="0" err="1"/>
              <a:t>ab</a:t>
            </a:r>
            <a:r>
              <a:rPr lang="en-US" b="1" dirty="0"/>
              <a:t>]</a:t>
            </a:r>
            <a:r>
              <a:rPr lang="en-US" dirty="0"/>
              <a:t> "uncontrolled transaction" means a transaction between enterprises other than associated enterprises, whether resident or non-resident;</a:t>
            </a:r>
          </a:p>
          <a:p>
            <a:pPr algn="just"/>
            <a:r>
              <a:rPr lang="en-US" dirty="0"/>
              <a:t>(</a:t>
            </a:r>
            <a:r>
              <a:rPr lang="en-US" i="1" dirty="0"/>
              <a:t>b</a:t>
            </a:r>
            <a:r>
              <a:rPr lang="en-US" dirty="0"/>
              <a:t>) "property" includes goods, articles or things, and intangible property;</a:t>
            </a:r>
          </a:p>
          <a:p>
            <a:pPr algn="just"/>
            <a:r>
              <a:rPr lang="en-US" dirty="0"/>
              <a:t>(</a:t>
            </a:r>
            <a:r>
              <a:rPr lang="en-US" i="1" dirty="0"/>
              <a:t>c</a:t>
            </a:r>
            <a:r>
              <a:rPr lang="en-US" dirty="0"/>
              <a:t>) "services" include financial services;</a:t>
            </a:r>
          </a:p>
          <a:p>
            <a:pPr algn="just"/>
            <a:r>
              <a:rPr lang="en-US" dirty="0"/>
              <a:t>(</a:t>
            </a:r>
            <a:r>
              <a:rPr lang="en-US" i="1" dirty="0"/>
              <a:t>d</a:t>
            </a:r>
            <a:r>
              <a:rPr lang="en-US" dirty="0"/>
              <a:t>) "transaction" includes a number of closely linked transactions.</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2861436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35</a:t>
            </a:fld>
            <a:endParaRPr lang="en-US" sz="1800" b="1" dirty="0"/>
          </a:p>
        </p:txBody>
      </p:sp>
      <p:sp>
        <p:nvSpPr>
          <p:cNvPr id="10" name="TextBox 9"/>
          <p:cNvSpPr txBox="1"/>
          <p:nvPr/>
        </p:nvSpPr>
        <p:spPr>
          <a:xfrm>
            <a:off x="590550" y="1204152"/>
            <a:ext cx="8013699" cy="2862322"/>
          </a:xfrm>
          <a:prstGeom prst="rect">
            <a:avLst/>
          </a:prstGeom>
          <a:noFill/>
        </p:spPr>
        <p:txBody>
          <a:bodyPr wrap="square" rtlCol="0">
            <a:spAutoFit/>
          </a:bodyPr>
          <a:lstStyle/>
          <a:p>
            <a:pPr algn="just"/>
            <a:r>
              <a:rPr lang="en-US" u="sng" baseline="30000" dirty="0">
                <a:hlinkClick r:id="rId3"/>
              </a:rPr>
              <a:t>51a</a:t>
            </a:r>
            <a:r>
              <a:rPr lang="en-US" b="1" dirty="0"/>
              <a:t>[Other method of determination of arm's length price</a:t>
            </a:r>
            <a:r>
              <a:rPr lang="en-US" b="1" dirty="0" smtClean="0"/>
              <a:t>.</a:t>
            </a:r>
          </a:p>
          <a:p>
            <a:pPr algn="just"/>
            <a:endParaRPr lang="en-US" dirty="0"/>
          </a:p>
          <a:p>
            <a:pPr algn="just"/>
            <a:r>
              <a:rPr lang="en-US" b="1" dirty="0"/>
              <a:t>10AB. </a:t>
            </a:r>
            <a:r>
              <a:rPr lang="en-US" i="1" dirty="0"/>
              <a:t>For the purposes of clause (</a:t>
            </a:r>
            <a:r>
              <a:rPr lang="en-US" dirty="0"/>
              <a:t>f</a:t>
            </a:r>
            <a:r>
              <a:rPr lang="en-US" i="1" dirty="0"/>
              <a:t>) of sub-section (1) of section 92C, the other method for determination of the arms' length price in relation to an international transaction </a:t>
            </a:r>
            <a:r>
              <a:rPr lang="en-US" i="1" u="sng" baseline="30000" dirty="0">
                <a:hlinkClick r:id="rId4"/>
              </a:rPr>
              <a:t>51aa</a:t>
            </a:r>
            <a:r>
              <a:rPr lang="en-US" b="1" dirty="0"/>
              <a:t>[</a:t>
            </a:r>
            <a:r>
              <a:rPr lang="en-US" i="1" dirty="0"/>
              <a:t>or a specified domestic transaction</a:t>
            </a:r>
            <a:r>
              <a:rPr lang="en-US" b="1" dirty="0"/>
              <a:t>]</a:t>
            </a:r>
            <a:r>
              <a:rPr lang="en-US" i="1" dirty="0"/>
              <a:t> shall be any method which takes into account the price which has been charged or paid, or would have been charged or paid, for the same or similar uncontrolled transaction, with or between non-associated enterprises, under similar circumstances, considering all the relevant facts.</a:t>
            </a:r>
            <a:r>
              <a:rPr lang="en-US" b="1" dirty="0"/>
              <a:t>]</a:t>
            </a:r>
            <a:endParaRPr lang="en-US" dirty="0"/>
          </a:p>
          <a:p>
            <a:pPr algn="just"/>
            <a:endParaRPr lang="en-US" dirty="0"/>
          </a:p>
        </p:txBody>
      </p:sp>
      <p:sp>
        <p:nvSpPr>
          <p:cNvPr id="12" name="Right Arrow 11">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0784236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36</a:t>
            </a:fld>
            <a:endParaRPr lang="en-US" sz="1800" b="1" dirty="0"/>
          </a:p>
        </p:txBody>
      </p:sp>
      <p:sp>
        <p:nvSpPr>
          <p:cNvPr id="10" name="TextBox 9"/>
          <p:cNvSpPr txBox="1"/>
          <p:nvPr/>
        </p:nvSpPr>
        <p:spPr>
          <a:xfrm>
            <a:off x="590550" y="1204152"/>
            <a:ext cx="8013699" cy="4801314"/>
          </a:xfrm>
          <a:prstGeom prst="rect">
            <a:avLst/>
          </a:prstGeom>
          <a:noFill/>
        </p:spPr>
        <p:txBody>
          <a:bodyPr wrap="square" rtlCol="0">
            <a:spAutoFit/>
          </a:bodyPr>
          <a:lstStyle/>
          <a:p>
            <a:pPr algn="just"/>
            <a:r>
              <a:rPr lang="en-US" b="1" dirty="0"/>
              <a:t>Determination of arm's length price under section 92C.</a:t>
            </a:r>
            <a:endParaRPr lang="en-US" dirty="0"/>
          </a:p>
          <a:p>
            <a:pPr algn="just"/>
            <a:r>
              <a:rPr lang="en-US" b="1" dirty="0"/>
              <a:t>10B.</a:t>
            </a:r>
            <a:r>
              <a:rPr lang="en-US" dirty="0"/>
              <a:t> (1) For the purposes of sub-section (2) of section 92C, the arm's length price in relation to </a:t>
            </a:r>
            <a:r>
              <a:rPr lang="en-US" u="sng" baseline="30000" dirty="0">
                <a:hlinkClick r:id="rId3"/>
              </a:rPr>
              <a:t>52</a:t>
            </a:r>
            <a:r>
              <a:rPr lang="en-US" b="1" dirty="0"/>
              <a:t>[</a:t>
            </a:r>
            <a:r>
              <a:rPr lang="en-US" i="1" dirty="0"/>
              <a:t>an international transaction or a specified domestic transaction</a:t>
            </a:r>
            <a:r>
              <a:rPr lang="en-US" b="1" dirty="0"/>
              <a:t>]</a:t>
            </a:r>
            <a:r>
              <a:rPr lang="en-US" dirty="0"/>
              <a:t> shall be determined by any of the following methods, being the most appropriate method, in the following manner, namely :—</a:t>
            </a:r>
          </a:p>
          <a:p>
            <a:pPr algn="just"/>
            <a:r>
              <a:rPr lang="en-US" dirty="0"/>
              <a:t>(</a:t>
            </a:r>
            <a:r>
              <a:rPr lang="en-US" i="1" dirty="0"/>
              <a:t>a</a:t>
            </a:r>
            <a:r>
              <a:rPr lang="en-US" dirty="0"/>
              <a:t>) comparable uncontrolled price method, by which,—</a:t>
            </a:r>
          </a:p>
          <a:p>
            <a:pPr algn="just"/>
            <a:r>
              <a:rPr lang="en-US" dirty="0"/>
              <a:t>(</a:t>
            </a:r>
            <a:r>
              <a:rPr lang="en-US" i="1" dirty="0" err="1"/>
              <a:t>i</a:t>
            </a:r>
            <a:r>
              <a:rPr lang="en-US" dirty="0"/>
              <a:t>) the price charged or paid for property transferred or services provided in a comparable uncontrolled transaction, or a number of such transactions, is identified;</a:t>
            </a:r>
          </a:p>
          <a:p>
            <a:pPr algn="just"/>
            <a:r>
              <a:rPr lang="en-US" dirty="0"/>
              <a:t>(</a:t>
            </a:r>
            <a:r>
              <a:rPr lang="en-US" i="1" dirty="0"/>
              <a:t>ii</a:t>
            </a:r>
            <a:r>
              <a:rPr lang="en-US" dirty="0"/>
              <a:t>) such price is adjusted to account for differences, if any, between </a:t>
            </a:r>
            <a:r>
              <a:rPr lang="en-US" u="sng" baseline="30000" dirty="0">
                <a:hlinkClick r:id="rId4"/>
              </a:rPr>
              <a:t>53</a:t>
            </a:r>
            <a:r>
              <a:rPr lang="en-US" b="1" dirty="0"/>
              <a:t>[</a:t>
            </a:r>
            <a:r>
              <a:rPr lang="en-US" i="1" dirty="0"/>
              <a:t>the international transaction or the specified domestic transaction</a:t>
            </a:r>
            <a:r>
              <a:rPr lang="en-US" b="1" dirty="0"/>
              <a:t>]</a:t>
            </a:r>
            <a:r>
              <a:rPr lang="en-US" dirty="0"/>
              <a:t> and the comparable uncontrolled transactions or between the enterprises entering into such transactions, which could materially affect the price in the open market;</a:t>
            </a:r>
          </a:p>
          <a:p>
            <a:pPr algn="just"/>
            <a:r>
              <a:rPr lang="en-US" dirty="0"/>
              <a:t>(</a:t>
            </a:r>
            <a:r>
              <a:rPr lang="en-US" i="1" dirty="0"/>
              <a:t>iii</a:t>
            </a:r>
            <a:r>
              <a:rPr lang="en-US" dirty="0"/>
              <a:t>) the adjusted price arrived at under sub-clause (</a:t>
            </a:r>
            <a:r>
              <a:rPr lang="en-US" i="1" dirty="0"/>
              <a:t>ii</a:t>
            </a:r>
            <a:r>
              <a:rPr lang="en-US" dirty="0"/>
              <a:t>) is taken to be an arm's length price in respect of the property transferred or services provided in </a:t>
            </a:r>
            <a:r>
              <a:rPr lang="en-US" u="sng" baseline="30000" dirty="0">
                <a:hlinkClick r:id="rId5"/>
              </a:rPr>
              <a:t>54</a:t>
            </a:r>
            <a:r>
              <a:rPr lang="en-US" b="1" dirty="0"/>
              <a:t>[</a:t>
            </a:r>
            <a:r>
              <a:rPr lang="en-US" i="1" dirty="0"/>
              <a:t>the international transaction or the specified domestic transaction</a:t>
            </a:r>
            <a:r>
              <a:rPr lang="en-US" b="1" dirty="0"/>
              <a:t>]</a:t>
            </a:r>
            <a:r>
              <a:rPr lang="en-US" dirty="0"/>
              <a:t>;</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7469800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37</a:t>
            </a:fld>
            <a:endParaRPr lang="en-US" sz="1800" b="1" dirty="0"/>
          </a:p>
        </p:txBody>
      </p:sp>
      <p:sp>
        <p:nvSpPr>
          <p:cNvPr id="10" name="TextBox 9"/>
          <p:cNvSpPr txBox="1"/>
          <p:nvPr/>
        </p:nvSpPr>
        <p:spPr>
          <a:xfrm>
            <a:off x="590550" y="1204152"/>
            <a:ext cx="8013699" cy="4801314"/>
          </a:xfrm>
          <a:prstGeom prst="rect">
            <a:avLst/>
          </a:prstGeom>
          <a:noFill/>
        </p:spPr>
        <p:txBody>
          <a:bodyPr wrap="square" rtlCol="0">
            <a:spAutoFit/>
          </a:bodyPr>
          <a:lstStyle/>
          <a:p>
            <a:pPr algn="just"/>
            <a:r>
              <a:rPr lang="en-US" dirty="0"/>
              <a:t>(</a:t>
            </a:r>
            <a:r>
              <a:rPr lang="en-US" i="1" dirty="0"/>
              <a:t>b</a:t>
            </a:r>
            <a:r>
              <a:rPr lang="en-US" dirty="0"/>
              <a:t>) resale price method, by which,—</a:t>
            </a:r>
          </a:p>
          <a:p>
            <a:pPr algn="just"/>
            <a:r>
              <a:rPr lang="en-US" dirty="0"/>
              <a:t>(</a:t>
            </a:r>
            <a:r>
              <a:rPr lang="en-US" i="1" dirty="0" err="1"/>
              <a:t>i</a:t>
            </a:r>
            <a:r>
              <a:rPr lang="en-US" dirty="0"/>
              <a:t>) the price at which property purchased or services obtained by the enterprise from an associated enterprise is resold or are provided to an unrelated enterprise, is identified;</a:t>
            </a:r>
          </a:p>
          <a:p>
            <a:pPr algn="just"/>
            <a:r>
              <a:rPr lang="en-US" dirty="0"/>
              <a:t>(</a:t>
            </a:r>
            <a:r>
              <a:rPr lang="en-US" i="1" dirty="0"/>
              <a:t>ii</a:t>
            </a:r>
            <a:r>
              <a:rPr lang="en-US" dirty="0"/>
              <a:t>) such resale price is reduced by the amount of a normal gross profit margin accruing to the enterprise or to an unrelated enterprise from the purchase and resale of the same or similar property or from obtaining and providing the same or similar services, in a comparable uncontrolled transaction, or a number of such transactions;</a:t>
            </a:r>
          </a:p>
          <a:p>
            <a:pPr algn="just"/>
            <a:r>
              <a:rPr lang="en-US" dirty="0"/>
              <a:t>(</a:t>
            </a:r>
            <a:r>
              <a:rPr lang="en-US" i="1" dirty="0"/>
              <a:t>iii</a:t>
            </a:r>
            <a:r>
              <a:rPr lang="en-US" dirty="0"/>
              <a:t>) the price so arrived at is further reduced by the expenses incurred by the enterprise in connection with the purchase of property or obtaining of services;</a:t>
            </a:r>
          </a:p>
          <a:p>
            <a:pPr algn="just"/>
            <a:r>
              <a:rPr lang="en-US" dirty="0"/>
              <a:t>(</a:t>
            </a:r>
            <a:r>
              <a:rPr lang="en-US" i="1" dirty="0"/>
              <a:t>iv</a:t>
            </a:r>
            <a:r>
              <a:rPr lang="en-US" dirty="0"/>
              <a:t>) the price so arrived at is adjusted to take into account the functional and other differences, including differences in accounting practices, if any, between </a:t>
            </a:r>
            <a:r>
              <a:rPr lang="en-US" u="sng" baseline="30000" dirty="0">
                <a:hlinkClick r:id="rId3"/>
              </a:rPr>
              <a:t>55</a:t>
            </a:r>
            <a:r>
              <a:rPr lang="en-US" b="1" dirty="0"/>
              <a:t>[</a:t>
            </a:r>
            <a:r>
              <a:rPr lang="en-US" i="1" dirty="0"/>
              <a:t>the international transaction or the specified domestic transaction</a:t>
            </a:r>
            <a:r>
              <a:rPr lang="en-US" b="1" dirty="0"/>
              <a:t>]</a:t>
            </a:r>
            <a:r>
              <a:rPr lang="en-US" dirty="0"/>
              <a:t> and the comparable uncontrolled transactions, or between the enterprises entering into such transactions, which could materially affect the amount of gross profit margin in the open market</a:t>
            </a:r>
            <a:r>
              <a:rPr lang="en-US" dirty="0" smtClean="0"/>
              <a:t>;</a:t>
            </a:r>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2731630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38</a:t>
            </a:fld>
            <a:endParaRPr lang="en-US" sz="1800" b="1" dirty="0"/>
          </a:p>
        </p:txBody>
      </p:sp>
      <p:sp>
        <p:nvSpPr>
          <p:cNvPr id="10" name="TextBox 9"/>
          <p:cNvSpPr txBox="1"/>
          <p:nvPr/>
        </p:nvSpPr>
        <p:spPr>
          <a:xfrm>
            <a:off x="590550" y="1204152"/>
            <a:ext cx="8013699" cy="4801314"/>
          </a:xfrm>
          <a:prstGeom prst="rect">
            <a:avLst/>
          </a:prstGeom>
          <a:noFill/>
        </p:spPr>
        <p:txBody>
          <a:bodyPr wrap="square" rtlCol="0">
            <a:spAutoFit/>
          </a:bodyPr>
          <a:lstStyle/>
          <a:p>
            <a:pPr algn="just"/>
            <a:r>
              <a:rPr lang="en-US" dirty="0"/>
              <a:t>(</a:t>
            </a:r>
            <a:r>
              <a:rPr lang="en-US" i="1" dirty="0"/>
              <a:t>v</a:t>
            </a:r>
            <a:r>
              <a:rPr lang="en-US" dirty="0"/>
              <a:t>) the adjusted price arrived at under sub-clause (</a:t>
            </a:r>
            <a:r>
              <a:rPr lang="en-US" i="1" dirty="0"/>
              <a:t>iv</a:t>
            </a:r>
            <a:r>
              <a:rPr lang="en-US" dirty="0"/>
              <a:t>) is taken to be an arm's length price in respect of the purchase of the property or obtaining of the services by the enterprise from the associated enterprise;</a:t>
            </a:r>
          </a:p>
          <a:p>
            <a:pPr algn="just"/>
            <a:r>
              <a:rPr lang="en-US" dirty="0"/>
              <a:t>(</a:t>
            </a:r>
            <a:r>
              <a:rPr lang="en-US" i="1" dirty="0"/>
              <a:t>c</a:t>
            </a:r>
            <a:r>
              <a:rPr lang="en-US" dirty="0"/>
              <a:t>) cost plus method, by which,—</a:t>
            </a:r>
          </a:p>
          <a:p>
            <a:pPr algn="just"/>
            <a:r>
              <a:rPr lang="en-US" dirty="0"/>
              <a:t>(</a:t>
            </a:r>
            <a:r>
              <a:rPr lang="en-US" i="1" dirty="0" err="1"/>
              <a:t>i</a:t>
            </a:r>
            <a:r>
              <a:rPr lang="en-US" dirty="0"/>
              <a:t>) the direct and indirect costs of production incurred by the enterprise in respect of property transferred or services provided to an associated enterprise, are determined;</a:t>
            </a:r>
          </a:p>
          <a:p>
            <a:pPr algn="just"/>
            <a:r>
              <a:rPr lang="en-US" dirty="0"/>
              <a:t>(</a:t>
            </a:r>
            <a:r>
              <a:rPr lang="en-US" i="1" dirty="0"/>
              <a:t>ii</a:t>
            </a:r>
            <a:r>
              <a:rPr lang="en-US" dirty="0"/>
              <a:t>) the amount of a normal gross profit mark-up to such costs (computed according to the same accounting norms) arising from the transfer or provision of the same or similar property or services by the enterprise, or by an unrelated enterprise, in a comparable uncontrolled transaction, or a number of such transactions, is determined;</a:t>
            </a:r>
          </a:p>
          <a:p>
            <a:pPr algn="just"/>
            <a:r>
              <a:rPr lang="en-US" dirty="0"/>
              <a:t>(</a:t>
            </a:r>
            <a:r>
              <a:rPr lang="en-US" i="1" dirty="0"/>
              <a:t>iii</a:t>
            </a:r>
            <a:r>
              <a:rPr lang="en-US" dirty="0"/>
              <a:t>) the normal gross profit mark-up referred to in sub-clause (</a:t>
            </a:r>
            <a:r>
              <a:rPr lang="en-US" i="1" dirty="0"/>
              <a:t>ii</a:t>
            </a:r>
            <a:r>
              <a:rPr lang="en-US" dirty="0"/>
              <a:t>) is adjusted to take into account the functional and other differences, if any, between </a:t>
            </a:r>
            <a:r>
              <a:rPr lang="en-US" u="sng" baseline="30000" dirty="0">
                <a:hlinkClick r:id="rId3"/>
              </a:rPr>
              <a:t>56</a:t>
            </a:r>
            <a:r>
              <a:rPr lang="en-US" b="1" dirty="0"/>
              <a:t>[</a:t>
            </a:r>
            <a:r>
              <a:rPr lang="en-US" i="1" dirty="0"/>
              <a:t>the international transaction or the specified domestic transaction</a:t>
            </a:r>
            <a:r>
              <a:rPr lang="en-US" b="1" dirty="0"/>
              <a:t>]</a:t>
            </a:r>
            <a:r>
              <a:rPr lang="en-US" dirty="0"/>
              <a:t> and the comparable uncontrolled transactions, or between the enterprises entering into such transactions, which could materially affect such profit mark-up in the open market</a:t>
            </a:r>
            <a:r>
              <a:rPr lang="en-US" dirty="0" smtClean="0"/>
              <a:t>;</a:t>
            </a:r>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7686677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39</a:t>
            </a:fld>
            <a:endParaRPr lang="en-US" sz="1800" b="1" dirty="0"/>
          </a:p>
        </p:txBody>
      </p:sp>
      <p:sp>
        <p:nvSpPr>
          <p:cNvPr id="10" name="TextBox 9"/>
          <p:cNvSpPr txBox="1"/>
          <p:nvPr/>
        </p:nvSpPr>
        <p:spPr>
          <a:xfrm>
            <a:off x="590550" y="1204152"/>
            <a:ext cx="8013699" cy="3970318"/>
          </a:xfrm>
          <a:prstGeom prst="rect">
            <a:avLst/>
          </a:prstGeom>
          <a:noFill/>
        </p:spPr>
        <p:txBody>
          <a:bodyPr wrap="square" rtlCol="0">
            <a:spAutoFit/>
          </a:bodyPr>
          <a:lstStyle/>
          <a:p>
            <a:pPr algn="just"/>
            <a:r>
              <a:rPr lang="en-US" dirty="0"/>
              <a:t>(</a:t>
            </a:r>
            <a:r>
              <a:rPr lang="en-US" i="1" dirty="0"/>
              <a:t>iv</a:t>
            </a:r>
            <a:r>
              <a:rPr lang="en-US" dirty="0"/>
              <a:t>) the costs referred to in sub-clause (</a:t>
            </a:r>
            <a:r>
              <a:rPr lang="en-US" i="1" dirty="0" err="1"/>
              <a:t>i</a:t>
            </a:r>
            <a:r>
              <a:rPr lang="en-US" dirty="0"/>
              <a:t>) are increased by the adjusted profit mark-up arrived at under sub-clause (</a:t>
            </a:r>
            <a:r>
              <a:rPr lang="en-US" i="1" dirty="0"/>
              <a:t>iii</a:t>
            </a:r>
            <a:r>
              <a:rPr lang="en-US" dirty="0"/>
              <a:t>);</a:t>
            </a:r>
          </a:p>
          <a:p>
            <a:pPr algn="just"/>
            <a:r>
              <a:rPr lang="en-US" dirty="0"/>
              <a:t>(</a:t>
            </a:r>
            <a:r>
              <a:rPr lang="en-US" i="1" dirty="0"/>
              <a:t>v</a:t>
            </a:r>
            <a:r>
              <a:rPr lang="en-US" dirty="0"/>
              <a:t>) the sum so arrived at is taken to be an arm's length price in relation to the supply of the property or provision of services by the enterprise;</a:t>
            </a:r>
          </a:p>
          <a:p>
            <a:pPr algn="just"/>
            <a:r>
              <a:rPr lang="en-US" dirty="0"/>
              <a:t>(</a:t>
            </a:r>
            <a:r>
              <a:rPr lang="en-US" i="1" dirty="0"/>
              <a:t>d</a:t>
            </a:r>
            <a:r>
              <a:rPr lang="en-US" dirty="0"/>
              <a:t>) profit split method, which may be applicable mainly in </a:t>
            </a:r>
            <a:r>
              <a:rPr lang="en-US" u="sng" baseline="30000" dirty="0">
                <a:hlinkClick r:id="rId3"/>
              </a:rPr>
              <a:t>57</a:t>
            </a:r>
            <a:r>
              <a:rPr lang="en-US" dirty="0"/>
              <a:t>[</a:t>
            </a:r>
            <a:r>
              <a:rPr lang="en-US" i="1" dirty="0"/>
              <a:t>international transactions or specified domestic transactions</a:t>
            </a:r>
            <a:r>
              <a:rPr lang="en-US" b="1" dirty="0"/>
              <a:t>]</a:t>
            </a:r>
            <a:r>
              <a:rPr lang="en-US" dirty="0"/>
              <a:t> involving transfer of unique intangibles or in multiple </a:t>
            </a:r>
            <a:r>
              <a:rPr lang="en-US" u="sng" baseline="30000" dirty="0">
                <a:hlinkClick r:id="rId4"/>
              </a:rPr>
              <a:t>58</a:t>
            </a:r>
            <a:r>
              <a:rPr lang="en-US" dirty="0"/>
              <a:t>[</a:t>
            </a:r>
            <a:r>
              <a:rPr lang="en-US" i="1" dirty="0"/>
              <a:t>international transactions or specified domestic transactions</a:t>
            </a:r>
            <a:r>
              <a:rPr lang="en-US" b="1" dirty="0"/>
              <a:t>]</a:t>
            </a:r>
            <a:r>
              <a:rPr lang="en-US" dirty="0"/>
              <a:t> which are so interrelated that they cannot be evaluated separately for the purpose of determining the arm's length price of any one transaction, by which—</a:t>
            </a:r>
          </a:p>
          <a:p>
            <a:pPr algn="just"/>
            <a:r>
              <a:rPr lang="en-US" dirty="0"/>
              <a:t>(</a:t>
            </a:r>
            <a:r>
              <a:rPr lang="en-US" i="1" dirty="0" err="1"/>
              <a:t>i</a:t>
            </a:r>
            <a:r>
              <a:rPr lang="en-US" dirty="0"/>
              <a:t>) the combined net profit of the associated enterprises arising from </a:t>
            </a:r>
            <a:r>
              <a:rPr lang="en-US" u="sng" baseline="30000" dirty="0">
                <a:hlinkClick r:id="rId5"/>
              </a:rPr>
              <a:t>59</a:t>
            </a:r>
            <a:r>
              <a:rPr lang="en-US" b="1" dirty="0"/>
              <a:t>[</a:t>
            </a:r>
            <a:r>
              <a:rPr lang="en-US" i="1" dirty="0"/>
              <a:t>the international transaction or the specified domestic transaction</a:t>
            </a:r>
            <a:r>
              <a:rPr lang="en-US" b="1" dirty="0"/>
              <a:t>]</a:t>
            </a:r>
            <a:r>
              <a:rPr lang="en-US" dirty="0"/>
              <a:t> in which they are engaged, is determined;</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235877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a:t>
            </a:fld>
            <a:endParaRPr lang="en-US" sz="1800" b="1" dirty="0"/>
          </a:p>
        </p:txBody>
      </p:sp>
      <p:sp>
        <p:nvSpPr>
          <p:cNvPr id="9" name="TextBox 8"/>
          <p:cNvSpPr txBox="1"/>
          <p:nvPr/>
        </p:nvSpPr>
        <p:spPr>
          <a:xfrm>
            <a:off x="590550" y="1580484"/>
            <a:ext cx="8013699" cy="4524315"/>
          </a:xfrm>
          <a:prstGeom prst="rect">
            <a:avLst/>
          </a:prstGeom>
          <a:noFill/>
        </p:spPr>
        <p:txBody>
          <a:bodyPr wrap="square" rtlCol="0">
            <a:spAutoFit/>
          </a:bodyPr>
          <a:lstStyle/>
          <a:p>
            <a:pPr algn="just"/>
            <a:r>
              <a:rPr lang="en-US" b="1" dirty="0"/>
              <a:t>92. </a:t>
            </a:r>
            <a:r>
              <a:rPr lang="en-US" dirty="0"/>
              <a:t>(1) Any income</a:t>
            </a:r>
            <a:r>
              <a:rPr lang="en-US" u="sng" baseline="30000" dirty="0">
                <a:hlinkClick r:id="rId3"/>
              </a:rPr>
              <a:t>75</a:t>
            </a:r>
            <a:r>
              <a:rPr lang="en-US" dirty="0"/>
              <a:t> arising from an international transaction shall be computed having regard to the arm's length price.</a:t>
            </a:r>
          </a:p>
          <a:p>
            <a:pPr algn="just"/>
            <a:r>
              <a:rPr lang="en-US" i="1" dirty="0"/>
              <a:t>Explanation.—</a:t>
            </a:r>
            <a:r>
              <a:rPr lang="en-US" dirty="0"/>
              <a:t>For the removal of doubts, it is hereby clarified that the allowance for any expense or interest arising from an international transaction shall also be determined having regard to the arm's length price</a:t>
            </a:r>
            <a:r>
              <a:rPr lang="en-US" dirty="0" smtClean="0"/>
              <a:t>.</a:t>
            </a:r>
          </a:p>
          <a:p>
            <a:pPr algn="just"/>
            <a:endParaRPr lang="en-US" dirty="0"/>
          </a:p>
          <a:p>
            <a:pPr algn="just"/>
            <a:r>
              <a:rPr lang="en-US" dirty="0" smtClean="0"/>
              <a:t>(</a:t>
            </a:r>
            <a:r>
              <a:rPr lang="en-US" dirty="0"/>
              <a:t>2) Where in an international transaction </a:t>
            </a:r>
            <a:r>
              <a:rPr lang="en-US" u="sng" baseline="30000" dirty="0">
                <a:hlinkClick r:id="rId4"/>
              </a:rPr>
              <a:t>76</a:t>
            </a:r>
            <a:r>
              <a:rPr lang="en-US" dirty="0"/>
              <a:t>[</a:t>
            </a:r>
            <a:r>
              <a:rPr lang="en-US" i="1" dirty="0"/>
              <a:t>or specified domestic transaction</a:t>
            </a:r>
            <a:r>
              <a:rPr lang="en-US" dirty="0"/>
              <a:t>], two or more associated enterprises enter into a mutual agreement or arrangement for the allocation or apportionment of, or any contribution to, any cost or expense incurred or to be incurred in connection with a benefit, service or facility provided or to be provided to any one or more of such enterprises, the cost or expense allocated or apportioned to, or, as the case may be, contributed by, any such enterprise shall be determined having regard to the arm's length price of such benefit, service or facility, as the case may be</a:t>
            </a:r>
            <a:r>
              <a:rPr lang="en-US" dirty="0" smtClean="0"/>
              <a:t>.</a:t>
            </a:r>
          </a:p>
          <a:p>
            <a:pPr algn="just"/>
            <a:endParaRPr lang="en-US" dirty="0"/>
          </a:p>
          <a:p>
            <a:pPr algn="just"/>
            <a:endParaRPr lang="en-US" dirty="0"/>
          </a:p>
        </p:txBody>
      </p:sp>
      <p:sp>
        <p:nvSpPr>
          <p:cNvPr id="4" name="Right Arrow 3">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0" name="Left Arrow 9">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0691086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40</a:t>
            </a:fld>
            <a:endParaRPr lang="en-US" sz="1800" b="1" dirty="0"/>
          </a:p>
        </p:txBody>
      </p:sp>
      <p:sp>
        <p:nvSpPr>
          <p:cNvPr id="10" name="TextBox 9"/>
          <p:cNvSpPr txBox="1"/>
          <p:nvPr/>
        </p:nvSpPr>
        <p:spPr>
          <a:xfrm>
            <a:off x="590550" y="1204152"/>
            <a:ext cx="8013699" cy="3416320"/>
          </a:xfrm>
          <a:prstGeom prst="rect">
            <a:avLst/>
          </a:prstGeom>
          <a:noFill/>
        </p:spPr>
        <p:txBody>
          <a:bodyPr wrap="square" rtlCol="0">
            <a:spAutoFit/>
          </a:bodyPr>
          <a:lstStyle/>
          <a:p>
            <a:pPr algn="just"/>
            <a:r>
              <a:rPr lang="en-US" dirty="0"/>
              <a:t>(</a:t>
            </a:r>
            <a:r>
              <a:rPr lang="en-US" i="1" dirty="0"/>
              <a:t>ii</a:t>
            </a:r>
            <a:r>
              <a:rPr lang="en-US" dirty="0"/>
              <a:t>) the relative contribution made by each of the associated enterprises to the earning of such combined net profit, is then evaluated on the basis of the functions performed, assets employed or to be employed and risks assumed by each enterprise and on the basis of reliable external market data which indicates how such contribution would be evaluated by unrelated enterprises performing comparable functions in similar circumstances;</a:t>
            </a:r>
          </a:p>
          <a:p>
            <a:pPr algn="just"/>
            <a:r>
              <a:rPr lang="en-US" dirty="0"/>
              <a:t>(</a:t>
            </a:r>
            <a:r>
              <a:rPr lang="en-US" i="1" dirty="0"/>
              <a:t>iii</a:t>
            </a:r>
            <a:r>
              <a:rPr lang="en-US" dirty="0"/>
              <a:t>) the combined net profit is then split amongst the enterprises in proportion to their relative contributions, as evaluated under sub-clause (</a:t>
            </a:r>
            <a:r>
              <a:rPr lang="en-US" i="1" dirty="0"/>
              <a:t>ii</a:t>
            </a:r>
            <a:r>
              <a:rPr lang="en-US" dirty="0"/>
              <a:t>);</a:t>
            </a:r>
          </a:p>
          <a:p>
            <a:pPr algn="just"/>
            <a:r>
              <a:rPr lang="en-US" dirty="0"/>
              <a:t>(</a:t>
            </a:r>
            <a:r>
              <a:rPr lang="en-US" i="1" dirty="0"/>
              <a:t>iv</a:t>
            </a:r>
            <a:r>
              <a:rPr lang="en-US" dirty="0"/>
              <a:t>) the profit thus apportioned to the assessee is taken into account to arrive at an arm's length price in relation to </a:t>
            </a:r>
            <a:r>
              <a:rPr lang="en-US" u="sng" baseline="30000" dirty="0">
                <a:hlinkClick r:id="rId3"/>
              </a:rPr>
              <a:t>60</a:t>
            </a:r>
            <a:r>
              <a:rPr lang="en-US" b="1" dirty="0"/>
              <a:t>[</a:t>
            </a:r>
            <a:r>
              <a:rPr lang="en-US" i="1" dirty="0"/>
              <a:t>the international transaction or the specified domestic transaction</a:t>
            </a:r>
            <a:r>
              <a:rPr lang="en-US" b="1" dirty="0"/>
              <a:t>]</a:t>
            </a:r>
            <a:r>
              <a:rPr lang="en-US" dirty="0"/>
              <a:t> :</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7822235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41</a:t>
            </a:fld>
            <a:endParaRPr lang="en-US" sz="1800" b="1" dirty="0"/>
          </a:p>
        </p:txBody>
      </p:sp>
      <p:sp>
        <p:nvSpPr>
          <p:cNvPr id="10" name="TextBox 9"/>
          <p:cNvSpPr txBox="1"/>
          <p:nvPr/>
        </p:nvSpPr>
        <p:spPr>
          <a:xfrm>
            <a:off x="590550" y="1027023"/>
            <a:ext cx="8013699" cy="5078313"/>
          </a:xfrm>
          <a:prstGeom prst="rect">
            <a:avLst/>
          </a:prstGeom>
          <a:noFill/>
        </p:spPr>
        <p:txBody>
          <a:bodyPr wrap="square" rtlCol="0">
            <a:spAutoFit/>
          </a:bodyPr>
          <a:lstStyle/>
          <a:p>
            <a:pPr algn="just"/>
            <a:r>
              <a:rPr lang="en-US" b="1" dirty="0"/>
              <a:t>Provided </a:t>
            </a:r>
            <a:r>
              <a:rPr lang="en-US" dirty="0"/>
              <a:t>that the combined net profit referred to in sub-clause (</a:t>
            </a:r>
            <a:r>
              <a:rPr lang="en-US" i="1" dirty="0" err="1"/>
              <a:t>i</a:t>
            </a:r>
            <a:r>
              <a:rPr lang="en-US" dirty="0"/>
              <a:t>) may, in the first instance, be partially allocated to each enterprise so as to provide it with a basic return appropriate for the </a:t>
            </a:r>
            <a:r>
              <a:rPr lang="en-US" u="sng" baseline="30000" dirty="0">
                <a:hlinkClick r:id="rId3"/>
              </a:rPr>
              <a:t>61</a:t>
            </a:r>
            <a:r>
              <a:rPr lang="en-US" b="1" dirty="0"/>
              <a:t>[</a:t>
            </a:r>
            <a:r>
              <a:rPr lang="en-US" i="1" dirty="0"/>
              <a:t>type of international transaction or specified domestic transaction</a:t>
            </a:r>
            <a:r>
              <a:rPr lang="en-US" b="1" dirty="0"/>
              <a:t>]</a:t>
            </a:r>
            <a:r>
              <a:rPr lang="en-US" dirty="0"/>
              <a:t> in which it is engaged, with reference to market returns achieved for similar types of transactions by independent enterprises, and thereafter, the residual net profit remaining after such allocation may be split amongst the enterprises in proportion to their relative contribution in the manner specified under sub-clauses (</a:t>
            </a:r>
            <a:r>
              <a:rPr lang="en-US" i="1" dirty="0"/>
              <a:t>ii</a:t>
            </a:r>
            <a:r>
              <a:rPr lang="en-US" dirty="0"/>
              <a:t>) and (</a:t>
            </a:r>
            <a:r>
              <a:rPr lang="en-US" i="1" dirty="0"/>
              <a:t>iii</a:t>
            </a:r>
            <a:r>
              <a:rPr lang="en-US" dirty="0"/>
              <a:t>), and in such a case the aggregate of the net profit allocated to the enterprise in the first instance together with the residual net profit apportioned to that enterprise on the basis of its relative contribution shall be taken to be the net profit arising to that enterprise from </a:t>
            </a:r>
            <a:r>
              <a:rPr lang="en-US" u="sng" baseline="30000" dirty="0">
                <a:hlinkClick r:id="rId4"/>
              </a:rPr>
              <a:t>62</a:t>
            </a:r>
            <a:r>
              <a:rPr lang="en-US" b="1" dirty="0"/>
              <a:t>[</a:t>
            </a:r>
            <a:r>
              <a:rPr lang="en-US" i="1" dirty="0"/>
              <a:t>the international transaction or the specified domestic transaction</a:t>
            </a:r>
            <a:r>
              <a:rPr lang="en-US" b="1" dirty="0"/>
              <a:t>]</a:t>
            </a:r>
            <a:r>
              <a:rPr lang="en-US" dirty="0"/>
              <a:t>;</a:t>
            </a:r>
          </a:p>
          <a:p>
            <a:pPr algn="just"/>
            <a:r>
              <a:rPr lang="en-US" dirty="0"/>
              <a:t>(</a:t>
            </a:r>
            <a:r>
              <a:rPr lang="en-US" i="1" dirty="0"/>
              <a:t>e</a:t>
            </a:r>
            <a:r>
              <a:rPr lang="en-US" dirty="0"/>
              <a:t>) transactional net margin method, by which,—</a:t>
            </a:r>
          </a:p>
          <a:p>
            <a:pPr algn="just"/>
            <a:r>
              <a:rPr lang="en-US" dirty="0"/>
              <a:t>(</a:t>
            </a:r>
            <a:r>
              <a:rPr lang="en-US" i="1" dirty="0" err="1"/>
              <a:t>i</a:t>
            </a:r>
            <a:r>
              <a:rPr lang="en-US" dirty="0"/>
              <a:t>) the net profit margin </a:t>
            </a:r>
            <a:r>
              <a:rPr lang="en-US" dirty="0" err="1"/>
              <a:t>realised</a:t>
            </a:r>
            <a:r>
              <a:rPr lang="en-US" dirty="0"/>
              <a:t> by the enterprise from </a:t>
            </a:r>
            <a:r>
              <a:rPr lang="en-US" u="sng" baseline="30000" dirty="0">
                <a:hlinkClick r:id="rId5"/>
              </a:rPr>
              <a:t>63</a:t>
            </a:r>
            <a:r>
              <a:rPr lang="en-US" dirty="0"/>
              <a:t>[</a:t>
            </a:r>
            <a:r>
              <a:rPr lang="en-US" i="1" dirty="0"/>
              <a:t>an international transaction or a specified domestic transaction</a:t>
            </a:r>
            <a:r>
              <a:rPr lang="en-US" b="1" dirty="0"/>
              <a:t>]</a:t>
            </a:r>
            <a:r>
              <a:rPr lang="en-US" dirty="0"/>
              <a:t> entered into with an associated enterprise is computed in relation to costs incurred or sales effected or assets employed or to be employed by the enterprise or having regard to any other relevant base</a:t>
            </a:r>
            <a:r>
              <a:rPr lang="en-US" dirty="0" smtClean="0"/>
              <a:t>;</a:t>
            </a:r>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1626560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42</a:t>
            </a:fld>
            <a:endParaRPr lang="en-US" sz="1800" b="1" dirty="0"/>
          </a:p>
        </p:txBody>
      </p:sp>
      <p:sp>
        <p:nvSpPr>
          <p:cNvPr id="10" name="TextBox 9"/>
          <p:cNvSpPr txBox="1"/>
          <p:nvPr/>
        </p:nvSpPr>
        <p:spPr>
          <a:xfrm>
            <a:off x="590550" y="1027023"/>
            <a:ext cx="8013699" cy="3139321"/>
          </a:xfrm>
          <a:prstGeom prst="rect">
            <a:avLst/>
          </a:prstGeom>
          <a:noFill/>
        </p:spPr>
        <p:txBody>
          <a:bodyPr wrap="square" rtlCol="0">
            <a:spAutoFit/>
          </a:bodyPr>
          <a:lstStyle/>
          <a:p>
            <a:pPr algn="just"/>
            <a:r>
              <a:rPr lang="en-US" dirty="0"/>
              <a:t>(</a:t>
            </a:r>
            <a:r>
              <a:rPr lang="en-US" i="1" dirty="0"/>
              <a:t>ii</a:t>
            </a:r>
            <a:r>
              <a:rPr lang="en-US" dirty="0"/>
              <a:t>) the net profit margin </a:t>
            </a:r>
            <a:r>
              <a:rPr lang="en-US" dirty="0" err="1"/>
              <a:t>realised</a:t>
            </a:r>
            <a:r>
              <a:rPr lang="en-US" dirty="0"/>
              <a:t> by the enterprise or by an unrelated enterprise from a comparable uncontrolled transaction or a number of such transactions is computed having regard to the same base</a:t>
            </a:r>
            <a:r>
              <a:rPr lang="en-US" dirty="0" smtClean="0"/>
              <a:t>;</a:t>
            </a:r>
          </a:p>
          <a:p>
            <a:pPr algn="just"/>
            <a:endParaRPr lang="en-US" dirty="0"/>
          </a:p>
          <a:p>
            <a:pPr algn="just"/>
            <a:r>
              <a:rPr lang="en-US" dirty="0"/>
              <a:t>(</a:t>
            </a:r>
            <a:r>
              <a:rPr lang="en-US" i="1" dirty="0"/>
              <a:t>iii</a:t>
            </a:r>
            <a:r>
              <a:rPr lang="en-US" dirty="0"/>
              <a:t>) the net profit margin referred to in sub-clause (</a:t>
            </a:r>
            <a:r>
              <a:rPr lang="en-US" i="1" dirty="0"/>
              <a:t>ii</a:t>
            </a:r>
            <a:r>
              <a:rPr lang="en-US" dirty="0"/>
              <a:t>) arising in comparable uncontrolled transactions is adjusted to take into account the differences, if any, between </a:t>
            </a:r>
            <a:r>
              <a:rPr lang="en-US" u="sng" baseline="30000" dirty="0">
                <a:hlinkClick r:id="rId3"/>
              </a:rPr>
              <a:t>64</a:t>
            </a:r>
            <a:r>
              <a:rPr lang="en-US" dirty="0"/>
              <a:t>[</a:t>
            </a:r>
            <a:r>
              <a:rPr lang="en-US" i="1" dirty="0"/>
              <a:t>the international transaction or the specified domestic transaction</a:t>
            </a:r>
            <a:r>
              <a:rPr lang="en-US" b="1" dirty="0"/>
              <a:t>]</a:t>
            </a:r>
            <a:r>
              <a:rPr lang="en-US" dirty="0"/>
              <a:t> and the comparable uncontrolled transactions, or between the enterprises entering into such transactions, which could materially affect the amount of net profit margin in the open market;</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234306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43</a:t>
            </a:fld>
            <a:endParaRPr lang="en-US" sz="1800" b="1" dirty="0"/>
          </a:p>
        </p:txBody>
      </p:sp>
      <p:sp>
        <p:nvSpPr>
          <p:cNvPr id="10" name="TextBox 9"/>
          <p:cNvSpPr txBox="1"/>
          <p:nvPr/>
        </p:nvSpPr>
        <p:spPr>
          <a:xfrm>
            <a:off x="590550" y="1027023"/>
            <a:ext cx="8013699" cy="4801314"/>
          </a:xfrm>
          <a:prstGeom prst="rect">
            <a:avLst/>
          </a:prstGeom>
          <a:noFill/>
        </p:spPr>
        <p:txBody>
          <a:bodyPr wrap="square" rtlCol="0">
            <a:spAutoFit/>
          </a:bodyPr>
          <a:lstStyle/>
          <a:p>
            <a:pPr algn="just"/>
            <a:r>
              <a:rPr lang="en-US" dirty="0"/>
              <a:t>(</a:t>
            </a:r>
            <a:r>
              <a:rPr lang="en-US" i="1" dirty="0"/>
              <a:t>iv</a:t>
            </a:r>
            <a:r>
              <a:rPr lang="en-US" dirty="0"/>
              <a:t>) the net profit margin </a:t>
            </a:r>
            <a:r>
              <a:rPr lang="en-US" dirty="0" err="1"/>
              <a:t>realised</a:t>
            </a:r>
            <a:r>
              <a:rPr lang="en-US" dirty="0"/>
              <a:t> by the enterprise and referred to in sub-clause (</a:t>
            </a:r>
            <a:r>
              <a:rPr lang="en-US" i="1" dirty="0" err="1"/>
              <a:t>i</a:t>
            </a:r>
            <a:r>
              <a:rPr lang="en-US" dirty="0"/>
              <a:t>) is established to be the same as the net profit margin referred to in sub-clause (</a:t>
            </a:r>
            <a:r>
              <a:rPr lang="en-US" i="1" dirty="0"/>
              <a:t>iii</a:t>
            </a:r>
            <a:r>
              <a:rPr lang="en-US" dirty="0"/>
              <a:t>);</a:t>
            </a:r>
          </a:p>
          <a:p>
            <a:pPr algn="just"/>
            <a:r>
              <a:rPr lang="en-US" dirty="0"/>
              <a:t>(</a:t>
            </a:r>
            <a:r>
              <a:rPr lang="en-US" i="1" dirty="0"/>
              <a:t>v</a:t>
            </a:r>
            <a:r>
              <a:rPr lang="en-US" dirty="0"/>
              <a:t>) the net profit margin thus established is then taken into account to arrive at an arm's length price in relation to </a:t>
            </a:r>
            <a:r>
              <a:rPr lang="en-US" u="sng" baseline="30000" dirty="0">
                <a:hlinkClick r:id="rId3"/>
              </a:rPr>
              <a:t>65</a:t>
            </a:r>
            <a:r>
              <a:rPr lang="en-US" b="1" dirty="0"/>
              <a:t>[</a:t>
            </a:r>
            <a:r>
              <a:rPr lang="en-US" i="1" dirty="0"/>
              <a:t>the international transaction or the specified domestic transaction</a:t>
            </a:r>
            <a:r>
              <a:rPr lang="en-US" b="1" dirty="0"/>
              <a:t>]</a:t>
            </a:r>
            <a:r>
              <a:rPr lang="en-US" dirty="0"/>
              <a:t>.</a:t>
            </a:r>
          </a:p>
          <a:p>
            <a:pPr algn="just"/>
            <a:r>
              <a:rPr lang="en-US" u="sng" baseline="30000" dirty="0">
                <a:hlinkClick r:id="rId4"/>
              </a:rPr>
              <a:t>51b</a:t>
            </a:r>
            <a:r>
              <a:rPr lang="en-US" b="1" dirty="0"/>
              <a:t>[</a:t>
            </a:r>
            <a:r>
              <a:rPr lang="en-US" i="1" dirty="0"/>
              <a:t>(</a:t>
            </a:r>
            <a:r>
              <a:rPr lang="en-US" dirty="0"/>
              <a:t>f</a:t>
            </a:r>
            <a:r>
              <a:rPr lang="en-US" i="1" dirty="0"/>
              <a:t>) Any other method as provided in rule 10AB.</a:t>
            </a:r>
            <a:r>
              <a:rPr lang="en-US" b="1" dirty="0"/>
              <a:t>]</a:t>
            </a:r>
            <a:endParaRPr lang="en-US" dirty="0"/>
          </a:p>
          <a:p>
            <a:pPr algn="just"/>
            <a:r>
              <a:rPr lang="en-US" dirty="0"/>
              <a:t>(2) For the purposes of sub-rule (1), the comparability of </a:t>
            </a:r>
            <a:r>
              <a:rPr lang="en-US" u="sng" baseline="30000" dirty="0">
                <a:hlinkClick r:id="rId5"/>
              </a:rPr>
              <a:t>66</a:t>
            </a:r>
            <a:r>
              <a:rPr lang="en-US" b="1" dirty="0"/>
              <a:t>[</a:t>
            </a:r>
            <a:r>
              <a:rPr lang="en-US" i="1" dirty="0"/>
              <a:t>an international transaction or a specified domestic transaction</a:t>
            </a:r>
            <a:r>
              <a:rPr lang="en-US" b="1" dirty="0"/>
              <a:t>]</a:t>
            </a:r>
            <a:r>
              <a:rPr lang="en-US" dirty="0"/>
              <a:t> with an uncontrolled transaction shall be judged with reference to the following, namely:—</a:t>
            </a:r>
          </a:p>
          <a:p>
            <a:pPr algn="just"/>
            <a:r>
              <a:rPr lang="en-US" dirty="0"/>
              <a:t>(</a:t>
            </a:r>
            <a:r>
              <a:rPr lang="en-US" i="1" dirty="0"/>
              <a:t>a</a:t>
            </a:r>
            <a:r>
              <a:rPr lang="en-US" dirty="0"/>
              <a:t>) the specific characteristics of the property transferred or services provided in either transaction;</a:t>
            </a:r>
          </a:p>
          <a:p>
            <a:pPr algn="just"/>
            <a:r>
              <a:rPr lang="en-US" dirty="0"/>
              <a:t>(</a:t>
            </a:r>
            <a:r>
              <a:rPr lang="en-US" i="1" dirty="0"/>
              <a:t>b</a:t>
            </a:r>
            <a:r>
              <a:rPr lang="en-US" dirty="0"/>
              <a:t>) the functions performed, taking into account assets employed or to be employed and the risks assumed, by the respective parties to the transactions;</a:t>
            </a:r>
          </a:p>
          <a:p>
            <a:pPr algn="just"/>
            <a:r>
              <a:rPr lang="en-US" dirty="0"/>
              <a:t>(</a:t>
            </a:r>
            <a:r>
              <a:rPr lang="en-US" i="1" dirty="0"/>
              <a:t>c</a:t>
            </a:r>
            <a:r>
              <a:rPr lang="en-US" dirty="0"/>
              <a:t>) the contractual terms (whether or not such terms are formal or in writing) of the transactions which lay down explicitly or implicitly how the responsibilities, risks and benefits are to be divided between the respective parties to the transactions;</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9963078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44</a:t>
            </a:fld>
            <a:endParaRPr lang="en-US" sz="1800" b="1" dirty="0"/>
          </a:p>
        </p:txBody>
      </p:sp>
      <p:sp>
        <p:nvSpPr>
          <p:cNvPr id="10" name="TextBox 9"/>
          <p:cNvSpPr txBox="1"/>
          <p:nvPr/>
        </p:nvSpPr>
        <p:spPr>
          <a:xfrm>
            <a:off x="590550" y="1027023"/>
            <a:ext cx="8013699" cy="4524315"/>
          </a:xfrm>
          <a:prstGeom prst="rect">
            <a:avLst/>
          </a:prstGeom>
          <a:noFill/>
        </p:spPr>
        <p:txBody>
          <a:bodyPr wrap="square" rtlCol="0">
            <a:spAutoFit/>
          </a:bodyPr>
          <a:lstStyle/>
          <a:p>
            <a:pPr algn="just"/>
            <a:r>
              <a:rPr lang="en-US" dirty="0"/>
              <a:t>(</a:t>
            </a:r>
            <a:r>
              <a:rPr lang="en-US" i="1" dirty="0"/>
              <a:t>d</a:t>
            </a:r>
            <a:r>
              <a:rPr lang="en-US" dirty="0"/>
              <a:t>) conditions prevailing in the markets in which the respective parties to the transactions operate, including the geographical location and size of the markets, the laws and Government orders in force, costs of </a:t>
            </a:r>
            <a:r>
              <a:rPr lang="en-US" dirty="0" err="1"/>
              <a:t>labour</a:t>
            </a:r>
            <a:r>
              <a:rPr lang="en-US" dirty="0"/>
              <a:t> and capital in the markets, overall economic development and level of competition and whether the markets are wholesale or retail.</a:t>
            </a:r>
          </a:p>
          <a:p>
            <a:pPr algn="just"/>
            <a:r>
              <a:rPr lang="en-US" dirty="0"/>
              <a:t>(3) An uncontrolled transaction shall be comparable to </a:t>
            </a:r>
            <a:r>
              <a:rPr lang="en-US" u="sng" baseline="30000" dirty="0">
                <a:hlinkClick r:id="rId3"/>
              </a:rPr>
              <a:t>67</a:t>
            </a:r>
            <a:r>
              <a:rPr lang="en-US" b="1" dirty="0"/>
              <a:t>[</a:t>
            </a:r>
            <a:r>
              <a:rPr lang="en-US" i="1" dirty="0"/>
              <a:t>an international transaction or a specified domestic transaction</a:t>
            </a:r>
            <a:r>
              <a:rPr lang="en-US" b="1" dirty="0"/>
              <a:t>]</a:t>
            </a:r>
            <a:r>
              <a:rPr lang="en-US" dirty="0"/>
              <a:t> if—</a:t>
            </a:r>
          </a:p>
          <a:p>
            <a:pPr algn="just"/>
            <a:r>
              <a:rPr lang="en-US" dirty="0"/>
              <a:t>(</a:t>
            </a:r>
            <a:r>
              <a:rPr lang="en-US" i="1" dirty="0" err="1"/>
              <a:t>i</a:t>
            </a:r>
            <a:r>
              <a:rPr lang="en-US" dirty="0"/>
              <a:t>) none of the differences, if any, between the transactions being compared, or between the enterprises entering into such transactions are likely to materially affect the price or cost charged or paid in, or the profit arising from, such transactions in the open market; or</a:t>
            </a:r>
          </a:p>
          <a:p>
            <a:pPr algn="just"/>
            <a:r>
              <a:rPr lang="en-US" dirty="0"/>
              <a:t>(</a:t>
            </a:r>
            <a:r>
              <a:rPr lang="en-US" i="1" dirty="0"/>
              <a:t>ii</a:t>
            </a:r>
            <a:r>
              <a:rPr lang="en-US" dirty="0"/>
              <a:t>) reasonably accurate adjustments can be made to eliminate the material effects of such differences.</a:t>
            </a:r>
          </a:p>
          <a:p>
            <a:pPr algn="just"/>
            <a:r>
              <a:rPr lang="en-US" dirty="0"/>
              <a:t>(4) The data to be used in </a:t>
            </a:r>
            <a:r>
              <a:rPr lang="en-US" dirty="0" err="1"/>
              <a:t>analysing</a:t>
            </a:r>
            <a:r>
              <a:rPr lang="en-US" dirty="0"/>
              <a:t> the comparability of an uncontrolled transaction with </a:t>
            </a:r>
            <a:r>
              <a:rPr lang="en-US" u="sng" baseline="30000" dirty="0">
                <a:hlinkClick r:id="rId4"/>
              </a:rPr>
              <a:t>68</a:t>
            </a:r>
            <a:r>
              <a:rPr lang="en-US" b="1" dirty="0"/>
              <a:t>[</a:t>
            </a:r>
            <a:r>
              <a:rPr lang="en-US" i="1" dirty="0"/>
              <a:t>an international transaction or a specified domestic transaction</a:t>
            </a:r>
            <a:r>
              <a:rPr lang="en-US" b="1" dirty="0"/>
              <a:t>]</a:t>
            </a:r>
            <a:r>
              <a:rPr lang="en-US" dirty="0"/>
              <a:t> shall be the data relating to the </a:t>
            </a:r>
          </a:p>
        </p:txBody>
      </p:sp>
      <p:sp>
        <p:nvSpPr>
          <p:cNvPr id="12" name="Right Arrow 11">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1758159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45</a:t>
            </a:fld>
            <a:endParaRPr lang="en-US" sz="1800" b="1" dirty="0"/>
          </a:p>
        </p:txBody>
      </p:sp>
      <p:sp>
        <p:nvSpPr>
          <p:cNvPr id="10" name="TextBox 9"/>
          <p:cNvSpPr txBox="1"/>
          <p:nvPr/>
        </p:nvSpPr>
        <p:spPr>
          <a:xfrm>
            <a:off x="590550" y="1027023"/>
            <a:ext cx="8013699" cy="2308324"/>
          </a:xfrm>
          <a:prstGeom prst="rect">
            <a:avLst/>
          </a:prstGeom>
          <a:noFill/>
        </p:spPr>
        <p:txBody>
          <a:bodyPr wrap="square" rtlCol="0">
            <a:spAutoFit/>
          </a:bodyPr>
          <a:lstStyle/>
          <a:p>
            <a:r>
              <a:rPr lang="en-US" dirty="0"/>
              <a:t>financial year in which </a:t>
            </a:r>
            <a:r>
              <a:rPr lang="en-US" u="sng" baseline="30000" dirty="0">
                <a:hlinkClick r:id="rId3"/>
              </a:rPr>
              <a:t>69</a:t>
            </a:r>
            <a:r>
              <a:rPr lang="en-US" b="1" dirty="0"/>
              <a:t>[</a:t>
            </a:r>
            <a:r>
              <a:rPr lang="en-US" i="1" dirty="0"/>
              <a:t>the international transaction or the specified domestic transaction</a:t>
            </a:r>
            <a:r>
              <a:rPr lang="en-US" b="1" dirty="0"/>
              <a:t>]</a:t>
            </a:r>
            <a:r>
              <a:rPr lang="en-US" dirty="0"/>
              <a:t> has been entered into </a:t>
            </a:r>
            <a:r>
              <a:rPr lang="en-US" dirty="0" smtClean="0"/>
              <a:t>:</a:t>
            </a:r>
          </a:p>
          <a:p>
            <a:endParaRPr lang="en-US" dirty="0"/>
          </a:p>
          <a:p>
            <a:r>
              <a:rPr lang="en-US" b="1" dirty="0"/>
              <a:t>Provided</a:t>
            </a:r>
            <a:r>
              <a:rPr lang="en-US" dirty="0"/>
              <a:t> that data relating to a period not being more than two years prior to such financial year may also be considered if such data reveals facts which could have an influence on the determination of transfer prices in relation to the transactions being compared.</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0281401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46</a:t>
            </a:fld>
            <a:endParaRPr lang="en-US" sz="1800" b="1" dirty="0"/>
          </a:p>
        </p:txBody>
      </p:sp>
      <p:sp>
        <p:nvSpPr>
          <p:cNvPr id="10" name="TextBox 9"/>
          <p:cNvSpPr txBox="1"/>
          <p:nvPr/>
        </p:nvSpPr>
        <p:spPr>
          <a:xfrm>
            <a:off x="590550" y="1027023"/>
            <a:ext cx="8013699" cy="4524315"/>
          </a:xfrm>
          <a:prstGeom prst="rect">
            <a:avLst/>
          </a:prstGeom>
          <a:noFill/>
        </p:spPr>
        <p:txBody>
          <a:bodyPr wrap="square" rtlCol="0">
            <a:spAutoFit/>
          </a:bodyPr>
          <a:lstStyle/>
          <a:p>
            <a:pPr algn="just"/>
            <a:r>
              <a:rPr lang="en-US" b="1" dirty="0"/>
              <a:t>Most appropriate method.</a:t>
            </a:r>
            <a:endParaRPr lang="en-US" dirty="0"/>
          </a:p>
          <a:p>
            <a:pPr algn="just"/>
            <a:endParaRPr lang="en-US" b="1" dirty="0" smtClean="0"/>
          </a:p>
          <a:p>
            <a:pPr algn="just"/>
            <a:r>
              <a:rPr lang="en-US" b="1" dirty="0" smtClean="0"/>
              <a:t>10C</a:t>
            </a:r>
            <a:r>
              <a:rPr lang="en-US" b="1" dirty="0"/>
              <a:t>. </a:t>
            </a:r>
            <a:r>
              <a:rPr lang="en-US" dirty="0"/>
              <a:t>(1) For the purposes of sub-section (1) of section 92C, the most appropriate method shall be the method which is best suited to the facts and circumstances of each </a:t>
            </a:r>
            <a:r>
              <a:rPr lang="en-US" u="sng" baseline="30000" dirty="0">
                <a:hlinkClick r:id="rId3"/>
              </a:rPr>
              <a:t>70</a:t>
            </a:r>
            <a:r>
              <a:rPr lang="en-US" b="1" dirty="0"/>
              <a:t>[</a:t>
            </a:r>
            <a:r>
              <a:rPr lang="en-US" i="1" dirty="0"/>
              <a:t>particular international transaction or specified domestic transaction</a:t>
            </a:r>
            <a:r>
              <a:rPr lang="en-US" b="1" dirty="0"/>
              <a:t>]</a:t>
            </a:r>
            <a:r>
              <a:rPr lang="en-US" dirty="0"/>
              <a:t>, and which provides the most reliable measure of an arm's length price in relation to the international transaction </a:t>
            </a:r>
            <a:r>
              <a:rPr lang="en-US" u="sng" baseline="30000" dirty="0">
                <a:hlinkClick r:id="rId4"/>
              </a:rPr>
              <a:t>71</a:t>
            </a:r>
            <a:r>
              <a:rPr lang="en-US" b="1" dirty="0"/>
              <a:t>[</a:t>
            </a:r>
            <a:r>
              <a:rPr lang="en-US" i="1" dirty="0"/>
              <a:t>or the specified domestic transaction, as the case may be</a:t>
            </a:r>
            <a:r>
              <a:rPr lang="en-US" b="1" dirty="0"/>
              <a:t>]</a:t>
            </a:r>
            <a:r>
              <a:rPr lang="en-US" dirty="0"/>
              <a:t>.</a:t>
            </a:r>
          </a:p>
          <a:p>
            <a:pPr algn="just"/>
            <a:r>
              <a:rPr lang="en-US" dirty="0"/>
              <a:t>(2) In selecting the most appropriate method as specified in sub-rule (1), the following factors shall be taken into account, namely:—</a:t>
            </a:r>
          </a:p>
          <a:p>
            <a:pPr algn="just"/>
            <a:r>
              <a:rPr lang="en-US" dirty="0"/>
              <a:t>(</a:t>
            </a:r>
            <a:r>
              <a:rPr lang="en-US" i="1" dirty="0"/>
              <a:t>a</a:t>
            </a:r>
            <a:r>
              <a:rPr lang="en-US" dirty="0"/>
              <a:t>) the nature and class of </a:t>
            </a:r>
            <a:r>
              <a:rPr lang="en-US" u="sng" baseline="30000" dirty="0">
                <a:hlinkClick r:id="rId5"/>
              </a:rPr>
              <a:t>71a</a:t>
            </a:r>
            <a:r>
              <a:rPr lang="en-US" b="1" dirty="0"/>
              <a:t>[</a:t>
            </a:r>
            <a:r>
              <a:rPr lang="en-US" i="1" dirty="0"/>
              <a:t>the international transaction or the specified domestic transaction</a:t>
            </a:r>
            <a:r>
              <a:rPr lang="en-US" b="1" dirty="0"/>
              <a:t>]</a:t>
            </a:r>
            <a:r>
              <a:rPr lang="en-US" dirty="0"/>
              <a:t>;</a:t>
            </a:r>
          </a:p>
          <a:p>
            <a:pPr algn="just"/>
            <a:r>
              <a:rPr lang="en-US" dirty="0"/>
              <a:t>(</a:t>
            </a:r>
            <a:r>
              <a:rPr lang="en-US" i="1" dirty="0"/>
              <a:t>b</a:t>
            </a:r>
            <a:r>
              <a:rPr lang="en-US" dirty="0"/>
              <a:t>) the class or classes of associated enterprises entering into the transaction and the functions performed by them taking into account assets employed or to be employed and risks assumed by such enterprises;</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0905727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47</a:t>
            </a:fld>
            <a:endParaRPr lang="en-US" sz="1800" b="1" dirty="0"/>
          </a:p>
        </p:txBody>
      </p:sp>
      <p:sp>
        <p:nvSpPr>
          <p:cNvPr id="10" name="TextBox 9"/>
          <p:cNvSpPr txBox="1"/>
          <p:nvPr/>
        </p:nvSpPr>
        <p:spPr>
          <a:xfrm>
            <a:off x="590550" y="1027023"/>
            <a:ext cx="8013699" cy="3416320"/>
          </a:xfrm>
          <a:prstGeom prst="rect">
            <a:avLst/>
          </a:prstGeom>
          <a:noFill/>
        </p:spPr>
        <p:txBody>
          <a:bodyPr wrap="square" rtlCol="0">
            <a:spAutoFit/>
          </a:bodyPr>
          <a:lstStyle/>
          <a:p>
            <a:pPr algn="just"/>
            <a:r>
              <a:rPr lang="en-US" dirty="0"/>
              <a:t>(</a:t>
            </a:r>
            <a:r>
              <a:rPr lang="en-US" i="1" dirty="0"/>
              <a:t>c</a:t>
            </a:r>
            <a:r>
              <a:rPr lang="en-US" dirty="0"/>
              <a:t>) the availability, coverage and reliability of data necessary for application of the method;</a:t>
            </a:r>
          </a:p>
          <a:p>
            <a:pPr algn="just"/>
            <a:r>
              <a:rPr lang="en-US" dirty="0"/>
              <a:t>(</a:t>
            </a:r>
            <a:r>
              <a:rPr lang="en-US" i="1" dirty="0"/>
              <a:t>d</a:t>
            </a:r>
            <a:r>
              <a:rPr lang="en-US" dirty="0"/>
              <a:t>) the degree of comparability existing between </a:t>
            </a:r>
            <a:r>
              <a:rPr lang="en-US" u="sng" baseline="30000" dirty="0">
                <a:hlinkClick r:id="rId3"/>
              </a:rPr>
              <a:t>72</a:t>
            </a:r>
            <a:r>
              <a:rPr lang="en-US" b="1" dirty="0"/>
              <a:t>[</a:t>
            </a:r>
            <a:r>
              <a:rPr lang="en-US" i="1" dirty="0"/>
              <a:t>the international transaction or the specified domestic transaction</a:t>
            </a:r>
            <a:r>
              <a:rPr lang="en-US" b="1" dirty="0"/>
              <a:t>]</a:t>
            </a:r>
            <a:r>
              <a:rPr lang="en-US" dirty="0"/>
              <a:t> and the uncontrolled transaction and between the enterprises entering into such transactions;</a:t>
            </a:r>
          </a:p>
          <a:p>
            <a:pPr algn="just"/>
            <a:r>
              <a:rPr lang="en-US" dirty="0"/>
              <a:t>(</a:t>
            </a:r>
            <a:r>
              <a:rPr lang="en-US" i="1" dirty="0"/>
              <a:t>e</a:t>
            </a:r>
            <a:r>
              <a:rPr lang="en-US" dirty="0"/>
              <a:t>) the extent to which reliable and accurate adjustments can be made to account for differences, if any, between </a:t>
            </a:r>
            <a:r>
              <a:rPr lang="en-US" u="sng" baseline="30000" dirty="0">
                <a:hlinkClick r:id="rId4"/>
              </a:rPr>
              <a:t>73</a:t>
            </a:r>
            <a:r>
              <a:rPr lang="en-US" b="1" dirty="0"/>
              <a:t>[</a:t>
            </a:r>
            <a:r>
              <a:rPr lang="en-US" i="1" dirty="0"/>
              <a:t>the international transaction or the specified domestic transaction</a:t>
            </a:r>
            <a:r>
              <a:rPr lang="en-US" b="1" dirty="0"/>
              <a:t>]</a:t>
            </a:r>
            <a:r>
              <a:rPr lang="en-US" dirty="0"/>
              <a:t> and the comparable uncontrolled transaction or between the enterprises entering into such transactions;</a:t>
            </a:r>
          </a:p>
          <a:p>
            <a:pPr algn="just"/>
            <a:r>
              <a:rPr lang="en-US" dirty="0"/>
              <a:t>(</a:t>
            </a:r>
            <a:r>
              <a:rPr lang="en-US" i="1" dirty="0"/>
              <a:t>f</a:t>
            </a:r>
            <a:r>
              <a:rPr lang="en-US" dirty="0"/>
              <a:t>) the nature, extent and reliability of assumptions required to be made in application of a method.</a:t>
            </a:r>
          </a:p>
          <a:p>
            <a:pPr algn="just"/>
            <a:endParaRPr lang="en-US" dirty="0"/>
          </a:p>
        </p:txBody>
      </p:sp>
      <p:sp>
        <p:nvSpPr>
          <p:cNvPr id="12" name="Right Arrow 11">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7280397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48</a:t>
            </a:fld>
            <a:endParaRPr lang="en-US" sz="1800" b="1" dirty="0"/>
          </a:p>
        </p:txBody>
      </p:sp>
      <p:sp>
        <p:nvSpPr>
          <p:cNvPr id="10" name="TextBox 9"/>
          <p:cNvSpPr txBox="1"/>
          <p:nvPr/>
        </p:nvSpPr>
        <p:spPr>
          <a:xfrm>
            <a:off x="590550" y="1027023"/>
            <a:ext cx="8013699" cy="5078313"/>
          </a:xfrm>
          <a:prstGeom prst="rect">
            <a:avLst/>
          </a:prstGeom>
          <a:noFill/>
        </p:spPr>
        <p:txBody>
          <a:bodyPr wrap="square" rtlCol="0">
            <a:spAutoFit/>
          </a:bodyPr>
          <a:lstStyle/>
          <a:p>
            <a:pPr algn="just"/>
            <a:r>
              <a:rPr lang="en-US" b="1" dirty="0"/>
              <a:t>Information and documents to be kept and maintained under section 92D.</a:t>
            </a:r>
            <a:endParaRPr lang="en-US" dirty="0"/>
          </a:p>
          <a:p>
            <a:pPr algn="just"/>
            <a:r>
              <a:rPr lang="en-US" b="1" dirty="0"/>
              <a:t>10D. </a:t>
            </a:r>
            <a:r>
              <a:rPr lang="en-US" dirty="0"/>
              <a:t>(1) Every person who has entered into </a:t>
            </a:r>
            <a:r>
              <a:rPr lang="en-US" u="sng" baseline="30000" dirty="0">
                <a:hlinkClick r:id="rId3"/>
              </a:rPr>
              <a:t>74</a:t>
            </a:r>
            <a:r>
              <a:rPr lang="en-US" b="1" dirty="0"/>
              <a:t>[</a:t>
            </a:r>
            <a:r>
              <a:rPr lang="en-US" i="1" dirty="0"/>
              <a:t>an international transaction</a:t>
            </a:r>
            <a:r>
              <a:rPr lang="en-US" b="1" dirty="0"/>
              <a:t> </a:t>
            </a:r>
            <a:r>
              <a:rPr lang="en-US" i="1" dirty="0"/>
              <a:t>or a specified domestic transaction</a:t>
            </a:r>
            <a:r>
              <a:rPr lang="en-US" b="1" dirty="0"/>
              <a:t>]</a:t>
            </a:r>
            <a:r>
              <a:rPr lang="en-US" dirty="0"/>
              <a:t> shall keep and maintain the following information and documents, namely:—</a:t>
            </a:r>
          </a:p>
          <a:p>
            <a:pPr algn="just"/>
            <a:r>
              <a:rPr lang="en-US" dirty="0"/>
              <a:t>(</a:t>
            </a:r>
            <a:r>
              <a:rPr lang="en-US" i="1" dirty="0"/>
              <a:t>a</a:t>
            </a:r>
            <a:r>
              <a:rPr lang="en-US" dirty="0"/>
              <a:t>) a description of the ownership structure of the assessee enterprise with details of shares or other ownership interest held therein by other enterprises;</a:t>
            </a:r>
          </a:p>
          <a:p>
            <a:pPr algn="just"/>
            <a:r>
              <a:rPr lang="en-US" dirty="0"/>
              <a:t>(</a:t>
            </a:r>
            <a:r>
              <a:rPr lang="en-US" i="1" dirty="0"/>
              <a:t>b</a:t>
            </a:r>
            <a:r>
              <a:rPr lang="en-US" dirty="0"/>
              <a:t>) a profile of the multinational group of which the assessee enterprise is a part along with the name, address, legal status and country of tax residence of each of the enterprises comprised in the group with whom international transactions </a:t>
            </a:r>
            <a:r>
              <a:rPr lang="en-US" u="sng" baseline="30000" dirty="0">
                <a:hlinkClick r:id="rId4"/>
              </a:rPr>
              <a:t>75</a:t>
            </a:r>
            <a:r>
              <a:rPr lang="en-US" b="1" dirty="0"/>
              <a:t>[</a:t>
            </a:r>
            <a:r>
              <a:rPr lang="en-US" i="1" dirty="0"/>
              <a:t>or specified domestic transactions, as the case may be,</a:t>
            </a:r>
            <a:r>
              <a:rPr lang="en-US" b="1" dirty="0"/>
              <a:t>]</a:t>
            </a:r>
            <a:r>
              <a:rPr lang="en-US" dirty="0"/>
              <a:t> have been entered into by the assessee, and ownership linkages among them;</a:t>
            </a:r>
          </a:p>
          <a:p>
            <a:pPr algn="just"/>
            <a:r>
              <a:rPr lang="en-US" dirty="0"/>
              <a:t>(</a:t>
            </a:r>
            <a:r>
              <a:rPr lang="en-US" i="1" dirty="0"/>
              <a:t>c</a:t>
            </a:r>
            <a:r>
              <a:rPr lang="en-US" dirty="0"/>
              <a:t>) a broad description of the business of the assessee and the industry in which the assessee operates, and of the business of the associated enterprises with whom the assessee has transacted;</a:t>
            </a:r>
          </a:p>
          <a:p>
            <a:pPr algn="just"/>
            <a:r>
              <a:rPr lang="en-US" dirty="0"/>
              <a:t>(</a:t>
            </a:r>
            <a:r>
              <a:rPr lang="en-US" i="1" dirty="0"/>
              <a:t>d</a:t>
            </a:r>
            <a:r>
              <a:rPr lang="en-US" dirty="0"/>
              <a:t>) the nature and terms (including prices) of international transactions </a:t>
            </a:r>
            <a:r>
              <a:rPr lang="en-US" u="sng" baseline="30000" dirty="0">
                <a:hlinkClick r:id="rId5"/>
              </a:rPr>
              <a:t>76</a:t>
            </a:r>
            <a:r>
              <a:rPr lang="en-US" dirty="0"/>
              <a:t>[</a:t>
            </a:r>
            <a:r>
              <a:rPr lang="en-US" i="1" dirty="0"/>
              <a:t>or specified domestic transactions</a:t>
            </a:r>
            <a:r>
              <a:rPr lang="en-US" b="1" dirty="0"/>
              <a:t>]</a:t>
            </a:r>
            <a:r>
              <a:rPr lang="en-US" dirty="0"/>
              <a:t> entered into with each associated enterprise, details of property transferred or services provided and the quantum and the value of each such transaction or class of such transaction</a:t>
            </a:r>
            <a:r>
              <a:rPr lang="en-US" dirty="0" smtClean="0"/>
              <a:t>;</a:t>
            </a:r>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7048016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49</a:t>
            </a:fld>
            <a:endParaRPr lang="en-US" sz="1800" b="1" dirty="0"/>
          </a:p>
        </p:txBody>
      </p:sp>
      <p:sp>
        <p:nvSpPr>
          <p:cNvPr id="10" name="TextBox 9"/>
          <p:cNvSpPr txBox="1"/>
          <p:nvPr/>
        </p:nvSpPr>
        <p:spPr>
          <a:xfrm>
            <a:off x="590550" y="1027023"/>
            <a:ext cx="8013699" cy="4801314"/>
          </a:xfrm>
          <a:prstGeom prst="rect">
            <a:avLst/>
          </a:prstGeom>
          <a:noFill/>
        </p:spPr>
        <p:txBody>
          <a:bodyPr wrap="square" rtlCol="0">
            <a:spAutoFit/>
          </a:bodyPr>
          <a:lstStyle/>
          <a:p>
            <a:pPr algn="just"/>
            <a:r>
              <a:rPr lang="en-US" dirty="0"/>
              <a:t>(</a:t>
            </a:r>
            <a:r>
              <a:rPr lang="en-US" i="1" dirty="0"/>
              <a:t>e</a:t>
            </a:r>
            <a:r>
              <a:rPr lang="en-US" dirty="0"/>
              <a:t>) a description of the functions performed, risks assumed and assets employed or to be employed by the assessee and by the associated enterprises involved in </a:t>
            </a:r>
            <a:r>
              <a:rPr lang="en-US" u="sng" baseline="30000" dirty="0">
                <a:hlinkClick r:id="rId3"/>
              </a:rPr>
              <a:t>77</a:t>
            </a:r>
            <a:r>
              <a:rPr lang="en-US" b="1" dirty="0"/>
              <a:t>[</a:t>
            </a:r>
            <a:r>
              <a:rPr lang="en-US" i="1" dirty="0"/>
              <a:t>the international transaction or the specified domestic transaction</a:t>
            </a:r>
            <a:r>
              <a:rPr lang="en-US" b="1" dirty="0"/>
              <a:t>]</a:t>
            </a:r>
            <a:r>
              <a:rPr lang="en-US" dirty="0"/>
              <a:t>;</a:t>
            </a:r>
          </a:p>
          <a:p>
            <a:pPr algn="just"/>
            <a:r>
              <a:rPr lang="en-US" dirty="0"/>
              <a:t>(</a:t>
            </a:r>
            <a:r>
              <a:rPr lang="en-US" i="1" dirty="0"/>
              <a:t>f</a:t>
            </a:r>
            <a:r>
              <a:rPr lang="en-US" dirty="0"/>
              <a:t>) a record of the economic and market analyses, forecasts, budgets or any other financial estimates prepared by the assessee for the business as a whole and for each division or product separately, which may have a bearing on the international transactions </a:t>
            </a:r>
            <a:r>
              <a:rPr lang="en-US" u="sng" baseline="30000" dirty="0">
                <a:hlinkClick r:id="rId4"/>
              </a:rPr>
              <a:t>78</a:t>
            </a:r>
            <a:r>
              <a:rPr lang="en-US" b="1" dirty="0"/>
              <a:t>[</a:t>
            </a:r>
            <a:r>
              <a:rPr lang="en-US" i="1" dirty="0"/>
              <a:t>or the specified domestic transactions</a:t>
            </a:r>
            <a:r>
              <a:rPr lang="en-US" b="1" dirty="0"/>
              <a:t>]</a:t>
            </a:r>
            <a:r>
              <a:rPr lang="en-US" dirty="0"/>
              <a:t> entered into by the assessee;</a:t>
            </a:r>
          </a:p>
          <a:p>
            <a:pPr algn="just"/>
            <a:r>
              <a:rPr lang="en-US" dirty="0"/>
              <a:t>(</a:t>
            </a:r>
            <a:r>
              <a:rPr lang="en-US" i="1" dirty="0"/>
              <a:t>g</a:t>
            </a:r>
            <a:r>
              <a:rPr lang="en-US" dirty="0"/>
              <a:t>) a record of uncontrolled transactions taken into account for </a:t>
            </a:r>
            <a:r>
              <a:rPr lang="en-US" dirty="0" err="1"/>
              <a:t>analysing</a:t>
            </a:r>
            <a:r>
              <a:rPr lang="en-US" dirty="0"/>
              <a:t> their comparability with the international transactions </a:t>
            </a:r>
            <a:r>
              <a:rPr lang="en-US" u="sng" baseline="30000" dirty="0">
                <a:hlinkClick r:id="rId5"/>
              </a:rPr>
              <a:t>79</a:t>
            </a:r>
            <a:r>
              <a:rPr lang="en-US" b="1" dirty="0"/>
              <a:t>[</a:t>
            </a:r>
            <a:r>
              <a:rPr lang="en-US" i="1" dirty="0"/>
              <a:t>or the specified domestic transactions</a:t>
            </a:r>
            <a:r>
              <a:rPr lang="en-US" b="1" dirty="0"/>
              <a:t>]</a:t>
            </a:r>
            <a:r>
              <a:rPr lang="en-US" dirty="0"/>
              <a:t> entered into, including a record of the nature, terms and conditions relating to any uncontrolled transaction with third parties which may be of relevance to the pricing of the international transactions </a:t>
            </a:r>
            <a:r>
              <a:rPr lang="en-US" u="sng" baseline="30000" dirty="0">
                <a:hlinkClick r:id="rId6"/>
              </a:rPr>
              <a:t>80</a:t>
            </a:r>
            <a:r>
              <a:rPr lang="en-US" b="1" dirty="0"/>
              <a:t>[</a:t>
            </a:r>
            <a:r>
              <a:rPr lang="en-US" i="1" dirty="0"/>
              <a:t>or the specified domestic transactions, as the case may be</a:t>
            </a:r>
            <a:r>
              <a:rPr lang="en-US" b="1" dirty="0"/>
              <a:t>]</a:t>
            </a:r>
            <a:r>
              <a:rPr lang="en-US" dirty="0"/>
              <a:t> ;</a:t>
            </a:r>
          </a:p>
          <a:p>
            <a:pPr algn="just"/>
            <a:r>
              <a:rPr lang="en-US" dirty="0"/>
              <a:t>(</a:t>
            </a:r>
            <a:r>
              <a:rPr lang="en-US" i="1" dirty="0"/>
              <a:t>h</a:t>
            </a:r>
            <a:r>
              <a:rPr lang="en-US" dirty="0"/>
              <a:t>) a record of the analysis performed to evaluate comparability of uncontrolled transactions with the relevant </a:t>
            </a:r>
            <a:r>
              <a:rPr lang="en-US" u="sng" baseline="30000" dirty="0">
                <a:hlinkClick r:id="rId7"/>
              </a:rPr>
              <a:t>81</a:t>
            </a:r>
            <a:r>
              <a:rPr lang="en-US" b="1" dirty="0"/>
              <a:t>[</a:t>
            </a:r>
            <a:r>
              <a:rPr lang="en-US" i="1" dirty="0"/>
              <a:t>international transaction or specified domestic transaction</a:t>
            </a:r>
            <a:r>
              <a:rPr lang="en-US" b="1" dirty="0"/>
              <a:t>]</a:t>
            </a:r>
            <a:r>
              <a:rPr lang="en-US" dirty="0"/>
              <a:t>;</a:t>
            </a:r>
          </a:p>
          <a:p>
            <a:pPr algn="just"/>
            <a:endParaRPr lang="en-US" dirty="0"/>
          </a:p>
        </p:txBody>
      </p:sp>
      <p:sp>
        <p:nvSpPr>
          <p:cNvPr id="12" name="Right Arrow 11">
            <a:hlinkClick r:id="rId8"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9"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179983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5</a:t>
            </a:fld>
            <a:endParaRPr lang="en-US" sz="1800" b="1" dirty="0"/>
          </a:p>
        </p:txBody>
      </p:sp>
      <p:sp>
        <p:nvSpPr>
          <p:cNvPr id="9" name="TextBox 8"/>
          <p:cNvSpPr txBox="1"/>
          <p:nvPr/>
        </p:nvSpPr>
        <p:spPr>
          <a:xfrm>
            <a:off x="590550" y="1580484"/>
            <a:ext cx="8013699" cy="3693319"/>
          </a:xfrm>
          <a:prstGeom prst="rect">
            <a:avLst/>
          </a:prstGeom>
          <a:noFill/>
        </p:spPr>
        <p:txBody>
          <a:bodyPr wrap="square" rtlCol="0">
            <a:spAutoFit/>
          </a:bodyPr>
          <a:lstStyle/>
          <a:p>
            <a:r>
              <a:rPr lang="en-US" u="sng" baseline="30000" dirty="0">
                <a:hlinkClick r:id="rId3"/>
              </a:rPr>
              <a:t>76</a:t>
            </a:r>
            <a:r>
              <a:rPr lang="en-US" dirty="0"/>
              <a:t>[</a:t>
            </a:r>
            <a:r>
              <a:rPr lang="en-US" i="1" dirty="0"/>
              <a:t>(2A) Any allowance for an expenditure or interest or allocation of any cost or expense or any income in relation to the specified domestic transaction shall be computed having regard to the arm's length price</a:t>
            </a:r>
            <a:r>
              <a:rPr lang="en-US" i="1" dirty="0" smtClean="0"/>
              <a:t>.</a:t>
            </a:r>
            <a:r>
              <a:rPr lang="en-US" dirty="0" smtClean="0"/>
              <a:t>]</a:t>
            </a:r>
          </a:p>
          <a:p>
            <a:endParaRPr lang="en-US" dirty="0"/>
          </a:p>
          <a:p>
            <a:pPr algn="just"/>
            <a:r>
              <a:rPr lang="en-US" dirty="0"/>
              <a:t>(3) The provisions of this section shall not apply in a case where the computation of income under sub-section (1) </a:t>
            </a:r>
            <a:r>
              <a:rPr lang="en-US" u="sng" baseline="30000" dirty="0">
                <a:hlinkClick r:id="rId3"/>
              </a:rPr>
              <a:t>76</a:t>
            </a:r>
            <a:r>
              <a:rPr lang="en-US" dirty="0"/>
              <a:t>[</a:t>
            </a:r>
            <a:r>
              <a:rPr lang="en-US" i="1" dirty="0"/>
              <a:t>or sub-section (2A)</a:t>
            </a:r>
            <a:r>
              <a:rPr lang="en-US" dirty="0"/>
              <a:t>] or the determination of the allowance for any expense or interest under </a:t>
            </a:r>
            <a:r>
              <a:rPr lang="en-US" u="sng" baseline="30000" dirty="0">
                <a:hlinkClick r:id="rId4"/>
              </a:rPr>
              <a:t>77</a:t>
            </a:r>
            <a:r>
              <a:rPr lang="en-US" dirty="0"/>
              <a:t>[</a:t>
            </a:r>
            <a:r>
              <a:rPr lang="en-US" i="1" dirty="0"/>
              <a:t>sub-section (1) or sub-section (2A)</a:t>
            </a:r>
            <a:r>
              <a:rPr lang="en-US" dirty="0"/>
              <a:t>], or the determination of any cost or expense allocated or apportioned, or, as the case may be, contributed under sub-section (2) </a:t>
            </a:r>
            <a:r>
              <a:rPr lang="en-US" u="sng" baseline="30000" dirty="0">
                <a:hlinkClick r:id="rId5"/>
              </a:rPr>
              <a:t>78</a:t>
            </a:r>
            <a:r>
              <a:rPr lang="en-US" dirty="0"/>
              <a:t>[</a:t>
            </a:r>
            <a:r>
              <a:rPr lang="en-US" i="1" dirty="0"/>
              <a:t>or sub-section (2A)</a:t>
            </a:r>
            <a:r>
              <a:rPr lang="en-US" dirty="0"/>
              <a:t>], has the effect of reducing the income chargeable to tax or increasing the loss, as the case may be, computed on the basis of entries made in the books of account in respect of the previous year in which the international transaction </a:t>
            </a:r>
            <a:r>
              <a:rPr lang="en-US" u="sng" baseline="30000" dirty="0">
                <a:hlinkClick r:id="rId5"/>
              </a:rPr>
              <a:t>78</a:t>
            </a:r>
            <a:r>
              <a:rPr lang="en-US" dirty="0"/>
              <a:t>[</a:t>
            </a:r>
            <a:r>
              <a:rPr lang="en-US" i="1" dirty="0"/>
              <a:t>or specified domestic transaction</a:t>
            </a:r>
            <a:r>
              <a:rPr lang="en-US" dirty="0"/>
              <a:t>] was entered into.]</a:t>
            </a:r>
          </a:p>
        </p:txBody>
      </p:sp>
      <p:sp>
        <p:nvSpPr>
          <p:cNvPr id="10" name="Right Arrow 9">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0612052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50</a:t>
            </a:fld>
            <a:endParaRPr lang="en-US" sz="1800" b="1" dirty="0"/>
          </a:p>
        </p:txBody>
      </p:sp>
      <p:sp>
        <p:nvSpPr>
          <p:cNvPr id="10" name="TextBox 9"/>
          <p:cNvSpPr txBox="1"/>
          <p:nvPr/>
        </p:nvSpPr>
        <p:spPr>
          <a:xfrm>
            <a:off x="590550" y="893088"/>
            <a:ext cx="8013699" cy="5355312"/>
          </a:xfrm>
          <a:prstGeom prst="rect">
            <a:avLst/>
          </a:prstGeom>
          <a:noFill/>
        </p:spPr>
        <p:txBody>
          <a:bodyPr wrap="square" rtlCol="0">
            <a:spAutoFit/>
          </a:bodyPr>
          <a:lstStyle/>
          <a:p>
            <a:pPr algn="just"/>
            <a:r>
              <a:rPr lang="en-US" dirty="0"/>
              <a:t>(</a:t>
            </a:r>
            <a:r>
              <a:rPr lang="en-US" i="1" dirty="0" err="1"/>
              <a:t>i</a:t>
            </a:r>
            <a:r>
              <a:rPr lang="en-US" dirty="0"/>
              <a:t>) a description of the methods considered for determining the arm's length price in relation to each </a:t>
            </a:r>
            <a:r>
              <a:rPr lang="en-US" u="sng" baseline="30000" dirty="0">
                <a:hlinkClick r:id="rId3"/>
              </a:rPr>
              <a:t>82</a:t>
            </a:r>
            <a:r>
              <a:rPr lang="en-US" b="1" dirty="0"/>
              <a:t>[</a:t>
            </a:r>
            <a:r>
              <a:rPr lang="en-US" i="1" dirty="0"/>
              <a:t>international transaction or specified domestic transaction</a:t>
            </a:r>
            <a:r>
              <a:rPr lang="en-US" b="1" dirty="0"/>
              <a:t>]</a:t>
            </a:r>
            <a:r>
              <a:rPr lang="en-US" dirty="0"/>
              <a:t> or class of transaction, the method selected as the most appropriate method along with explanations as to why such method was so selected, and how such method was applied in each case;</a:t>
            </a:r>
          </a:p>
          <a:p>
            <a:pPr algn="just"/>
            <a:r>
              <a:rPr lang="en-US" dirty="0"/>
              <a:t>(</a:t>
            </a:r>
            <a:r>
              <a:rPr lang="en-US" i="1" dirty="0"/>
              <a:t>j</a:t>
            </a:r>
            <a:r>
              <a:rPr lang="en-US" dirty="0"/>
              <a:t>) a record of the actual working carried out for determining the arm's length price, including details of the comparable data and financial information used in applying the most appropriate method, and adjustments, if any, which were made to account for differences between </a:t>
            </a:r>
            <a:r>
              <a:rPr lang="en-US" u="sng" baseline="30000" dirty="0">
                <a:hlinkClick r:id="rId4"/>
              </a:rPr>
              <a:t>83</a:t>
            </a:r>
            <a:r>
              <a:rPr lang="en-US" b="1" dirty="0"/>
              <a:t>[</a:t>
            </a:r>
            <a:r>
              <a:rPr lang="en-US" i="1" dirty="0"/>
              <a:t>the international transaction or the specified domestic transaction</a:t>
            </a:r>
            <a:r>
              <a:rPr lang="en-US" b="1" dirty="0"/>
              <a:t>]</a:t>
            </a:r>
            <a:r>
              <a:rPr lang="en-US" dirty="0"/>
              <a:t> and the comparable uncontrolled transactions, or between the enterprises entering into such transactions;</a:t>
            </a:r>
          </a:p>
          <a:p>
            <a:pPr algn="just"/>
            <a:r>
              <a:rPr lang="en-US" dirty="0"/>
              <a:t>(</a:t>
            </a:r>
            <a:r>
              <a:rPr lang="en-US" i="1" dirty="0"/>
              <a:t>k</a:t>
            </a:r>
            <a:r>
              <a:rPr lang="en-US" dirty="0"/>
              <a:t>) the assumptions, policies and price negotiations, if any, which have critically affected the determination of the arm's length price;</a:t>
            </a:r>
          </a:p>
          <a:p>
            <a:pPr algn="just"/>
            <a:r>
              <a:rPr lang="en-US" dirty="0"/>
              <a:t>(</a:t>
            </a:r>
            <a:r>
              <a:rPr lang="en-US" i="1" dirty="0"/>
              <a:t>l</a:t>
            </a:r>
            <a:r>
              <a:rPr lang="en-US" dirty="0"/>
              <a:t>) details of the adjustments, if any, made to transfer prices to align them with arm's length prices determined under these rules and consequent adjustment made to the total income for tax purposes;</a:t>
            </a:r>
          </a:p>
          <a:p>
            <a:pPr algn="just"/>
            <a:r>
              <a:rPr lang="en-US" dirty="0"/>
              <a:t>(</a:t>
            </a:r>
            <a:r>
              <a:rPr lang="en-US" i="1" dirty="0"/>
              <a:t>m</a:t>
            </a:r>
            <a:r>
              <a:rPr lang="en-US" dirty="0"/>
              <a:t>) any other information, data or document, including information or data relating to the associated enterprise, which may be relevant for determination of the arm's length price.</a:t>
            </a:r>
          </a:p>
        </p:txBody>
      </p:sp>
      <p:sp>
        <p:nvSpPr>
          <p:cNvPr id="12" name="Right Arrow 11">
            <a:hlinkClick r:id="rId5"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6"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9952969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51</a:t>
            </a:fld>
            <a:endParaRPr lang="en-US" sz="1800" b="1" dirty="0"/>
          </a:p>
        </p:txBody>
      </p:sp>
      <p:sp>
        <p:nvSpPr>
          <p:cNvPr id="10" name="TextBox 9"/>
          <p:cNvSpPr txBox="1"/>
          <p:nvPr/>
        </p:nvSpPr>
        <p:spPr>
          <a:xfrm>
            <a:off x="590550" y="893088"/>
            <a:ext cx="8013699" cy="4801314"/>
          </a:xfrm>
          <a:prstGeom prst="rect">
            <a:avLst/>
          </a:prstGeom>
          <a:noFill/>
        </p:spPr>
        <p:txBody>
          <a:bodyPr wrap="square" rtlCol="0">
            <a:spAutoFit/>
          </a:bodyPr>
          <a:lstStyle/>
          <a:p>
            <a:pPr algn="just"/>
            <a:r>
              <a:rPr lang="en-US" dirty="0"/>
              <a:t>(2) </a:t>
            </a:r>
            <a:r>
              <a:rPr lang="en-US" u="sng" baseline="30000" dirty="0">
                <a:hlinkClick r:id="rId3"/>
              </a:rPr>
              <a:t>84</a:t>
            </a:r>
            <a:r>
              <a:rPr lang="en-US" b="1" dirty="0"/>
              <a:t>[</a:t>
            </a:r>
            <a:r>
              <a:rPr lang="en-US" i="1" dirty="0"/>
              <a:t>Nothing contained in sub-rule (1), in so far as it relates to an international transaction, shall</a:t>
            </a:r>
            <a:r>
              <a:rPr lang="en-US" b="1" dirty="0"/>
              <a:t>]</a:t>
            </a:r>
            <a:r>
              <a:rPr lang="en-US" dirty="0"/>
              <a:t> apply in a case where the aggregate value, as recorded in the books of account, of international transactions entered into by the assessee does not exceed one </a:t>
            </a:r>
            <a:r>
              <a:rPr lang="en-US" dirty="0" err="1"/>
              <a:t>crore</a:t>
            </a:r>
            <a:r>
              <a:rPr lang="en-US" dirty="0"/>
              <a:t> rupees :</a:t>
            </a:r>
          </a:p>
          <a:p>
            <a:pPr algn="just"/>
            <a:r>
              <a:rPr lang="en-US" b="1" dirty="0"/>
              <a:t>Provided</a:t>
            </a:r>
            <a:r>
              <a:rPr lang="en-US" dirty="0"/>
              <a:t> that the assessee shall be required to substantiate, on the basis of material available with him, that income arising from international transactions entered into by him has been computed in accordance with section 92.</a:t>
            </a:r>
          </a:p>
          <a:p>
            <a:pPr algn="just"/>
            <a:r>
              <a:rPr lang="en-US" dirty="0"/>
              <a:t>(3) The information specified in sub-rule (1) shall be supported by authentic documents, which may include the following :</a:t>
            </a:r>
          </a:p>
          <a:p>
            <a:pPr algn="just"/>
            <a:r>
              <a:rPr lang="en-US" dirty="0"/>
              <a:t>(</a:t>
            </a:r>
            <a:r>
              <a:rPr lang="en-US" i="1" dirty="0"/>
              <a:t>a</a:t>
            </a:r>
            <a:r>
              <a:rPr lang="en-US" dirty="0"/>
              <a:t>) official publications, reports, studies and data bases from the Government of the country of residence of the associated enterprise, or of any other country;</a:t>
            </a:r>
          </a:p>
          <a:p>
            <a:pPr algn="just"/>
            <a:r>
              <a:rPr lang="en-US" dirty="0"/>
              <a:t>(</a:t>
            </a:r>
            <a:r>
              <a:rPr lang="en-US" i="1" dirty="0"/>
              <a:t>b</a:t>
            </a:r>
            <a:r>
              <a:rPr lang="en-US" dirty="0"/>
              <a:t>) reports of market research studies carried out and technical publications brought out by institutions of national or international repute;</a:t>
            </a:r>
          </a:p>
          <a:p>
            <a:pPr algn="just"/>
            <a:r>
              <a:rPr lang="en-US" dirty="0"/>
              <a:t>(</a:t>
            </a:r>
            <a:r>
              <a:rPr lang="en-US" i="1" dirty="0"/>
              <a:t>c</a:t>
            </a:r>
            <a:r>
              <a:rPr lang="en-US" dirty="0"/>
              <a:t>) price publications including stock exchange and commodity market quotations;</a:t>
            </a:r>
          </a:p>
          <a:p>
            <a:pPr algn="just"/>
            <a:r>
              <a:rPr lang="en-US" dirty="0"/>
              <a:t>(</a:t>
            </a:r>
            <a:r>
              <a:rPr lang="en-US" i="1" dirty="0"/>
              <a:t>d</a:t>
            </a:r>
            <a:r>
              <a:rPr lang="en-US" dirty="0"/>
              <a:t>) published accounts and financial statements relating to the business affairs of the associated enterprises;</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4812827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52</a:t>
            </a:fld>
            <a:endParaRPr lang="en-US" sz="1800" b="1" dirty="0"/>
          </a:p>
        </p:txBody>
      </p:sp>
      <p:sp>
        <p:nvSpPr>
          <p:cNvPr id="10" name="TextBox 9"/>
          <p:cNvSpPr txBox="1"/>
          <p:nvPr/>
        </p:nvSpPr>
        <p:spPr>
          <a:xfrm>
            <a:off x="590550" y="893088"/>
            <a:ext cx="8013699" cy="3139321"/>
          </a:xfrm>
          <a:prstGeom prst="rect">
            <a:avLst/>
          </a:prstGeom>
          <a:noFill/>
        </p:spPr>
        <p:txBody>
          <a:bodyPr wrap="square" rtlCol="0">
            <a:spAutoFit/>
          </a:bodyPr>
          <a:lstStyle/>
          <a:p>
            <a:pPr algn="just"/>
            <a:r>
              <a:rPr lang="en-US" dirty="0"/>
              <a:t>(</a:t>
            </a:r>
            <a:r>
              <a:rPr lang="en-US" i="1" dirty="0"/>
              <a:t>e</a:t>
            </a:r>
            <a:r>
              <a:rPr lang="en-US" dirty="0"/>
              <a:t>) agreements and contracts entered into with associated enterprises or with unrelated enterprises in respect of transactions similar to the international transactions </a:t>
            </a:r>
            <a:r>
              <a:rPr lang="en-US" u="sng" baseline="30000" dirty="0">
                <a:hlinkClick r:id="rId3"/>
              </a:rPr>
              <a:t>85</a:t>
            </a:r>
            <a:r>
              <a:rPr lang="en-US" b="1" dirty="0"/>
              <a:t>[</a:t>
            </a:r>
            <a:r>
              <a:rPr lang="en-US" i="1" dirty="0"/>
              <a:t>or the specified domestic transactions, as the case may be</a:t>
            </a:r>
            <a:r>
              <a:rPr lang="en-US" b="1" dirty="0"/>
              <a:t>]</a:t>
            </a:r>
            <a:r>
              <a:rPr lang="en-US" dirty="0"/>
              <a:t>;</a:t>
            </a:r>
          </a:p>
          <a:p>
            <a:pPr algn="just"/>
            <a:r>
              <a:rPr lang="en-US" dirty="0"/>
              <a:t>(</a:t>
            </a:r>
            <a:r>
              <a:rPr lang="en-US" i="1" dirty="0"/>
              <a:t>f</a:t>
            </a:r>
            <a:r>
              <a:rPr lang="en-US" dirty="0"/>
              <a:t>) letters and other correspondence documenting any terms negotiated between the assessee and the associated enterprise;</a:t>
            </a:r>
          </a:p>
          <a:p>
            <a:pPr algn="just"/>
            <a:r>
              <a:rPr lang="en-US" dirty="0"/>
              <a:t>(</a:t>
            </a:r>
            <a:r>
              <a:rPr lang="en-US" i="1" dirty="0"/>
              <a:t>g</a:t>
            </a:r>
            <a:r>
              <a:rPr lang="en-US" dirty="0"/>
              <a:t>) documents normally issued in connection with various transactions under the accounting practices followed.</a:t>
            </a:r>
          </a:p>
          <a:p>
            <a:pPr algn="just"/>
            <a:r>
              <a:rPr lang="en-US" dirty="0"/>
              <a:t>(4) The information and documents specified under sub-rules (1) and (2), should, as far as possible, be contemporaneous and should exist latest by the specified date referred to in clause (</a:t>
            </a:r>
            <a:r>
              <a:rPr lang="en-US" i="1" dirty="0"/>
              <a:t>iv</a:t>
            </a:r>
            <a:r>
              <a:rPr lang="en-US" dirty="0"/>
              <a:t>) of section 92F:</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39718771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53</a:t>
            </a:fld>
            <a:endParaRPr lang="en-US" sz="1800" b="1" dirty="0"/>
          </a:p>
        </p:txBody>
      </p:sp>
      <p:sp>
        <p:nvSpPr>
          <p:cNvPr id="10" name="TextBox 9"/>
          <p:cNvSpPr txBox="1"/>
          <p:nvPr/>
        </p:nvSpPr>
        <p:spPr>
          <a:xfrm>
            <a:off x="590550" y="893088"/>
            <a:ext cx="8013699" cy="3970318"/>
          </a:xfrm>
          <a:prstGeom prst="rect">
            <a:avLst/>
          </a:prstGeom>
          <a:noFill/>
        </p:spPr>
        <p:txBody>
          <a:bodyPr wrap="square" rtlCol="0">
            <a:spAutoFit/>
          </a:bodyPr>
          <a:lstStyle/>
          <a:p>
            <a:pPr algn="just"/>
            <a:r>
              <a:rPr lang="en-US" b="1" dirty="0"/>
              <a:t>Provided</a:t>
            </a:r>
            <a:r>
              <a:rPr lang="en-US" dirty="0"/>
              <a:t> that where </a:t>
            </a:r>
            <a:r>
              <a:rPr lang="en-US" u="sng" baseline="30000" dirty="0">
                <a:hlinkClick r:id="rId3"/>
              </a:rPr>
              <a:t>86</a:t>
            </a:r>
            <a:r>
              <a:rPr lang="en-US" b="1" dirty="0"/>
              <a:t>[</a:t>
            </a:r>
            <a:r>
              <a:rPr lang="en-US" i="1" dirty="0"/>
              <a:t>an international transaction or a specified domestic transaction</a:t>
            </a:r>
            <a:r>
              <a:rPr lang="en-US" b="1" dirty="0"/>
              <a:t>]</a:t>
            </a:r>
            <a:r>
              <a:rPr lang="en-US" dirty="0"/>
              <a:t> continues to have effect over more than one previous year, fresh documentation need not be maintained separately in respect of each previous year, unless there is any significant change in the nature or terms of the international transaction </a:t>
            </a:r>
            <a:r>
              <a:rPr lang="en-US" u="sng" baseline="30000" dirty="0">
                <a:hlinkClick r:id="rId4"/>
              </a:rPr>
              <a:t>87</a:t>
            </a:r>
            <a:r>
              <a:rPr lang="en-US" b="1" dirty="0"/>
              <a:t>[</a:t>
            </a:r>
            <a:r>
              <a:rPr lang="en-US" i="1" dirty="0"/>
              <a:t>or the specified domestic transaction, as the case may be</a:t>
            </a:r>
            <a:r>
              <a:rPr lang="en-US" b="1" dirty="0"/>
              <a:t>]</a:t>
            </a:r>
            <a:r>
              <a:rPr lang="en-US" dirty="0"/>
              <a:t>, in the assumptions made, or in any other factor which could influence the transfer price, and in the case of such significant change, fresh documentation as may be necessary under sub-rules (1) and (2) shall be maintained bringing out the impact of the change on the pricing of </a:t>
            </a:r>
            <a:r>
              <a:rPr lang="en-US" u="sng" baseline="30000" dirty="0">
                <a:hlinkClick r:id="rId5"/>
              </a:rPr>
              <a:t>88</a:t>
            </a:r>
            <a:r>
              <a:rPr lang="en-US" b="1" dirty="0"/>
              <a:t>[</a:t>
            </a:r>
            <a:r>
              <a:rPr lang="en-US" i="1" dirty="0"/>
              <a:t>the international transaction or the specified domestic transaction</a:t>
            </a:r>
            <a:r>
              <a:rPr lang="en-US" b="1" dirty="0"/>
              <a:t>]</a:t>
            </a:r>
            <a:r>
              <a:rPr lang="en-US" dirty="0"/>
              <a:t>.</a:t>
            </a:r>
          </a:p>
          <a:p>
            <a:pPr algn="just"/>
            <a:r>
              <a:rPr lang="en-US" dirty="0"/>
              <a:t>(5) The information and documents specified in sub-rules (1) and (2) shall be kept and maintained for a period of eight years from the end of the relevant assessment year.</a:t>
            </a:r>
          </a:p>
          <a:p>
            <a:pPr algn="just"/>
            <a:endParaRPr lang="en-US" dirty="0"/>
          </a:p>
        </p:txBody>
      </p:sp>
      <p:sp>
        <p:nvSpPr>
          <p:cNvPr id="12" name="Right Arrow 11">
            <a:hlinkClick r:id="rId6"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7"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1825125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54</a:t>
            </a:fld>
            <a:endParaRPr lang="en-US" sz="1800" b="1" dirty="0"/>
          </a:p>
        </p:txBody>
      </p:sp>
      <p:sp>
        <p:nvSpPr>
          <p:cNvPr id="10" name="TextBox 9"/>
          <p:cNvSpPr txBox="1"/>
          <p:nvPr/>
        </p:nvSpPr>
        <p:spPr>
          <a:xfrm>
            <a:off x="590550" y="893088"/>
            <a:ext cx="8013699" cy="2308324"/>
          </a:xfrm>
          <a:prstGeom prst="rect">
            <a:avLst/>
          </a:prstGeom>
          <a:noFill/>
        </p:spPr>
        <p:txBody>
          <a:bodyPr wrap="square" rtlCol="0">
            <a:spAutoFit/>
          </a:bodyPr>
          <a:lstStyle/>
          <a:p>
            <a:r>
              <a:rPr lang="en-US" b="1" dirty="0"/>
              <a:t>Report from an accountant to be furnished under section 92E</a:t>
            </a:r>
            <a:r>
              <a:rPr lang="en-US" b="1" dirty="0" smtClean="0"/>
              <a:t>.</a:t>
            </a:r>
          </a:p>
          <a:p>
            <a:endParaRPr lang="en-US" dirty="0"/>
          </a:p>
          <a:p>
            <a:r>
              <a:rPr lang="en-US" b="1" dirty="0"/>
              <a:t>10E.</a:t>
            </a:r>
            <a:r>
              <a:rPr lang="en-US" dirty="0"/>
              <a:t>The report from an accountant required to be furnished under section 92E by every person who has entered into an international transaction </a:t>
            </a:r>
            <a:r>
              <a:rPr lang="en-US" u="sng" baseline="30000" dirty="0">
                <a:hlinkClick r:id="rId3"/>
              </a:rPr>
              <a:t>89</a:t>
            </a:r>
            <a:r>
              <a:rPr lang="en-US" b="1" dirty="0"/>
              <a:t>[</a:t>
            </a:r>
            <a:r>
              <a:rPr lang="en-US" i="1" dirty="0"/>
              <a:t>or a specified domestic transaction</a:t>
            </a:r>
            <a:r>
              <a:rPr lang="en-US" b="1" dirty="0"/>
              <a:t>]</a:t>
            </a:r>
            <a:r>
              <a:rPr lang="en-US" dirty="0"/>
              <a:t> during a previous year shall be in Form No. 3CEB and be verified in the manner indicated therein.]</a:t>
            </a:r>
          </a:p>
          <a:p>
            <a:r>
              <a:rPr lang="en-US" dirty="0"/>
              <a:t> </a:t>
            </a:r>
          </a:p>
          <a:p>
            <a:pPr algn="just"/>
            <a:endParaRPr lang="en-US" dirty="0"/>
          </a:p>
        </p:txBody>
      </p:sp>
      <p:sp>
        <p:nvSpPr>
          <p:cNvPr id="12" name="Right Arrow 11">
            <a:hlinkClick r:id="rId4"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3" name="Left Arrow 12">
            <a:hlinkClick r:id="rId5"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41426558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0" name="TextBox 9"/>
          <p:cNvSpPr txBox="1"/>
          <p:nvPr/>
        </p:nvSpPr>
        <p:spPr>
          <a:xfrm>
            <a:off x="590550" y="893088"/>
            <a:ext cx="8013699" cy="369332"/>
          </a:xfrm>
          <a:prstGeom prst="rect">
            <a:avLst/>
          </a:prstGeom>
          <a:noFill/>
        </p:spPr>
        <p:txBody>
          <a:bodyPr wrap="square" rtlCol="0">
            <a:spAutoFit/>
          </a:bodyPr>
          <a:lstStyle/>
          <a:p>
            <a:pPr algn="just"/>
            <a:endParaRPr lang="en-US" dirty="0"/>
          </a:p>
        </p:txBody>
      </p:sp>
      <p:sp>
        <p:nvSpPr>
          <p:cNvPr id="4" name="Rectangle 3"/>
          <p:cNvSpPr/>
          <p:nvPr/>
        </p:nvSpPr>
        <p:spPr>
          <a:xfrm>
            <a:off x="1295400" y="2362200"/>
            <a:ext cx="7226300"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solidFill>
                    <a:srgbClr val="002060"/>
                  </a:solidFill>
                </a:ln>
                <a:solidFill>
                  <a:srgbClr val="002060"/>
                </a:solidFill>
                <a:effectLst>
                  <a:outerShdw blurRad="50800" dist="39000" dir="5460000" algn="tl">
                    <a:srgbClr val="000000">
                      <a:alpha val="38000"/>
                    </a:srgbClr>
                  </a:outerShdw>
                  <a:reflection blurRad="6350" stA="55000" endA="300" endPos="45500" dir="5400000" sy="-100000" algn="bl" rotWithShape="0"/>
                </a:effectLst>
              </a:rPr>
              <a:t>Thank you..</a:t>
            </a:r>
            <a:endParaRPr lang="en-US" sz="5400" b="1" cap="none" spc="0" dirty="0">
              <a:ln w="11430">
                <a:solidFill>
                  <a:srgbClr val="002060"/>
                </a:solidFill>
              </a:ln>
              <a:solidFill>
                <a:srgbClr val="002060"/>
              </a:solidFill>
              <a:effectLst>
                <a:outerShdw blurRad="50800" dist="39000" dir="5460000" algn="tl">
                  <a:srgbClr val="000000">
                    <a:alpha val="38000"/>
                  </a:srgbClr>
                </a:outerShdw>
                <a:reflection blurRad="6350" stA="55000" endA="300" endPos="45500" dir="5400000" sy="-100000" algn="bl" rotWithShape="0"/>
              </a:effectLst>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8750" y="5381773"/>
            <a:ext cx="3676650" cy="1147560"/>
          </a:xfrm>
          <a:prstGeom prst="rect">
            <a:avLst/>
          </a:prstGeom>
        </p:spPr>
      </p:pic>
    </p:spTree>
    <p:extLst>
      <p:ext uri="{BB962C8B-B14F-4D97-AF65-F5344CB8AC3E}">
        <p14:creationId xmlns:p14="http://schemas.microsoft.com/office/powerpoint/2010/main" val="1121087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6</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b="1" dirty="0"/>
              <a:t>Meaning of associated enterprise</a:t>
            </a:r>
            <a:r>
              <a:rPr lang="en-US" i="1" dirty="0" smtClean="0"/>
              <a:t>.</a:t>
            </a:r>
          </a:p>
          <a:p>
            <a:pPr algn="just"/>
            <a:r>
              <a:rPr lang="en-US" b="1" dirty="0" smtClean="0"/>
              <a:t>92A</a:t>
            </a:r>
            <a:r>
              <a:rPr lang="en-US" b="1" dirty="0"/>
              <a:t>. </a:t>
            </a:r>
            <a:r>
              <a:rPr lang="en-US" dirty="0"/>
              <a:t>(1) For the purposes of this section and </a:t>
            </a:r>
            <a:r>
              <a:rPr lang="en-US" u="sng" dirty="0">
                <a:hlinkClick r:id="rId3"/>
              </a:rPr>
              <a:t>sections 92</a:t>
            </a:r>
            <a:r>
              <a:rPr lang="en-US" dirty="0"/>
              <a:t>, </a:t>
            </a:r>
            <a:r>
              <a:rPr lang="en-US" u="sng" dirty="0">
                <a:hlinkClick r:id="rId4"/>
              </a:rPr>
              <a:t>92B</a:t>
            </a:r>
            <a:r>
              <a:rPr lang="en-US" dirty="0"/>
              <a:t>, </a:t>
            </a:r>
            <a:r>
              <a:rPr lang="en-US" u="sng" dirty="0">
                <a:hlinkClick r:id="rId5"/>
              </a:rPr>
              <a:t>92C</a:t>
            </a:r>
            <a:r>
              <a:rPr lang="en-US" dirty="0"/>
              <a:t>, </a:t>
            </a:r>
            <a:r>
              <a:rPr lang="en-US" u="sng" dirty="0">
                <a:hlinkClick r:id="rId6"/>
              </a:rPr>
              <a:t>92D</a:t>
            </a:r>
            <a:r>
              <a:rPr lang="en-US" dirty="0"/>
              <a:t>, </a:t>
            </a:r>
            <a:r>
              <a:rPr lang="en-US" u="sng" dirty="0">
                <a:hlinkClick r:id="rId7"/>
              </a:rPr>
              <a:t>92E</a:t>
            </a:r>
            <a:r>
              <a:rPr lang="en-US" dirty="0"/>
              <a:t> and </a:t>
            </a:r>
            <a:r>
              <a:rPr lang="en-US" u="sng" dirty="0">
                <a:hlinkClick r:id="rId8"/>
              </a:rPr>
              <a:t>92F</a:t>
            </a:r>
            <a:r>
              <a:rPr lang="en-US" dirty="0"/>
              <a:t>, "associated enterprise", in relation to another enterprise, means an enterprise—</a:t>
            </a:r>
          </a:p>
          <a:p>
            <a:pPr algn="just"/>
            <a:r>
              <a:rPr lang="en-US" dirty="0"/>
              <a:t>(</a:t>
            </a:r>
            <a:r>
              <a:rPr lang="en-US" i="1" dirty="0"/>
              <a:t>a</a:t>
            </a:r>
            <a:r>
              <a:rPr lang="en-US" dirty="0"/>
              <a:t>) which participates, directly or indirectly, or through one or more intermediaries, in the management or control or capital of the other enterprise; or</a:t>
            </a:r>
          </a:p>
          <a:p>
            <a:pPr algn="just"/>
            <a:r>
              <a:rPr lang="en-US" dirty="0"/>
              <a:t>(</a:t>
            </a:r>
            <a:r>
              <a:rPr lang="en-US" i="1" dirty="0"/>
              <a:t>b</a:t>
            </a:r>
            <a:r>
              <a:rPr lang="en-US" dirty="0"/>
              <a:t>) in respect of which one or more persons who participate, directly or indirectly, or through one or more intermediaries, in its management or control or capital, are the same persons who participate, directly or indirectly, or through one or more intermediaries, in the management or control or capital of the other enterprise.</a:t>
            </a:r>
          </a:p>
          <a:p>
            <a:pPr algn="just"/>
            <a:r>
              <a:rPr lang="en-US" dirty="0"/>
              <a:t>(2) </a:t>
            </a:r>
            <a:r>
              <a:rPr lang="en-US" u="sng" baseline="30000" dirty="0">
                <a:hlinkClick r:id="rId9"/>
              </a:rPr>
              <a:t>79</a:t>
            </a:r>
            <a:r>
              <a:rPr lang="en-US" dirty="0"/>
              <a:t>[For the purposes of sub-section (1), two enterprises shall be deemed to be associated enterprises if, at any time during the previous year,—]</a:t>
            </a:r>
          </a:p>
          <a:p>
            <a:pPr algn="just"/>
            <a:r>
              <a:rPr lang="en-US" dirty="0"/>
              <a:t>(</a:t>
            </a:r>
            <a:r>
              <a:rPr lang="en-US" i="1" dirty="0"/>
              <a:t>a</a:t>
            </a:r>
            <a:r>
              <a:rPr lang="en-US" dirty="0"/>
              <a:t>) one enterprise holds, directly or indirectly, shares carrying not less than twenty-six per cent of the voting power in the other enterprise; or</a:t>
            </a:r>
          </a:p>
          <a:p>
            <a:pPr algn="just"/>
            <a:endParaRPr lang="en-US" dirty="0"/>
          </a:p>
        </p:txBody>
      </p:sp>
      <p:sp>
        <p:nvSpPr>
          <p:cNvPr id="10" name="Right Arrow 9">
            <a:hlinkClick r:id="rId10"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11"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207403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7</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b="1" dirty="0"/>
              <a:t>Meaning of associated enterprise</a:t>
            </a:r>
            <a:r>
              <a:rPr lang="en-US" i="1" dirty="0" smtClean="0"/>
              <a:t>.</a:t>
            </a:r>
          </a:p>
          <a:p>
            <a:pPr algn="just"/>
            <a:r>
              <a:rPr lang="en-US" i="1" dirty="0" smtClean="0"/>
              <a:t>b</a:t>
            </a:r>
            <a:r>
              <a:rPr lang="en-US" dirty="0"/>
              <a:t>) any person or enterprise holds, directly or indirectly, shares carrying not less than twenty-six per cent of the voting power in each of such enterprises; or</a:t>
            </a:r>
          </a:p>
          <a:p>
            <a:pPr algn="just"/>
            <a:r>
              <a:rPr lang="en-US" dirty="0"/>
              <a:t>(</a:t>
            </a:r>
            <a:r>
              <a:rPr lang="en-US" i="1" dirty="0"/>
              <a:t>c</a:t>
            </a:r>
            <a:r>
              <a:rPr lang="en-US" dirty="0"/>
              <a:t>) a loan advanced by one enterprise to the other enterprise constitutes not less than fifty-one per cent of the book value of the total assets of the other enterprise; or</a:t>
            </a:r>
          </a:p>
          <a:p>
            <a:pPr algn="just"/>
            <a:r>
              <a:rPr lang="en-US" dirty="0"/>
              <a:t>(</a:t>
            </a:r>
            <a:r>
              <a:rPr lang="en-US" i="1" dirty="0"/>
              <a:t>d</a:t>
            </a:r>
            <a:r>
              <a:rPr lang="en-US" dirty="0"/>
              <a:t>) one enterprise guarantees not less than ten per cent of the total borrowings of the other enterprise; or</a:t>
            </a:r>
          </a:p>
          <a:p>
            <a:pPr algn="just"/>
            <a:r>
              <a:rPr lang="en-US" dirty="0"/>
              <a:t>(</a:t>
            </a:r>
            <a:r>
              <a:rPr lang="en-US" i="1" dirty="0"/>
              <a:t>e</a:t>
            </a:r>
            <a:r>
              <a:rPr lang="en-US" dirty="0"/>
              <a:t>) more than half of the board of directors or members of the governing board, or one or more executive directors or executive members of the governing board of one enterprise, are appointed by the other enterprise; or</a:t>
            </a:r>
          </a:p>
          <a:p>
            <a:pPr algn="just"/>
            <a:r>
              <a:rPr lang="en-US" dirty="0"/>
              <a:t>(</a:t>
            </a:r>
            <a:r>
              <a:rPr lang="en-US" i="1" dirty="0"/>
              <a:t>f</a:t>
            </a:r>
            <a:r>
              <a:rPr lang="en-US" dirty="0"/>
              <a:t>) more than half of the directors or members of the governing board, or one or more of the executive directors or members of the governing board, of each of the two enterprises are appointed by the same person or persons; or</a:t>
            </a:r>
          </a:p>
          <a:p>
            <a:pPr algn="just"/>
            <a:endParaRPr lang="en-US" dirty="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1215347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8</a:t>
            </a:fld>
            <a:endParaRPr lang="en-US" sz="1800" b="1" dirty="0"/>
          </a:p>
        </p:txBody>
      </p:sp>
      <p:sp>
        <p:nvSpPr>
          <p:cNvPr id="9" name="TextBox 8"/>
          <p:cNvSpPr txBox="1"/>
          <p:nvPr/>
        </p:nvSpPr>
        <p:spPr>
          <a:xfrm>
            <a:off x="590550" y="1580484"/>
            <a:ext cx="8013699" cy="4801314"/>
          </a:xfrm>
          <a:prstGeom prst="rect">
            <a:avLst/>
          </a:prstGeom>
          <a:noFill/>
        </p:spPr>
        <p:txBody>
          <a:bodyPr wrap="square" rtlCol="0">
            <a:spAutoFit/>
          </a:bodyPr>
          <a:lstStyle/>
          <a:p>
            <a:pPr algn="just"/>
            <a:r>
              <a:rPr lang="en-US" b="1" dirty="0"/>
              <a:t>Meaning of associated enterprise</a:t>
            </a:r>
            <a:r>
              <a:rPr lang="en-US" i="1" dirty="0" smtClean="0"/>
              <a:t>.</a:t>
            </a:r>
          </a:p>
          <a:p>
            <a:pPr algn="just"/>
            <a:r>
              <a:rPr lang="en-US" dirty="0"/>
              <a:t>(</a:t>
            </a:r>
            <a:r>
              <a:rPr lang="en-US" i="1" dirty="0"/>
              <a:t>g</a:t>
            </a:r>
            <a:r>
              <a:rPr lang="en-US" dirty="0"/>
              <a:t>) the manufacture or processing of goods or articles or business carried out by one enterprise is wholly dependent on the use of know-how, patents, copyrights, trade-marks, </a:t>
            </a:r>
            <a:r>
              <a:rPr lang="en-US" dirty="0" err="1"/>
              <a:t>licences</a:t>
            </a:r>
            <a:r>
              <a:rPr lang="en-US" dirty="0"/>
              <a:t>, franchises or any other business or commercial rights of similar nature, or any data, documentation, drawing or specification relating to any patent, invention, model, design, secret formula or process, of which the other enterprise is the owner or in respect of which the other enterprise has exclusive rights; or</a:t>
            </a:r>
          </a:p>
          <a:p>
            <a:pPr algn="just"/>
            <a:r>
              <a:rPr lang="en-US" dirty="0"/>
              <a:t>(</a:t>
            </a:r>
            <a:r>
              <a:rPr lang="en-US" i="1" dirty="0"/>
              <a:t>h</a:t>
            </a:r>
            <a:r>
              <a:rPr lang="en-US" dirty="0"/>
              <a:t>) ninety per cent or more of the raw materials and consumables required for the manufacture or processing of goods or articles carried out by one enterprise, are supplied by the other enterprise, or by persons specified by the other enterprise, and the prices and other conditions relating to the supply are influenced by such other enterprise; or</a:t>
            </a:r>
          </a:p>
          <a:p>
            <a:pPr algn="just"/>
            <a:r>
              <a:rPr lang="en-US" dirty="0"/>
              <a:t>(</a:t>
            </a:r>
            <a:r>
              <a:rPr lang="en-US" i="1" dirty="0" err="1"/>
              <a:t>i</a:t>
            </a:r>
            <a:r>
              <a:rPr lang="en-US" dirty="0"/>
              <a:t>) the goods or articles manufactured or processed by one enterprise, are sold to the other enterprise or to persons specified by the other enterprise, and the prices and other conditions relating thereto are influenced by such other enterprise; or</a:t>
            </a:r>
          </a:p>
          <a:p>
            <a:pPr algn="just"/>
            <a:endParaRPr lang="en-US" i="1" dirty="0" smtClean="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249991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5" name="Flowchart: Process 4"/>
          <p:cNvSpPr/>
          <p:nvPr/>
        </p:nvSpPr>
        <p:spPr>
          <a:xfrm>
            <a:off x="152400" y="152400"/>
            <a:ext cx="8839200" cy="6553200"/>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smtClean="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a:p>
            <a:pPr algn="ctr"/>
            <a:endParaRPr lang="en-US" dirty="0">
              <a:ln>
                <a:solidFill>
                  <a:schemeClr val="bg1"/>
                </a:solidFill>
              </a:ln>
              <a:solidFill>
                <a:schemeClr val="tx1"/>
              </a:solidFill>
            </a:endParaRPr>
          </a:p>
          <a:p>
            <a:pPr algn="ctr"/>
            <a:endParaRPr lang="en-US" dirty="0" smtClean="0">
              <a:ln>
                <a:solidFill>
                  <a:schemeClr val="bg1"/>
                </a:solidFill>
              </a:ln>
              <a:solidFill>
                <a:schemeClr val="tx1"/>
              </a:solidFill>
            </a:endParaRPr>
          </a:p>
        </p:txBody>
      </p:sp>
      <p:sp>
        <p:nvSpPr>
          <p:cNvPr id="6" name="Rounded Rectangle 5"/>
          <p:cNvSpPr/>
          <p:nvPr/>
        </p:nvSpPr>
        <p:spPr>
          <a:xfrm>
            <a:off x="673100" y="304800"/>
            <a:ext cx="7848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SPECIAL PROVISIONS RELATING TO AVOIDANCE OF TAX</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6019800"/>
            <a:ext cx="2374087" cy="509533"/>
          </a:xfrm>
          <a:prstGeom prst="rect">
            <a:avLst/>
          </a:prstGeom>
        </p:spPr>
      </p:pic>
      <p:sp>
        <p:nvSpPr>
          <p:cNvPr id="11" name="Rounded Rectangle 10"/>
          <p:cNvSpPr/>
          <p:nvPr/>
        </p:nvSpPr>
        <p:spPr>
          <a:xfrm>
            <a:off x="6629400" y="6096000"/>
            <a:ext cx="1892300" cy="304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25 / 10/ 2013</a:t>
            </a:r>
            <a:endParaRPr lang="en-US" sz="1400" dirty="0">
              <a:solidFill>
                <a:schemeClr val="tx1"/>
              </a:solidFill>
            </a:endParaRPr>
          </a:p>
        </p:txBody>
      </p:sp>
      <p:sp>
        <p:nvSpPr>
          <p:cNvPr id="8" name="Slide Number Placeholder 7"/>
          <p:cNvSpPr>
            <a:spLocks noGrp="1"/>
          </p:cNvSpPr>
          <p:nvPr>
            <p:ph type="sldNum" sz="quarter" idx="12"/>
          </p:nvPr>
        </p:nvSpPr>
        <p:spPr>
          <a:xfrm>
            <a:off x="3657600" y="6134100"/>
            <a:ext cx="2133600" cy="365125"/>
          </a:xfrm>
        </p:spPr>
        <p:txBody>
          <a:bodyPr/>
          <a:lstStyle/>
          <a:p>
            <a:pPr algn="ctr"/>
            <a:fld id="{18C77F88-B89F-48F0-A0BA-FEA260A7CBAC}" type="slidenum">
              <a:rPr lang="en-US" sz="1800" b="1" smtClean="0"/>
              <a:pPr algn="ctr"/>
              <a:t>9</a:t>
            </a:fld>
            <a:endParaRPr lang="en-US" sz="1800" b="1" dirty="0"/>
          </a:p>
        </p:txBody>
      </p:sp>
      <p:sp>
        <p:nvSpPr>
          <p:cNvPr id="9" name="TextBox 8"/>
          <p:cNvSpPr txBox="1"/>
          <p:nvPr/>
        </p:nvSpPr>
        <p:spPr>
          <a:xfrm>
            <a:off x="590550" y="1580484"/>
            <a:ext cx="8013699" cy="4247317"/>
          </a:xfrm>
          <a:prstGeom prst="rect">
            <a:avLst/>
          </a:prstGeom>
          <a:noFill/>
        </p:spPr>
        <p:txBody>
          <a:bodyPr wrap="square" rtlCol="0">
            <a:spAutoFit/>
          </a:bodyPr>
          <a:lstStyle/>
          <a:p>
            <a:pPr algn="just"/>
            <a:r>
              <a:rPr lang="en-US" b="1" dirty="0"/>
              <a:t>Meaning of associated enterprise</a:t>
            </a:r>
            <a:r>
              <a:rPr lang="en-US" i="1" dirty="0" smtClean="0"/>
              <a:t>.</a:t>
            </a:r>
          </a:p>
          <a:p>
            <a:pPr algn="just"/>
            <a:r>
              <a:rPr lang="en-US" dirty="0"/>
              <a:t>(</a:t>
            </a:r>
            <a:r>
              <a:rPr lang="en-US" i="1" dirty="0"/>
              <a:t>j</a:t>
            </a:r>
            <a:r>
              <a:rPr lang="en-US" dirty="0"/>
              <a:t>) where one enterprise is controlled by an individual, the other enterprise is also controlled by such individual or his relative or jointly by such individual and relative of such individual; or </a:t>
            </a:r>
          </a:p>
          <a:p>
            <a:pPr algn="just"/>
            <a:r>
              <a:rPr lang="en-US" dirty="0"/>
              <a:t>(</a:t>
            </a:r>
            <a:r>
              <a:rPr lang="en-US" i="1" dirty="0"/>
              <a:t>k</a:t>
            </a:r>
            <a:r>
              <a:rPr lang="en-US" dirty="0"/>
              <a:t>) where one enterprise is controlled by a Hindu undivided family, the other enterprise is controlled by a member of such Hindu undivided family or by a relative of a member of such Hindu undivided family or jointly by such member and his relative; or</a:t>
            </a:r>
          </a:p>
          <a:p>
            <a:pPr algn="just"/>
            <a:r>
              <a:rPr lang="en-US" dirty="0"/>
              <a:t>(</a:t>
            </a:r>
            <a:r>
              <a:rPr lang="en-US" i="1" dirty="0"/>
              <a:t>l</a:t>
            </a:r>
            <a:r>
              <a:rPr lang="en-US" dirty="0"/>
              <a:t>) where one enterprise is a firm, association of persons or body of individuals, the other enterprise holds not less than ten per cent interest in such firm, association of persons or body of individuals; or</a:t>
            </a:r>
          </a:p>
          <a:p>
            <a:pPr algn="just"/>
            <a:r>
              <a:rPr lang="en-US" dirty="0"/>
              <a:t>(</a:t>
            </a:r>
            <a:r>
              <a:rPr lang="en-US" i="1" dirty="0"/>
              <a:t>m</a:t>
            </a:r>
            <a:r>
              <a:rPr lang="en-US" dirty="0"/>
              <a:t>) there exists between the two enterprises, any relationship of mutual interest, as may be prescribed.</a:t>
            </a:r>
          </a:p>
          <a:p>
            <a:pPr algn="just"/>
            <a:endParaRPr lang="en-US" dirty="0"/>
          </a:p>
          <a:p>
            <a:pPr algn="just"/>
            <a:endParaRPr lang="en-US" i="1" dirty="0" smtClean="0"/>
          </a:p>
        </p:txBody>
      </p:sp>
      <p:sp>
        <p:nvSpPr>
          <p:cNvPr id="10" name="Right Arrow 9">
            <a:hlinkClick r:id="rId3" action="ppaction://hlinksldjump"/>
          </p:cNvPr>
          <p:cNvSpPr/>
          <p:nvPr/>
        </p:nvSpPr>
        <p:spPr>
          <a:xfrm>
            <a:off x="3276600" y="5943600"/>
            <a:ext cx="1143000" cy="53340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Section</a:t>
            </a:r>
            <a:endParaRPr lang="en-US" sz="1200" b="1" dirty="0"/>
          </a:p>
        </p:txBody>
      </p:sp>
      <p:sp>
        <p:nvSpPr>
          <p:cNvPr id="12" name="Left Arrow 11">
            <a:hlinkClick r:id="rId4" action="ppaction://hlinksldjump"/>
          </p:cNvPr>
          <p:cNvSpPr/>
          <p:nvPr/>
        </p:nvSpPr>
        <p:spPr>
          <a:xfrm>
            <a:off x="4953000" y="5943600"/>
            <a:ext cx="1066800" cy="5334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b="1" dirty="0" smtClean="0"/>
              <a:t>Rules</a:t>
            </a:r>
            <a:endParaRPr lang="en-US" sz="1200" b="1" dirty="0"/>
          </a:p>
        </p:txBody>
      </p:sp>
    </p:spTree>
    <p:extLst>
      <p:ext uri="{BB962C8B-B14F-4D97-AF65-F5344CB8AC3E}">
        <p14:creationId xmlns:p14="http://schemas.microsoft.com/office/powerpoint/2010/main" val="2040053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9377</Words>
  <Application>Microsoft Office PowerPoint</Application>
  <PresentationFormat>On-screen Show (4:3)</PresentationFormat>
  <Paragraphs>1513</Paragraphs>
  <Slides>55</Slides>
  <Notes>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JAYESH</dc:creator>
  <cp:lastModifiedBy>JAYESH</cp:lastModifiedBy>
  <cp:revision>19</cp:revision>
  <dcterms:created xsi:type="dcterms:W3CDTF">2013-10-23T06:47:35Z</dcterms:created>
  <dcterms:modified xsi:type="dcterms:W3CDTF">2013-10-23T11:08:00Z</dcterms:modified>
</cp:coreProperties>
</file>