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74" r:id="rId2"/>
    <p:sldId id="299" r:id="rId3"/>
    <p:sldId id="297" r:id="rId4"/>
    <p:sldId id="296" r:id="rId5"/>
    <p:sldId id="298" r:id="rId6"/>
    <p:sldId id="271" r:id="rId7"/>
    <p:sldId id="272" r:id="rId8"/>
    <p:sldId id="273" r:id="rId9"/>
    <p:sldId id="287" r:id="rId10"/>
    <p:sldId id="270" r:id="rId11"/>
    <p:sldId id="264" r:id="rId12"/>
    <p:sldId id="276" r:id="rId13"/>
    <p:sldId id="259" r:id="rId14"/>
    <p:sldId id="260" r:id="rId15"/>
    <p:sldId id="261" r:id="rId16"/>
    <p:sldId id="262" r:id="rId17"/>
    <p:sldId id="277" r:id="rId18"/>
    <p:sldId id="295" r:id="rId19"/>
    <p:sldId id="294" r:id="rId20"/>
    <p:sldId id="278" r:id="rId21"/>
    <p:sldId id="279" r:id="rId22"/>
    <p:sldId id="300" r:id="rId23"/>
    <p:sldId id="293" r:id="rId24"/>
  </p:sldIdLst>
  <p:sldSz cx="9144000" cy="6858000" type="screen4x3"/>
  <p:notesSz cx="6858000" cy="9979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728" autoAdjust="0"/>
  </p:normalViewPr>
  <p:slideViewPr>
    <p:cSldViewPr>
      <p:cViewPr>
        <p:scale>
          <a:sx n="75" d="100"/>
          <a:sy n="75" d="100"/>
        </p:scale>
        <p:origin x="-846"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56" y="-102"/>
      </p:cViewPr>
      <p:guideLst>
        <p:guide orient="horz" pos="3143"/>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95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8951"/>
          </a:xfrm>
          <a:prstGeom prst="rect">
            <a:avLst/>
          </a:prstGeom>
        </p:spPr>
        <p:txBody>
          <a:bodyPr vert="horz" lIns="91440" tIns="45720" rIns="91440" bIns="45720" rtlCol="0"/>
          <a:lstStyle>
            <a:lvl1pPr algn="r">
              <a:defRPr sz="1200"/>
            </a:lvl1pPr>
          </a:lstStyle>
          <a:p>
            <a:fld id="{44A6B20E-EA6E-41C9-A2FD-A3DFBC267670}" type="datetimeFigureOut">
              <a:rPr lang="en-US" smtClean="0"/>
              <a:pPr/>
              <a:t>24/10/2013</a:t>
            </a:fld>
            <a:endParaRPr lang="en-US"/>
          </a:p>
        </p:txBody>
      </p:sp>
      <p:sp>
        <p:nvSpPr>
          <p:cNvPr id="4" name="Footer Placeholder 3"/>
          <p:cNvSpPr>
            <a:spLocks noGrp="1"/>
          </p:cNvSpPr>
          <p:nvPr>
            <p:ph type="ftr" sz="quarter" idx="2"/>
          </p:nvPr>
        </p:nvSpPr>
        <p:spPr>
          <a:xfrm>
            <a:off x="0" y="9478342"/>
            <a:ext cx="2971800" cy="49895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78342"/>
            <a:ext cx="2971800" cy="498951"/>
          </a:xfrm>
          <a:prstGeom prst="rect">
            <a:avLst/>
          </a:prstGeom>
        </p:spPr>
        <p:txBody>
          <a:bodyPr vert="horz" lIns="91440" tIns="45720" rIns="91440" bIns="45720" rtlCol="0" anchor="b"/>
          <a:lstStyle>
            <a:lvl1pPr algn="r">
              <a:defRPr sz="1200"/>
            </a:lvl1pPr>
          </a:lstStyle>
          <a:p>
            <a:fld id="{3FC61FB8-13AB-4186-90D0-21F20DD69251}" type="slidenum">
              <a:rPr lang="en-US" smtClean="0"/>
              <a:pPr/>
              <a:t>‹#›</a:t>
            </a:fld>
            <a:endParaRPr lang="en-US"/>
          </a:p>
        </p:txBody>
      </p:sp>
    </p:spTree>
    <p:extLst>
      <p:ext uri="{BB962C8B-B14F-4D97-AF65-F5344CB8AC3E}">
        <p14:creationId xmlns:p14="http://schemas.microsoft.com/office/powerpoint/2010/main" val="1615277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95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8951"/>
          </a:xfrm>
          <a:prstGeom prst="rect">
            <a:avLst/>
          </a:prstGeom>
        </p:spPr>
        <p:txBody>
          <a:bodyPr vert="horz" lIns="91440" tIns="45720" rIns="91440" bIns="45720" rtlCol="0"/>
          <a:lstStyle>
            <a:lvl1pPr algn="r">
              <a:defRPr sz="1200"/>
            </a:lvl1pPr>
          </a:lstStyle>
          <a:p>
            <a:fld id="{19DB2FCD-AFFA-488E-8084-7B0FD4A714FE}" type="datetimeFigureOut">
              <a:rPr lang="en-US" smtClean="0"/>
              <a:pPr/>
              <a:t>24/10/2013</a:t>
            </a:fld>
            <a:endParaRPr lang="en-US"/>
          </a:p>
        </p:txBody>
      </p:sp>
      <p:sp>
        <p:nvSpPr>
          <p:cNvPr id="4" name="Slide Image Placeholder 3"/>
          <p:cNvSpPr>
            <a:spLocks noGrp="1" noRot="1" noChangeAspect="1"/>
          </p:cNvSpPr>
          <p:nvPr>
            <p:ph type="sldImg" idx="2"/>
          </p:nvPr>
        </p:nvSpPr>
        <p:spPr>
          <a:xfrm>
            <a:off x="935038" y="747713"/>
            <a:ext cx="4987925" cy="37417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40037"/>
            <a:ext cx="5486400" cy="44905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78342"/>
            <a:ext cx="2971800" cy="49895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78342"/>
            <a:ext cx="2971800" cy="498951"/>
          </a:xfrm>
          <a:prstGeom prst="rect">
            <a:avLst/>
          </a:prstGeom>
        </p:spPr>
        <p:txBody>
          <a:bodyPr vert="horz" lIns="91440" tIns="45720" rIns="91440" bIns="45720" rtlCol="0" anchor="b"/>
          <a:lstStyle>
            <a:lvl1pPr algn="r">
              <a:defRPr sz="1200"/>
            </a:lvl1pPr>
          </a:lstStyle>
          <a:p>
            <a:fld id="{0519442C-C6F7-4973-BB17-8B9BAC8958F9}" type="slidenum">
              <a:rPr lang="en-US" smtClean="0"/>
              <a:pPr/>
              <a:t>‹#›</a:t>
            </a:fld>
            <a:endParaRPr lang="en-US"/>
          </a:p>
        </p:txBody>
      </p:sp>
    </p:spTree>
    <p:extLst>
      <p:ext uri="{BB962C8B-B14F-4D97-AF65-F5344CB8AC3E}">
        <p14:creationId xmlns:p14="http://schemas.microsoft.com/office/powerpoint/2010/main" val="2922150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19442C-C6F7-4973-BB17-8B9BAC8958F9}" type="slidenum">
              <a:rPr lang="en-US" smtClean="0"/>
              <a:pPr/>
              <a:t>2</a:t>
            </a:fld>
            <a:endParaRPr lang="en-US"/>
          </a:p>
        </p:txBody>
      </p:sp>
    </p:spTree>
    <p:extLst>
      <p:ext uri="{BB962C8B-B14F-4D97-AF65-F5344CB8AC3E}">
        <p14:creationId xmlns:p14="http://schemas.microsoft.com/office/powerpoint/2010/main" val="649304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AA997E8-664A-4A3C-A56E-E1682C4E4FAA}" type="datetime1">
              <a:rPr lang="en-US" smtClean="0"/>
              <a:t>24/10/2013</a:t>
            </a:fld>
            <a:endParaRPr lang="en-US"/>
          </a:p>
        </p:txBody>
      </p:sp>
      <p:sp>
        <p:nvSpPr>
          <p:cNvPr id="17" name="Footer Placeholder 16"/>
          <p:cNvSpPr>
            <a:spLocks noGrp="1"/>
          </p:cNvSpPr>
          <p:nvPr>
            <p:ph type="ftr" sz="quarter" idx="11"/>
          </p:nvPr>
        </p:nvSpPr>
        <p:spPr/>
        <p:txBody>
          <a:bodyPr/>
          <a:lstStyle/>
          <a:p>
            <a:r>
              <a:rPr lang="en-US" smtClean="0"/>
              <a:t>WIRC,  MUMBAI</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62E0740-FF8D-4729-A930-0F7FE08C687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936F16-A3F6-4899-BE98-508971AF491E}" type="datetime1">
              <a:rPr lang="en-US" smtClean="0"/>
              <a:t>24/10/2013</a:t>
            </a:fld>
            <a:endParaRPr lang="en-US"/>
          </a:p>
        </p:txBody>
      </p:sp>
      <p:sp>
        <p:nvSpPr>
          <p:cNvPr id="5" name="Footer Placeholder 4"/>
          <p:cNvSpPr>
            <a:spLocks noGrp="1"/>
          </p:cNvSpPr>
          <p:nvPr>
            <p:ph type="ftr" sz="quarter" idx="11"/>
          </p:nvPr>
        </p:nvSpPr>
        <p:spPr/>
        <p:txBody>
          <a:bodyPr/>
          <a:lstStyle/>
          <a:p>
            <a:r>
              <a:rPr lang="en-US" smtClean="0"/>
              <a:t>WIRC,  MUMBAI</a:t>
            </a:r>
            <a:endParaRPr lang="en-US"/>
          </a:p>
        </p:txBody>
      </p:sp>
      <p:sp>
        <p:nvSpPr>
          <p:cNvPr id="6" name="Slide Number Placeholder 5"/>
          <p:cNvSpPr>
            <a:spLocks noGrp="1"/>
          </p:cNvSpPr>
          <p:nvPr>
            <p:ph type="sldNum" sz="quarter" idx="12"/>
          </p:nvPr>
        </p:nvSpPr>
        <p:spPr/>
        <p:txBody>
          <a:bodyPr/>
          <a:lstStyle/>
          <a:p>
            <a:fld id="{A62E0740-FF8D-4729-A930-0F7FE08C68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1997ED-8F46-488C-9CC9-5B3782833F2C}" type="datetime1">
              <a:rPr lang="en-US" smtClean="0"/>
              <a:t>24/10/2013</a:t>
            </a:fld>
            <a:endParaRPr lang="en-US"/>
          </a:p>
        </p:txBody>
      </p:sp>
      <p:sp>
        <p:nvSpPr>
          <p:cNvPr id="5" name="Footer Placeholder 4"/>
          <p:cNvSpPr>
            <a:spLocks noGrp="1"/>
          </p:cNvSpPr>
          <p:nvPr>
            <p:ph type="ftr" sz="quarter" idx="11"/>
          </p:nvPr>
        </p:nvSpPr>
        <p:spPr/>
        <p:txBody>
          <a:bodyPr/>
          <a:lstStyle/>
          <a:p>
            <a:r>
              <a:rPr lang="en-US" smtClean="0"/>
              <a:t>WIRC,  MUMBAI</a:t>
            </a:r>
            <a:endParaRPr lang="en-US"/>
          </a:p>
        </p:txBody>
      </p:sp>
      <p:sp>
        <p:nvSpPr>
          <p:cNvPr id="6" name="Slide Number Placeholder 5"/>
          <p:cNvSpPr>
            <a:spLocks noGrp="1"/>
          </p:cNvSpPr>
          <p:nvPr>
            <p:ph type="sldNum" sz="quarter" idx="12"/>
          </p:nvPr>
        </p:nvSpPr>
        <p:spPr/>
        <p:txBody>
          <a:bodyPr/>
          <a:lstStyle/>
          <a:p>
            <a:fld id="{A62E0740-FF8D-4729-A930-0F7FE08C68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F428EEB-D022-4ABC-83E4-77919A90A2DA}" type="datetime1">
              <a:rPr lang="en-US" smtClean="0"/>
              <a:t>24/10/2013</a:t>
            </a:fld>
            <a:endParaRPr lang="en-US"/>
          </a:p>
        </p:txBody>
      </p:sp>
      <p:sp>
        <p:nvSpPr>
          <p:cNvPr id="5" name="Footer Placeholder 4"/>
          <p:cNvSpPr>
            <a:spLocks noGrp="1"/>
          </p:cNvSpPr>
          <p:nvPr>
            <p:ph type="ftr" sz="quarter" idx="11"/>
          </p:nvPr>
        </p:nvSpPr>
        <p:spPr/>
        <p:txBody>
          <a:bodyPr/>
          <a:lstStyle/>
          <a:p>
            <a:r>
              <a:rPr lang="en-US" smtClean="0"/>
              <a:t>WIRC,  MUMBAI</a:t>
            </a:r>
            <a:endParaRPr lang="en-US"/>
          </a:p>
        </p:txBody>
      </p:sp>
      <p:sp>
        <p:nvSpPr>
          <p:cNvPr id="6" name="Slide Number Placeholder 5"/>
          <p:cNvSpPr>
            <a:spLocks noGrp="1"/>
          </p:cNvSpPr>
          <p:nvPr>
            <p:ph type="sldNum" sz="quarter" idx="12"/>
          </p:nvPr>
        </p:nvSpPr>
        <p:spPr/>
        <p:txBody>
          <a:bodyPr/>
          <a:lstStyle/>
          <a:p>
            <a:fld id="{A62E0740-FF8D-4729-A930-0F7FE08C687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083EFD3-48A3-4541-A71F-245164901E6D}" type="datetime1">
              <a:rPr lang="en-US" smtClean="0"/>
              <a:t>24/10/2013</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WIRC,  MUMBAI</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62E0740-FF8D-4729-A930-0F7FE08C68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5ECE8AD-E1BC-4E26-BE4D-8A096B6317CA}" type="datetime1">
              <a:rPr lang="en-US" smtClean="0"/>
              <a:t>24/10/2013</a:t>
            </a:fld>
            <a:endParaRPr lang="en-US"/>
          </a:p>
        </p:txBody>
      </p:sp>
      <p:sp>
        <p:nvSpPr>
          <p:cNvPr id="6" name="Footer Placeholder 5"/>
          <p:cNvSpPr>
            <a:spLocks noGrp="1"/>
          </p:cNvSpPr>
          <p:nvPr>
            <p:ph type="ftr" sz="quarter" idx="11"/>
          </p:nvPr>
        </p:nvSpPr>
        <p:spPr/>
        <p:txBody>
          <a:bodyPr/>
          <a:lstStyle/>
          <a:p>
            <a:r>
              <a:rPr lang="en-US" smtClean="0"/>
              <a:t>WIRC,  MUMBAI</a:t>
            </a:r>
            <a:endParaRPr lang="en-US"/>
          </a:p>
        </p:txBody>
      </p:sp>
      <p:sp>
        <p:nvSpPr>
          <p:cNvPr id="7" name="Slide Number Placeholder 6"/>
          <p:cNvSpPr>
            <a:spLocks noGrp="1"/>
          </p:cNvSpPr>
          <p:nvPr>
            <p:ph type="sldNum" sz="quarter" idx="12"/>
          </p:nvPr>
        </p:nvSpPr>
        <p:spPr/>
        <p:txBody>
          <a:bodyPr/>
          <a:lstStyle/>
          <a:p>
            <a:fld id="{A62E0740-FF8D-4729-A930-0F7FE08C687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BE6FF38-C07B-403B-A6FA-D0AD3D3D0AAE}" type="datetime1">
              <a:rPr lang="en-US" smtClean="0"/>
              <a:t>24/10/2013</a:t>
            </a:fld>
            <a:endParaRPr lang="en-US"/>
          </a:p>
        </p:txBody>
      </p:sp>
      <p:sp>
        <p:nvSpPr>
          <p:cNvPr id="8" name="Footer Placeholder 7"/>
          <p:cNvSpPr>
            <a:spLocks noGrp="1"/>
          </p:cNvSpPr>
          <p:nvPr>
            <p:ph type="ftr" sz="quarter" idx="11"/>
          </p:nvPr>
        </p:nvSpPr>
        <p:spPr/>
        <p:txBody>
          <a:bodyPr/>
          <a:lstStyle/>
          <a:p>
            <a:r>
              <a:rPr lang="en-US" smtClean="0"/>
              <a:t>WIRC,  MUMBAI</a:t>
            </a:r>
            <a:endParaRPr lang="en-US"/>
          </a:p>
        </p:txBody>
      </p:sp>
      <p:sp>
        <p:nvSpPr>
          <p:cNvPr id="9" name="Slide Number Placeholder 8"/>
          <p:cNvSpPr>
            <a:spLocks noGrp="1"/>
          </p:cNvSpPr>
          <p:nvPr>
            <p:ph type="sldNum" sz="quarter" idx="12"/>
          </p:nvPr>
        </p:nvSpPr>
        <p:spPr/>
        <p:txBody>
          <a:bodyPr/>
          <a:lstStyle/>
          <a:p>
            <a:fld id="{A62E0740-FF8D-4729-A930-0F7FE08C687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B186844-0D78-4FC2-BE16-CFBBBF5FD3CA}" type="datetime1">
              <a:rPr lang="en-US" smtClean="0"/>
              <a:t>24/10/2013</a:t>
            </a:fld>
            <a:endParaRPr lang="en-US"/>
          </a:p>
        </p:txBody>
      </p:sp>
      <p:sp>
        <p:nvSpPr>
          <p:cNvPr id="4" name="Footer Placeholder 3"/>
          <p:cNvSpPr>
            <a:spLocks noGrp="1"/>
          </p:cNvSpPr>
          <p:nvPr>
            <p:ph type="ftr" sz="quarter" idx="11"/>
          </p:nvPr>
        </p:nvSpPr>
        <p:spPr/>
        <p:txBody>
          <a:bodyPr/>
          <a:lstStyle/>
          <a:p>
            <a:r>
              <a:rPr lang="en-US" smtClean="0"/>
              <a:t>WIRC,  MUMBAI</a:t>
            </a:r>
            <a:endParaRPr lang="en-US"/>
          </a:p>
        </p:txBody>
      </p:sp>
      <p:sp>
        <p:nvSpPr>
          <p:cNvPr id="5" name="Slide Number Placeholder 4"/>
          <p:cNvSpPr>
            <a:spLocks noGrp="1"/>
          </p:cNvSpPr>
          <p:nvPr>
            <p:ph type="sldNum" sz="quarter" idx="12"/>
          </p:nvPr>
        </p:nvSpPr>
        <p:spPr/>
        <p:txBody>
          <a:bodyPr/>
          <a:lstStyle/>
          <a:p>
            <a:fld id="{A62E0740-FF8D-4729-A930-0F7FE08C68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387C7-3CF7-4F0A-BE63-BB05DAE79186}" type="datetime1">
              <a:rPr lang="en-US" smtClean="0"/>
              <a:t>24/10/2013</a:t>
            </a:fld>
            <a:endParaRPr lang="en-US"/>
          </a:p>
        </p:txBody>
      </p:sp>
      <p:sp>
        <p:nvSpPr>
          <p:cNvPr id="3" name="Footer Placeholder 2"/>
          <p:cNvSpPr>
            <a:spLocks noGrp="1"/>
          </p:cNvSpPr>
          <p:nvPr>
            <p:ph type="ftr" sz="quarter" idx="11"/>
          </p:nvPr>
        </p:nvSpPr>
        <p:spPr/>
        <p:txBody>
          <a:bodyPr/>
          <a:lstStyle/>
          <a:p>
            <a:r>
              <a:rPr lang="en-US" smtClean="0"/>
              <a:t>WIRC,  MUMBAI</a:t>
            </a:r>
            <a:endParaRPr lang="en-US"/>
          </a:p>
        </p:txBody>
      </p:sp>
      <p:sp>
        <p:nvSpPr>
          <p:cNvPr id="4" name="Slide Number Placeholder 3"/>
          <p:cNvSpPr>
            <a:spLocks noGrp="1"/>
          </p:cNvSpPr>
          <p:nvPr>
            <p:ph type="sldNum" sz="quarter" idx="12"/>
          </p:nvPr>
        </p:nvSpPr>
        <p:spPr/>
        <p:txBody>
          <a:bodyPr/>
          <a:lstStyle/>
          <a:p>
            <a:fld id="{A62E0740-FF8D-4729-A930-0F7FE08C68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4711DFE-1AD6-4AD7-8E0C-557F9387D4BF}" type="datetime1">
              <a:rPr lang="en-US" smtClean="0"/>
              <a:t>24/10/2013</a:t>
            </a:fld>
            <a:endParaRPr lang="en-US"/>
          </a:p>
        </p:txBody>
      </p:sp>
      <p:sp>
        <p:nvSpPr>
          <p:cNvPr id="6" name="Footer Placeholder 5"/>
          <p:cNvSpPr>
            <a:spLocks noGrp="1"/>
          </p:cNvSpPr>
          <p:nvPr>
            <p:ph type="ftr" sz="quarter" idx="11"/>
          </p:nvPr>
        </p:nvSpPr>
        <p:spPr/>
        <p:txBody>
          <a:bodyPr/>
          <a:lstStyle/>
          <a:p>
            <a:r>
              <a:rPr lang="en-US" smtClean="0"/>
              <a:t>WIRC,  MUMBAI</a:t>
            </a:r>
            <a:endParaRPr lang="en-US"/>
          </a:p>
        </p:txBody>
      </p:sp>
      <p:sp>
        <p:nvSpPr>
          <p:cNvPr id="7" name="Slide Number Placeholder 6"/>
          <p:cNvSpPr>
            <a:spLocks noGrp="1"/>
          </p:cNvSpPr>
          <p:nvPr>
            <p:ph type="sldNum" sz="quarter" idx="12"/>
          </p:nvPr>
        </p:nvSpPr>
        <p:spPr/>
        <p:txBody>
          <a:bodyPr/>
          <a:lstStyle/>
          <a:p>
            <a:fld id="{A62E0740-FF8D-4729-A930-0F7FE08C687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4F06FB-8402-4B29-B77F-AAE496196CA2}" type="datetime1">
              <a:rPr lang="en-US" smtClean="0"/>
              <a:t>24/10/2013</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WIRC,  MUMBAI</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62E0740-FF8D-4729-A930-0F7FE08C687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3F7C31C-BDDD-48E1-BF9D-4B125ED2E199}" type="datetime1">
              <a:rPr lang="en-US" smtClean="0"/>
              <a:t>24/10/2013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WIRC,  MUMBAI</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62E0740-FF8D-4729-A930-0F7FE08C68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package" Target="../embeddings/Microsoft_Excel_Worksheet1.xlsx"/></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package" Target="../embeddings/Microsoft_Excel_Worksheet2.xlsx"/></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1040" y="2438400"/>
            <a:ext cx="7772400" cy="1138773"/>
          </a:xfrm>
          <a:prstGeom prst="rect">
            <a:avLst/>
          </a:prstGeom>
          <a:solidFill>
            <a:srgbClr val="92D050"/>
          </a:solidFill>
        </p:spPr>
        <p:txBody>
          <a:bodyPr wrap="square">
            <a:spAutoFit/>
          </a:bodyPr>
          <a:lstStyle/>
          <a:p>
            <a:pPr algn="ctr"/>
            <a:r>
              <a:rPr lang="en-US" sz="3200" b="1" dirty="0">
                <a:ln w="11430"/>
                <a:solidFill>
                  <a:srgbClr val="002060"/>
                </a:solidFill>
                <a:effectLst>
                  <a:outerShdw blurRad="50800" dist="39000" dir="5460000" algn="tl">
                    <a:srgbClr val="000000">
                      <a:alpha val="38000"/>
                    </a:srgbClr>
                  </a:outerShdw>
                </a:effectLst>
              </a:rPr>
              <a:t>METHOD OF COMPUTATION </a:t>
            </a:r>
          </a:p>
          <a:p>
            <a:pPr algn="ctr"/>
            <a:r>
              <a:rPr lang="en-US" sz="3600" b="1" dirty="0">
                <a:ln w="11430"/>
                <a:solidFill>
                  <a:srgbClr val="002060"/>
                </a:solidFill>
                <a:effectLst>
                  <a:outerShdw blurRad="50800" dist="39000" dir="5460000" algn="tl">
                    <a:srgbClr val="000000">
                      <a:alpha val="38000"/>
                    </a:srgbClr>
                  </a:outerShdw>
                </a:effectLst>
              </a:rPr>
              <a:t>TNMM - PSM</a:t>
            </a:r>
            <a:endParaRPr lang="en-US" sz="6000" b="1" dirty="0">
              <a:ln w="11430"/>
              <a:solidFill>
                <a:srgbClr val="002060"/>
              </a:solidFill>
              <a:effectLst>
                <a:outerShdw blurRad="50800" dist="39000" dir="5460000" algn="tl">
                  <a:srgbClr val="000000">
                    <a:alpha val="38000"/>
                  </a:srgbClr>
                </a:outerShdw>
              </a:effectLst>
            </a:endParaRPr>
          </a:p>
        </p:txBody>
      </p:sp>
      <p:sp>
        <p:nvSpPr>
          <p:cNvPr id="11" name="Title 1"/>
          <p:cNvSpPr txBox="1">
            <a:spLocks/>
          </p:cNvSpPr>
          <p:nvPr/>
        </p:nvSpPr>
        <p:spPr>
          <a:xfrm>
            <a:off x="228601" y="533400"/>
            <a:ext cx="8762999" cy="762000"/>
          </a:xfrm>
          <a:prstGeom prst="rect">
            <a:avLst/>
          </a:prstGeom>
          <a:ln w="19050">
            <a:solidFill>
              <a:srgbClr val="002060"/>
            </a:solidFill>
          </a:ln>
        </p:spPr>
        <p:style>
          <a:lnRef idx="2">
            <a:schemeClr val="dk1"/>
          </a:lnRef>
          <a:fillRef idx="1">
            <a:schemeClr val="lt1"/>
          </a:fillRef>
          <a:effectRef idx="0">
            <a:schemeClr val="dk1"/>
          </a:effectRef>
          <a:fontRef idx="minor">
            <a:schemeClr val="dk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rtl="0" eaLnBrk="1" latinLnBrk="0" hangingPunct="1">
              <a:spcBef>
                <a:spcPct val="0"/>
              </a:spcBef>
              <a:buNone/>
              <a:defRPr kumimoji="0" sz="4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b="1" dirty="0" smtClean="0">
                <a:ln w="11430"/>
                <a:solidFill>
                  <a:srgbClr val="002060"/>
                </a:solidFill>
                <a:effectLst>
                  <a:outerShdw blurRad="50800" dist="39000" dir="5460000" algn="tl">
                    <a:srgbClr val="000000">
                      <a:alpha val="38000"/>
                    </a:srgbClr>
                  </a:outerShdw>
                </a:effectLst>
              </a:rPr>
              <a:t>WORKSHOP ON  TRANSFER PRICING</a:t>
            </a:r>
            <a:endParaRPr lang="en-US" sz="6000" b="1" dirty="0">
              <a:ln w="11430"/>
              <a:solidFill>
                <a:srgbClr val="002060"/>
              </a:solidFill>
              <a:effectLst>
                <a:outerShdw blurRad="50800" dist="39000" dir="5460000" algn="tl">
                  <a:srgbClr val="000000">
                    <a:alpha val="38000"/>
                  </a:srgbClr>
                </a:outerShdw>
              </a:effectLst>
            </a:endParaRPr>
          </a:p>
        </p:txBody>
      </p:sp>
      <p:sp>
        <p:nvSpPr>
          <p:cNvPr id="12" name="Footer Placeholder 5"/>
          <p:cNvSpPr txBox="1">
            <a:spLocks/>
          </p:cNvSpPr>
          <p:nvPr/>
        </p:nvSpPr>
        <p:spPr>
          <a:xfrm>
            <a:off x="1905000" y="4038600"/>
            <a:ext cx="4952999" cy="1219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smtClean="0">
                <a:solidFill>
                  <a:srgbClr val="002060"/>
                </a:solidFill>
              </a:rPr>
              <a:t>WIRC,  Mumbai</a:t>
            </a:r>
          </a:p>
          <a:p>
            <a:pPr algn="ctr"/>
            <a:r>
              <a:rPr lang="en-US" sz="2800" b="1" dirty="0" smtClean="0">
                <a:solidFill>
                  <a:srgbClr val="002060"/>
                </a:solidFill>
              </a:rPr>
              <a:t>25.10.2013</a:t>
            </a:r>
            <a:endParaRPr lang="en-US" sz="1200" b="1" dirty="0">
              <a:solidFill>
                <a:srgbClr val="002060"/>
              </a:solidFill>
            </a:endParaRPr>
          </a:p>
        </p:txBody>
      </p:sp>
      <p:pic>
        <p:nvPicPr>
          <p:cNvPr id="3074" name="Picture 2" descr="http://www.worldtaxnews.net/wp-content/uploads/2013/05/transfer-pricing-australia.gif"/>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87440" y="4038599"/>
            <a:ext cx="2286000" cy="228600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A62E0740-FF8D-4729-A930-0F7FE08C6873}" type="slidenum">
              <a:rPr lang="en-US" smtClean="0"/>
              <a:pPr/>
              <a:t>1</a:t>
            </a:fld>
            <a:endParaRPr lang="en-US"/>
          </a:p>
        </p:txBody>
      </p:sp>
      <p:pic>
        <p:nvPicPr>
          <p:cNvPr id="13" name="Picture 12"/>
          <p:cNvPicPr>
            <a:picLocks noChangeAspect="1"/>
          </p:cNvPicPr>
          <p:nvPr/>
        </p:nvPicPr>
        <p:blipFill>
          <a:blip r:embed="rId3" cstate="print">
            <a:extLst>
              <a:ext uri="{BEBA8EAE-BF5A-486C-A8C5-ECC9F3942E4B}">
                <a14:imgProps xmlns:a14="http://schemas.microsoft.com/office/drawing/2010/main">
                  <a14:imgLayer r:embed="rId4">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152400" y="5943600"/>
            <a:ext cx="3338015" cy="71641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812258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96000"/>
            <a:ext cx="2590800" cy="556045"/>
          </a:xfrm>
          <a:prstGeom prst="rect">
            <a:avLst/>
          </a:prstGeom>
        </p:spPr>
      </p:pic>
      <p:sp>
        <p:nvSpPr>
          <p:cNvPr id="15" name="Footer Placeholder 5"/>
          <p:cNvSpPr txBox="1">
            <a:spLocks/>
          </p:cNvSpPr>
          <p:nvPr/>
        </p:nvSpPr>
        <p:spPr>
          <a:xfrm>
            <a:off x="3429000" y="6172200"/>
            <a:ext cx="2743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ysClr val="windowText" lastClr="000000"/>
                </a:solidFill>
              </a:rPr>
              <a:t>25</a:t>
            </a:r>
            <a:r>
              <a:rPr lang="en-US" sz="1600" b="1" baseline="30000" dirty="0" smtClean="0">
                <a:solidFill>
                  <a:sysClr val="windowText" lastClr="000000"/>
                </a:solidFill>
              </a:rPr>
              <a:t>th </a:t>
            </a:r>
            <a:r>
              <a:rPr lang="en-US" sz="1600" b="1" dirty="0" smtClean="0">
                <a:solidFill>
                  <a:sysClr val="windowText" lastClr="000000"/>
                </a:solidFill>
              </a:rPr>
              <a:t> October 2013</a:t>
            </a:r>
            <a:endParaRPr lang="en-US" sz="1600" b="1" dirty="0">
              <a:solidFill>
                <a:sysClr val="windowText" lastClr="000000"/>
              </a:solidFill>
            </a:endParaRPr>
          </a:p>
        </p:txBody>
      </p:sp>
      <p:sp>
        <p:nvSpPr>
          <p:cNvPr id="16" name="TextBox 15"/>
          <p:cNvSpPr txBox="1"/>
          <p:nvPr/>
        </p:nvSpPr>
        <p:spPr>
          <a:xfrm>
            <a:off x="1752600" y="76200"/>
            <a:ext cx="5410200" cy="584775"/>
          </a:xfrm>
          <a:prstGeom prst="rect">
            <a:avLst/>
          </a:prstGeom>
          <a:noFill/>
        </p:spPr>
        <p:txBody>
          <a:bodyPr wrap="square" rtlCol="0">
            <a:spAutoFit/>
          </a:bodyPr>
          <a:lstStyle/>
          <a:p>
            <a:pPr algn="ctr"/>
            <a:r>
              <a:rPr lang="en-US" sz="3200" b="1" u="sng" dirty="0" smtClean="0">
                <a:ln w="1905"/>
                <a:solidFill>
                  <a:srgbClr val="002060"/>
                </a:solidFill>
                <a:effectLst>
                  <a:innerShdw blurRad="69850" dist="43180" dir="5400000">
                    <a:srgbClr val="000000">
                      <a:alpha val="65000"/>
                    </a:srgbClr>
                  </a:innerShdw>
                </a:effectLst>
              </a:rPr>
              <a:t>TNMM - PSM</a:t>
            </a:r>
            <a:endParaRPr lang="en-US" sz="3200" b="1" u="sng" dirty="0">
              <a:ln w="1905"/>
              <a:solidFill>
                <a:srgbClr val="002060"/>
              </a:solidFill>
              <a:effectLst>
                <a:innerShdw blurRad="69850" dist="43180" dir="5400000">
                  <a:srgbClr val="000000">
                    <a:alpha val="65000"/>
                  </a:srgbClr>
                </a:innerShdw>
              </a:effectLst>
            </a:endParaRPr>
          </a:p>
        </p:txBody>
      </p:sp>
      <p:sp>
        <p:nvSpPr>
          <p:cNvPr id="19" name="TextBox 18"/>
          <p:cNvSpPr txBox="1"/>
          <p:nvPr/>
        </p:nvSpPr>
        <p:spPr>
          <a:xfrm>
            <a:off x="533400" y="762000"/>
            <a:ext cx="8305800" cy="5324535"/>
          </a:xfrm>
          <a:prstGeom prst="rect">
            <a:avLst/>
          </a:prstGeom>
          <a:noFill/>
        </p:spPr>
        <p:txBody>
          <a:bodyPr wrap="square" rtlCol="0">
            <a:spAutoFit/>
          </a:bodyPr>
          <a:lstStyle/>
          <a:p>
            <a:pPr algn="ctr"/>
            <a:r>
              <a:rPr lang="en-US" sz="2800" b="1" dirty="0" smtClean="0">
                <a:ln w="1905"/>
                <a:solidFill>
                  <a:srgbClr val="002060"/>
                </a:solidFill>
                <a:effectLst>
                  <a:innerShdw blurRad="69850" dist="43180" dir="5400000">
                    <a:srgbClr val="000000">
                      <a:alpha val="65000"/>
                    </a:srgbClr>
                  </a:innerShdw>
                </a:effectLst>
              </a:rPr>
              <a:t>Case Study</a:t>
            </a:r>
          </a:p>
          <a:p>
            <a:pPr algn="just"/>
            <a:r>
              <a:rPr lang="en-US" sz="2400" b="1" dirty="0" err="1" smtClean="0">
                <a:solidFill>
                  <a:srgbClr val="002060"/>
                </a:solidFill>
              </a:rPr>
              <a:t>Serdia</a:t>
            </a:r>
            <a:r>
              <a:rPr lang="en-US" sz="2400" b="1" dirty="0" smtClean="0">
                <a:solidFill>
                  <a:srgbClr val="002060"/>
                </a:solidFill>
              </a:rPr>
              <a:t> Pharmaceuticals (India) Private Limited</a:t>
            </a:r>
          </a:p>
          <a:p>
            <a:pPr algn="just"/>
            <a:r>
              <a:rPr lang="pt-BR" sz="2400" u="sng" dirty="0" smtClean="0">
                <a:solidFill>
                  <a:srgbClr val="002060"/>
                </a:solidFill>
              </a:rPr>
              <a:t>ITA </a:t>
            </a:r>
            <a:r>
              <a:rPr lang="pt-BR" sz="2400" u="sng" dirty="0" smtClean="0">
                <a:solidFill>
                  <a:srgbClr val="002060"/>
                </a:solidFill>
              </a:rPr>
              <a:t>Nos: 2469/Mum/06, 3032/Mum/07 and </a:t>
            </a:r>
            <a:r>
              <a:rPr lang="pt-BR" sz="2400" u="sng" dirty="0" smtClean="0">
                <a:solidFill>
                  <a:srgbClr val="002060"/>
                </a:solidFill>
              </a:rPr>
              <a:t>2531/Mum/08</a:t>
            </a:r>
          </a:p>
          <a:p>
            <a:pPr algn="just"/>
            <a:endParaRPr lang="en-US" sz="2400" b="1" u="sng" dirty="0" smtClean="0">
              <a:ln w="1905"/>
              <a:solidFill>
                <a:srgbClr val="002060"/>
              </a:solidFill>
              <a:effectLst>
                <a:innerShdw blurRad="69850" dist="43180" dir="5400000">
                  <a:srgbClr val="000000">
                    <a:alpha val="65000"/>
                  </a:srgbClr>
                </a:innerShdw>
              </a:effectLst>
            </a:endParaRPr>
          </a:p>
          <a:p>
            <a:pPr algn="just"/>
            <a:r>
              <a:rPr lang="en-US" dirty="0" smtClean="0">
                <a:solidFill>
                  <a:srgbClr val="002060"/>
                </a:solidFill>
              </a:rPr>
              <a:t>&gt;</a:t>
            </a:r>
            <a:r>
              <a:rPr lang="en-US" dirty="0" err="1" smtClean="0">
                <a:solidFill>
                  <a:srgbClr val="002060"/>
                </a:solidFill>
              </a:rPr>
              <a:t>Serdia</a:t>
            </a:r>
            <a:r>
              <a:rPr lang="en-US" dirty="0" smtClean="0">
                <a:solidFill>
                  <a:srgbClr val="002060"/>
                </a:solidFill>
              </a:rPr>
              <a:t> Pharmaceuticals India Private Limited (</a:t>
            </a:r>
            <a:r>
              <a:rPr lang="en-US" dirty="0" err="1" smtClean="0">
                <a:solidFill>
                  <a:srgbClr val="002060"/>
                </a:solidFill>
              </a:rPr>
              <a:t>Serdia</a:t>
            </a:r>
            <a:r>
              <a:rPr lang="en-US" dirty="0" smtClean="0">
                <a:solidFill>
                  <a:srgbClr val="002060"/>
                </a:solidFill>
              </a:rPr>
              <a:t>, in short), is a company incorporated in India and 74% of its share capital is held by </a:t>
            </a:r>
            <a:r>
              <a:rPr lang="en-US" dirty="0" err="1" smtClean="0">
                <a:solidFill>
                  <a:srgbClr val="002060"/>
                </a:solidFill>
              </a:rPr>
              <a:t>Servier</a:t>
            </a:r>
            <a:r>
              <a:rPr lang="en-US" dirty="0" smtClean="0">
                <a:solidFill>
                  <a:srgbClr val="002060"/>
                </a:solidFill>
              </a:rPr>
              <a:t> International BV (</a:t>
            </a:r>
            <a:r>
              <a:rPr lang="en-US" dirty="0" err="1" smtClean="0">
                <a:solidFill>
                  <a:srgbClr val="002060"/>
                </a:solidFill>
              </a:rPr>
              <a:t>Servier</a:t>
            </a:r>
            <a:r>
              <a:rPr lang="en-US" dirty="0" smtClean="0">
                <a:solidFill>
                  <a:srgbClr val="002060"/>
                </a:solidFill>
              </a:rPr>
              <a:t> BV, in short), </a:t>
            </a:r>
            <a:r>
              <a:rPr lang="en-US" dirty="0" smtClean="0">
                <a:solidFill>
                  <a:srgbClr val="002060"/>
                </a:solidFill>
              </a:rPr>
              <a:t>a company </a:t>
            </a:r>
            <a:r>
              <a:rPr lang="en-US" dirty="0" smtClean="0">
                <a:solidFill>
                  <a:srgbClr val="002060"/>
                </a:solidFill>
              </a:rPr>
              <a:t>incorporated in the Netherlands, and the remaining 26% of its share capital is held by a Mauritius based company by the name of </a:t>
            </a:r>
            <a:r>
              <a:rPr lang="en-US" dirty="0" err="1" smtClean="0">
                <a:solidFill>
                  <a:srgbClr val="002060"/>
                </a:solidFill>
              </a:rPr>
              <a:t>Serdia</a:t>
            </a:r>
            <a:r>
              <a:rPr lang="en-US" dirty="0" smtClean="0">
                <a:solidFill>
                  <a:srgbClr val="002060"/>
                </a:solidFill>
              </a:rPr>
              <a:t> (Mauritius) Limited. </a:t>
            </a:r>
            <a:r>
              <a:rPr lang="en-US" dirty="0" err="1" smtClean="0">
                <a:solidFill>
                  <a:srgbClr val="002060"/>
                </a:solidFill>
              </a:rPr>
              <a:t>Servier</a:t>
            </a:r>
            <a:r>
              <a:rPr lang="en-US" dirty="0" smtClean="0">
                <a:solidFill>
                  <a:srgbClr val="002060"/>
                </a:solidFill>
              </a:rPr>
              <a:t> BV, in turn, is a subsidiary of Les </a:t>
            </a:r>
            <a:r>
              <a:rPr lang="en-US" dirty="0" err="1" smtClean="0">
                <a:solidFill>
                  <a:srgbClr val="002060"/>
                </a:solidFill>
              </a:rPr>
              <a:t>Laboratoires</a:t>
            </a:r>
            <a:r>
              <a:rPr lang="en-US" dirty="0" smtClean="0">
                <a:solidFill>
                  <a:srgbClr val="002060"/>
                </a:solidFill>
              </a:rPr>
              <a:t> </a:t>
            </a:r>
            <a:r>
              <a:rPr lang="en-US" dirty="0" err="1" smtClean="0">
                <a:solidFill>
                  <a:srgbClr val="002060"/>
                </a:solidFill>
              </a:rPr>
              <a:t>Servier</a:t>
            </a:r>
            <a:r>
              <a:rPr lang="en-US" dirty="0" smtClean="0">
                <a:solidFill>
                  <a:srgbClr val="002060"/>
                </a:solidFill>
              </a:rPr>
              <a:t> France (</a:t>
            </a:r>
            <a:r>
              <a:rPr lang="en-US" dirty="0" err="1" smtClean="0">
                <a:solidFill>
                  <a:srgbClr val="002060"/>
                </a:solidFill>
              </a:rPr>
              <a:t>Servier</a:t>
            </a:r>
            <a:r>
              <a:rPr lang="en-US" dirty="0" smtClean="0">
                <a:solidFill>
                  <a:srgbClr val="002060"/>
                </a:solidFill>
              </a:rPr>
              <a:t> France, in short), a well-known pharmaceutical company which is said to have its presence in more than 140 countries worldwide, including in Egypt by way of a subsidiary in the name of </a:t>
            </a:r>
            <a:r>
              <a:rPr lang="en-US" dirty="0" err="1" smtClean="0">
                <a:solidFill>
                  <a:srgbClr val="002060"/>
                </a:solidFill>
              </a:rPr>
              <a:t>Servier</a:t>
            </a:r>
            <a:r>
              <a:rPr lang="en-US" dirty="0" smtClean="0">
                <a:solidFill>
                  <a:srgbClr val="002060"/>
                </a:solidFill>
              </a:rPr>
              <a:t> Egypt Industries Ltd Egypt (</a:t>
            </a:r>
            <a:r>
              <a:rPr lang="en-US" dirty="0" err="1" smtClean="0">
                <a:solidFill>
                  <a:srgbClr val="002060"/>
                </a:solidFill>
              </a:rPr>
              <a:t>Servier</a:t>
            </a:r>
            <a:r>
              <a:rPr lang="en-US" dirty="0" smtClean="0">
                <a:solidFill>
                  <a:srgbClr val="002060"/>
                </a:solidFill>
              </a:rPr>
              <a:t> Egypt, in short).</a:t>
            </a:r>
          </a:p>
          <a:p>
            <a:pPr algn="just"/>
            <a:r>
              <a:rPr lang="en-US" sz="2400" b="1" dirty="0" smtClean="0">
                <a:ln w="1905"/>
                <a:solidFill>
                  <a:srgbClr val="002060"/>
                </a:solidFill>
                <a:effectLst>
                  <a:innerShdw blurRad="69850" dist="43180" dir="5400000">
                    <a:srgbClr val="000000">
                      <a:alpha val="65000"/>
                    </a:srgbClr>
                  </a:innerShdw>
                </a:effectLst>
              </a:rPr>
              <a:t>&gt;</a:t>
            </a:r>
            <a:r>
              <a:rPr lang="en-US" dirty="0" err="1" smtClean="0">
                <a:solidFill>
                  <a:srgbClr val="002060"/>
                </a:solidFill>
              </a:rPr>
              <a:t>Serdia</a:t>
            </a:r>
            <a:r>
              <a:rPr lang="en-US" dirty="0" smtClean="0">
                <a:solidFill>
                  <a:srgbClr val="002060"/>
                </a:solidFill>
              </a:rPr>
              <a:t> is </a:t>
            </a:r>
            <a:r>
              <a:rPr lang="en-US" dirty="0" err="1" smtClean="0">
                <a:solidFill>
                  <a:srgbClr val="002060"/>
                </a:solidFill>
              </a:rPr>
              <a:t>enagegd</a:t>
            </a:r>
            <a:r>
              <a:rPr lang="en-US" dirty="0" smtClean="0">
                <a:solidFill>
                  <a:srgbClr val="002060"/>
                </a:solidFill>
              </a:rPr>
              <a:t> in the business of producing drugs mainly in the field of anti-hypertension and metabolism. It produces and markets drugs in finished dosage forms (FDFs) , the COMPANY  imports active pharmaceutical ingredient (API) from </a:t>
            </a:r>
            <a:r>
              <a:rPr lang="en-US" dirty="0" err="1" smtClean="0">
                <a:solidFill>
                  <a:srgbClr val="002060"/>
                </a:solidFill>
              </a:rPr>
              <a:t>Servier</a:t>
            </a:r>
            <a:r>
              <a:rPr lang="en-US" dirty="0" smtClean="0">
                <a:solidFill>
                  <a:srgbClr val="002060"/>
                </a:solidFill>
              </a:rPr>
              <a:t> France and </a:t>
            </a:r>
            <a:r>
              <a:rPr lang="en-US" dirty="0" err="1" smtClean="0">
                <a:solidFill>
                  <a:srgbClr val="002060"/>
                </a:solidFill>
              </a:rPr>
              <a:t>Servier</a:t>
            </a:r>
            <a:r>
              <a:rPr lang="en-US" dirty="0" smtClean="0">
                <a:solidFill>
                  <a:srgbClr val="002060"/>
                </a:solidFill>
              </a:rPr>
              <a:t> Egypt.</a:t>
            </a:r>
          </a:p>
          <a:p>
            <a:pPr algn="just"/>
            <a:r>
              <a:rPr lang="en-US" b="1" dirty="0" smtClean="0">
                <a:ln w="1905"/>
                <a:solidFill>
                  <a:srgbClr val="002060"/>
                </a:solidFill>
                <a:effectLst>
                  <a:innerShdw blurRad="69850" dist="43180" dir="5400000">
                    <a:srgbClr val="000000">
                      <a:alpha val="65000"/>
                    </a:srgbClr>
                  </a:innerShdw>
                </a:effectLst>
              </a:rPr>
              <a:t>&gt;</a:t>
            </a:r>
            <a:r>
              <a:rPr lang="en-US" dirty="0" err="1" smtClean="0">
                <a:solidFill>
                  <a:srgbClr val="002060"/>
                </a:solidFill>
              </a:rPr>
              <a:t>Serdia</a:t>
            </a:r>
            <a:r>
              <a:rPr lang="en-US" dirty="0" smtClean="0">
                <a:solidFill>
                  <a:srgbClr val="002060"/>
                </a:solidFill>
              </a:rPr>
              <a:t> has determined the ALP by adopting TNMM AND The claim of the </a:t>
            </a:r>
            <a:r>
              <a:rPr lang="en-US" dirty="0" err="1" smtClean="0">
                <a:solidFill>
                  <a:srgbClr val="002060"/>
                </a:solidFill>
              </a:rPr>
              <a:t>assessee</a:t>
            </a:r>
            <a:r>
              <a:rPr lang="en-US" dirty="0" smtClean="0">
                <a:solidFill>
                  <a:srgbClr val="002060"/>
                </a:solidFill>
              </a:rPr>
              <a:t> was that</a:t>
            </a:r>
          </a:p>
          <a:p>
            <a:pPr algn="just"/>
            <a:r>
              <a:rPr lang="en-US" dirty="0" smtClean="0">
                <a:solidFill>
                  <a:srgbClr val="002060"/>
                </a:solidFill>
              </a:rPr>
              <a:t>since its operating profit at 8.76% on net sales was higher than 6.67%.</a:t>
            </a:r>
            <a:endParaRPr lang="en-US" sz="2000" b="1" dirty="0">
              <a:ln w="1905"/>
              <a:solidFill>
                <a:srgbClr val="002060"/>
              </a:solidFill>
              <a:effectLst>
                <a:innerShdw blurRad="69850" dist="43180" dir="5400000">
                  <a:srgbClr val="000000">
                    <a:alpha val="65000"/>
                  </a:srgbClr>
                </a:innerShdw>
              </a:effectLst>
            </a:endParaRPr>
          </a:p>
        </p:txBody>
      </p:sp>
      <p:sp>
        <p:nvSpPr>
          <p:cNvPr id="2" name="Slide Number Placeholder 1"/>
          <p:cNvSpPr>
            <a:spLocks noGrp="1"/>
          </p:cNvSpPr>
          <p:nvPr>
            <p:ph type="sldNum" sz="quarter" idx="12"/>
          </p:nvPr>
        </p:nvSpPr>
        <p:spPr/>
        <p:txBody>
          <a:bodyPr/>
          <a:lstStyle/>
          <a:p>
            <a:fld id="{A62E0740-FF8D-4729-A930-0F7FE08C6873}" type="slidenum">
              <a:rPr lang="en-US" smtClean="0"/>
              <a:pPr/>
              <a:t>10</a:t>
            </a:fld>
            <a:endParaRPr lang="en-US"/>
          </a:p>
        </p:txBody>
      </p:sp>
      <p:sp>
        <p:nvSpPr>
          <p:cNvPr id="3" name="Footer Placeholder 2"/>
          <p:cNvSpPr>
            <a:spLocks noGrp="1"/>
          </p:cNvSpPr>
          <p:nvPr>
            <p:ph type="ftr" sz="quarter" idx="11"/>
          </p:nvPr>
        </p:nvSpPr>
        <p:spPr/>
        <p:txBody>
          <a:bodyPr/>
          <a:lstStyle/>
          <a:p>
            <a:r>
              <a:rPr lang="en-US" smtClean="0"/>
              <a:t>WIRC,  MUMBAI</a:t>
            </a:r>
            <a:endParaRPr lang="en-US"/>
          </a:p>
        </p:txBody>
      </p:sp>
    </p:spTree>
    <p:extLst>
      <p:ext uri="{BB962C8B-B14F-4D97-AF65-F5344CB8AC3E}">
        <p14:creationId xmlns:p14="http://schemas.microsoft.com/office/powerpoint/2010/main" val="29728974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96000"/>
            <a:ext cx="2590800" cy="556045"/>
          </a:xfrm>
          <a:prstGeom prst="rect">
            <a:avLst/>
          </a:prstGeom>
        </p:spPr>
      </p:pic>
      <p:sp>
        <p:nvSpPr>
          <p:cNvPr id="10" name="Footer Placeholder 5"/>
          <p:cNvSpPr txBox="1">
            <a:spLocks/>
          </p:cNvSpPr>
          <p:nvPr/>
        </p:nvSpPr>
        <p:spPr>
          <a:xfrm>
            <a:off x="3429000" y="6172200"/>
            <a:ext cx="2743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ysClr val="windowText" lastClr="000000"/>
                </a:solidFill>
              </a:rPr>
              <a:t>25</a:t>
            </a:r>
            <a:r>
              <a:rPr lang="en-US" sz="1600" b="1" baseline="30000" dirty="0" smtClean="0">
                <a:solidFill>
                  <a:sysClr val="windowText" lastClr="000000"/>
                </a:solidFill>
              </a:rPr>
              <a:t>th </a:t>
            </a:r>
            <a:r>
              <a:rPr lang="en-US" sz="1600" b="1" dirty="0" smtClean="0">
                <a:solidFill>
                  <a:sysClr val="windowText" lastClr="000000"/>
                </a:solidFill>
              </a:rPr>
              <a:t> October 2013</a:t>
            </a:r>
            <a:endParaRPr lang="en-US" sz="1600" b="1" dirty="0">
              <a:solidFill>
                <a:sysClr val="windowText" lastClr="000000"/>
              </a:solidFill>
            </a:endParaRPr>
          </a:p>
        </p:txBody>
      </p:sp>
      <p:sp>
        <p:nvSpPr>
          <p:cNvPr id="11" name="TextBox 10"/>
          <p:cNvSpPr txBox="1"/>
          <p:nvPr/>
        </p:nvSpPr>
        <p:spPr>
          <a:xfrm>
            <a:off x="1752600" y="76200"/>
            <a:ext cx="5410200" cy="584775"/>
          </a:xfrm>
          <a:prstGeom prst="rect">
            <a:avLst/>
          </a:prstGeom>
          <a:noFill/>
        </p:spPr>
        <p:txBody>
          <a:bodyPr wrap="square" rtlCol="0">
            <a:spAutoFit/>
          </a:bodyPr>
          <a:lstStyle/>
          <a:p>
            <a:pPr algn="ctr"/>
            <a:r>
              <a:rPr lang="en-US" sz="3200" b="1" u="sng" dirty="0" smtClean="0">
                <a:ln w="1905"/>
                <a:solidFill>
                  <a:srgbClr val="002060"/>
                </a:solidFill>
                <a:effectLst>
                  <a:innerShdw blurRad="69850" dist="43180" dir="5400000">
                    <a:srgbClr val="000000">
                      <a:alpha val="65000"/>
                    </a:srgbClr>
                  </a:innerShdw>
                </a:effectLst>
              </a:rPr>
              <a:t>TNMM - PSM</a:t>
            </a:r>
            <a:endParaRPr lang="en-US" sz="3200" b="1" u="sng" dirty="0">
              <a:ln w="1905"/>
              <a:solidFill>
                <a:srgbClr val="002060"/>
              </a:solidFill>
              <a:effectLst>
                <a:innerShdw blurRad="69850" dist="43180" dir="5400000">
                  <a:srgbClr val="000000">
                    <a:alpha val="65000"/>
                  </a:srgbClr>
                </a:innerShdw>
              </a:effectLst>
            </a:endParaRPr>
          </a:p>
        </p:txBody>
      </p:sp>
      <p:sp>
        <p:nvSpPr>
          <p:cNvPr id="12" name="TextBox 11"/>
          <p:cNvSpPr txBox="1"/>
          <p:nvPr/>
        </p:nvSpPr>
        <p:spPr>
          <a:xfrm>
            <a:off x="533400" y="762000"/>
            <a:ext cx="8305800" cy="5601533"/>
          </a:xfrm>
          <a:prstGeom prst="rect">
            <a:avLst/>
          </a:prstGeom>
          <a:noFill/>
        </p:spPr>
        <p:txBody>
          <a:bodyPr wrap="square" rtlCol="0">
            <a:spAutoFit/>
          </a:bodyPr>
          <a:lstStyle/>
          <a:p>
            <a:pPr algn="ctr"/>
            <a:r>
              <a:rPr lang="en-US" sz="2800" b="1" dirty="0" smtClean="0">
                <a:ln w="1905"/>
                <a:solidFill>
                  <a:srgbClr val="002060"/>
                </a:solidFill>
                <a:effectLst>
                  <a:innerShdw blurRad="69850" dist="43180" dir="5400000">
                    <a:srgbClr val="000000">
                      <a:alpha val="65000"/>
                    </a:srgbClr>
                  </a:innerShdw>
                </a:effectLst>
              </a:rPr>
              <a:t>Case Study</a:t>
            </a:r>
          </a:p>
          <a:p>
            <a:pPr algn="just"/>
            <a:r>
              <a:rPr lang="en-US" sz="2400" b="1" dirty="0" smtClean="0">
                <a:ln w="1905"/>
                <a:solidFill>
                  <a:srgbClr val="002060"/>
                </a:solidFill>
                <a:effectLst>
                  <a:innerShdw blurRad="69850" dist="43180" dir="5400000">
                    <a:srgbClr val="000000">
                      <a:alpha val="65000"/>
                    </a:srgbClr>
                  </a:innerShdw>
                </a:effectLst>
              </a:rPr>
              <a:t>&gt;</a:t>
            </a:r>
            <a:r>
              <a:rPr lang="en-US" dirty="0" smtClean="0">
                <a:solidFill>
                  <a:srgbClr val="002060"/>
                </a:solidFill>
              </a:rPr>
              <a:t>AEs do not sell these APIs to any independent enterprises in India and that the </a:t>
            </a:r>
            <a:r>
              <a:rPr lang="en-US" dirty="0" err="1" smtClean="0">
                <a:solidFill>
                  <a:srgbClr val="002060"/>
                </a:solidFill>
              </a:rPr>
              <a:t>assessee</a:t>
            </a:r>
            <a:r>
              <a:rPr lang="en-US" dirty="0" smtClean="0">
                <a:solidFill>
                  <a:srgbClr val="002060"/>
                </a:solidFill>
              </a:rPr>
              <a:t> is not aware of the prices at which these APIs are sold by the related AEs to independent enterprises abroad.</a:t>
            </a:r>
          </a:p>
          <a:p>
            <a:pPr algn="just"/>
            <a:r>
              <a:rPr lang="en-US" sz="2400" b="1" dirty="0" smtClean="0">
                <a:ln w="1905"/>
                <a:solidFill>
                  <a:srgbClr val="002060"/>
                </a:solidFill>
                <a:effectLst>
                  <a:innerShdw blurRad="69850" dist="43180" dir="5400000">
                    <a:srgbClr val="000000">
                      <a:alpha val="65000"/>
                    </a:srgbClr>
                  </a:innerShdw>
                </a:effectLst>
              </a:rPr>
              <a:t>&gt;</a:t>
            </a:r>
            <a:r>
              <a:rPr lang="en-US" dirty="0" smtClean="0">
                <a:solidFill>
                  <a:srgbClr val="002060"/>
                </a:solidFill>
              </a:rPr>
              <a:t>The TPO noted that while </a:t>
            </a:r>
            <a:r>
              <a:rPr lang="en-US" dirty="0" err="1" smtClean="0">
                <a:solidFill>
                  <a:srgbClr val="002060"/>
                </a:solidFill>
              </a:rPr>
              <a:t>Indapamide</a:t>
            </a:r>
            <a:r>
              <a:rPr lang="en-US" dirty="0" smtClean="0">
                <a:solidFill>
                  <a:srgbClr val="002060"/>
                </a:solidFill>
              </a:rPr>
              <a:t> was imported by </a:t>
            </a:r>
            <a:r>
              <a:rPr lang="en-US" dirty="0" err="1" smtClean="0">
                <a:solidFill>
                  <a:srgbClr val="002060"/>
                </a:solidFill>
              </a:rPr>
              <a:t>assessee’s</a:t>
            </a:r>
            <a:r>
              <a:rPr lang="en-US" dirty="0" smtClean="0">
                <a:solidFill>
                  <a:srgbClr val="002060"/>
                </a:solidFill>
              </a:rPr>
              <a:t> competitor from Italy at the price of Rs 40,375 per kg , the </a:t>
            </a:r>
            <a:r>
              <a:rPr lang="en-US" dirty="0" err="1" smtClean="0">
                <a:solidFill>
                  <a:srgbClr val="002060"/>
                </a:solidFill>
              </a:rPr>
              <a:t>assessee</a:t>
            </a:r>
            <a:r>
              <a:rPr lang="en-US" dirty="0" smtClean="0">
                <a:solidFill>
                  <a:srgbClr val="002060"/>
                </a:solidFill>
              </a:rPr>
              <a:t> had imported by the same, from its AE, at the price of Rs 1,89,456 per kg.</a:t>
            </a:r>
          </a:p>
          <a:p>
            <a:pPr algn="just"/>
            <a:r>
              <a:rPr lang="en-US" b="1" dirty="0" smtClean="0">
                <a:ln w="1905"/>
                <a:solidFill>
                  <a:srgbClr val="002060"/>
                </a:solidFill>
                <a:effectLst>
                  <a:innerShdw blurRad="69850" dist="43180" dir="5400000">
                    <a:srgbClr val="000000">
                      <a:alpha val="65000"/>
                    </a:srgbClr>
                  </a:innerShdw>
                </a:effectLst>
              </a:rPr>
              <a:t>&gt;</a:t>
            </a:r>
            <a:r>
              <a:rPr lang="en-US" dirty="0" smtClean="0">
                <a:solidFill>
                  <a:srgbClr val="002060"/>
                </a:solidFill>
              </a:rPr>
              <a:t>It was contended that purity levels of </a:t>
            </a:r>
            <a:r>
              <a:rPr lang="en-US" dirty="0" err="1" smtClean="0">
                <a:solidFill>
                  <a:srgbClr val="002060"/>
                </a:solidFill>
              </a:rPr>
              <a:t>Trimetazidine</a:t>
            </a:r>
            <a:r>
              <a:rPr lang="en-US" dirty="0" smtClean="0">
                <a:solidFill>
                  <a:srgbClr val="002060"/>
                </a:solidFill>
              </a:rPr>
              <a:t> manufactured in India are much lower than purity level of </a:t>
            </a:r>
            <a:r>
              <a:rPr lang="en-US" dirty="0" err="1" smtClean="0">
                <a:solidFill>
                  <a:srgbClr val="002060"/>
                </a:solidFill>
              </a:rPr>
              <a:t>Trimetazidine</a:t>
            </a:r>
            <a:r>
              <a:rPr lang="en-US" dirty="0" smtClean="0">
                <a:solidFill>
                  <a:srgbClr val="002060"/>
                </a:solidFill>
              </a:rPr>
              <a:t> imported by the </a:t>
            </a:r>
            <a:r>
              <a:rPr lang="en-US" dirty="0" err="1" smtClean="0">
                <a:solidFill>
                  <a:srgbClr val="002060"/>
                </a:solidFill>
              </a:rPr>
              <a:t>assessee</a:t>
            </a:r>
            <a:r>
              <a:rPr lang="en-US" dirty="0" smtClean="0">
                <a:solidFill>
                  <a:srgbClr val="002060"/>
                </a:solidFill>
              </a:rPr>
              <a:t>, the shelf life of </a:t>
            </a:r>
            <a:r>
              <a:rPr lang="en-US" dirty="0" err="1" smtClean="0">
                <a:solidFill>
                  <a:srgbClr val="002060"/>
                </a:solidFill>
              </a:rPr>
              <a:t>assessee’s</a:t>
            </a:r>
            <a:r>
              <a:rPr lang="en-US" dirty="0" smtClean="0">
                <a:solidFill>
                  <a:srgbClr val="002060"/>
                </a:solidFill>
              </a:rPr>
              <a:t> API is much longer, the effect of </a:t>
            </a:r>
            <a:r>
              <a:rPr lang="en-US" dirty="0" err="1" smtClean="0">
                <a:solidFill>
                  <a:srgbClr val="002060"/>
                </a:solidFill>
              </a:rPr>
              <a:t>assessee’s</a:t>
            </a:r>
            <a:r>
              <a:rPr lang="en-US" dirty="0" smtClean="0">
                <a:solidFill>
                  <a:srgbClr val="002060"/>
                </a:solidFill>
              </a:rPr>
              <a:t> API last longer than the effect. </a:t>
            </a:r>
          </a:p>
          <a:p>
            <a:pPr algn="just"/>
            <a:r>
              <a:rPr lang="en-US" b="1" dirty="0" smtClean="0">
                <a:ln w="1905"/>
                <a:solidFill>
                  <a:srgbClr val="002060"/>
                </a:solidFill>
                <a:effectLst>
                  <a:innerShdw blurRad="69850" dist="43180" dir="5400000">
                    <a:srgbClr val="000000">
                      <a:alpha val="65000"/>
                    </a:srgbClr>
                  </a:innerShdw>
                </a:effectLst>
              </a:rPr>
              <a:t>&gt;</a:t>
            </a:r>
            <a:r>
              <a:rPr lang="en-US" dirty="0" smtClean="0">
                <a:solidFill>
                  <a:srgbClr val="002060"/>
                </a:solidFill>
              </a:rPr>
              <a:t>The TPO was of the view that given the fact that the APIs purchased by the </a:t>
            </a:r>
            <a:r>
              <a:rPr lang="en-US" dirty="0" err="1" smtClean="0">
                <a:solidFill>
                  <a:srgbClr val="002060"/>
                </a:solidFill>
              </a:rPr>
              <a:t>assessee</a:t>
            </a:r>
            <a:r>
              <a:rPr lang="en-US" dirty="0" smtClean="0">
                <a:solidFill>
                  <a:srgbClr val="002060"/>
                </a:solidFill>
              </a:rPr>
              <a:t> from its AEs abroad are not a unique items AND Comparable Uncontrolled Price (CUP) method is the most appropriate method BY rejecting TNMM.</a:t>
            </a:r>
          </a:p>
          <a:p>
            <a:pPr algn="just"/>
            <a:r>
              <a:rPr lang="en-US" b="1" dirty="0" smtClean="0">
                <a:ln w="1905"/>
                <a:solidFill>
                  <a:srgbClr val="002060"/>
                </a:solidFill>
                <a:effectLst>
                  <a:innerShdw blurRad="69850" dist="43180" dir="5400000">
                    <a:srgbClr val="000000">
                      <a:alpha val="65000"/>
                    </a:srgbClr>
                  </a:innerShdw>
                </a:effectLst>
              </a:rPr>
              <a:t>&gt;</a:t>
            </a:r>
            <a:r>
              <a:rPr lang="en-US" dirty="0" smtClean="0">
                <a:solidFill>
                  <a:srgbClr val="002060"/>
                </a:solidFill>
              </a:rPr>
              <a:t>The Assessing Officer also noted that, as evident from the correspondence exchanged by the</a:t>
            </a:r>
          </a:p>
          <a:p>
            <a:pPr algn="just"/>
            <a:r>
              <a:rPr lang="en-US" dirty="0" smtClean="0">
                <a:solidFill>
                  <a:srgbClr val="002060"/>
                </a:solidFill>
              </a:rPr>
              <a:t>assessee with Deputy Commissioner of Customs, GATT Valuation Cell, Mumbai, the assessee has himself accepted that ‘increased market competition in India has resulted in overall reduction in prices</a:t>
            </a:r>
          </a:p>
          <a:p>
            <a:pPr algn="just"/>
            <a:r>
              <a:rPr lang="en-US" b="1" dirty="0" smtClean="0">
                <a:ln w="1905"/>
                <a:solidFill>
                  <a:srgbClr val="002060"/>
                </a:solidFill>
                <a:effectLst>
                  <a:innerShdw blurRad="69850" dist="43180" dir="5400000">
                    <a:srgbClr val="000000">
                      <a:alpha val="65000"/>
                    </a:srgbClr>
                  </a:innerShdw>
                </a:effectLst>
              </a:rPr>
              <a:t>&gt; Patented drug </a:t>
            </a:r>
            <a:r>
              <a:rPr lang="en-US" b="1" dirty="0" err="1" smtClean="0">
                <a:ln w="1905"/>
                <a:solidFill>
                  <a:srgbClr val="002060"/>
                </a:solidFill>
                <a:effectLst>
                  <a:innerShdw blurRad="69850" dist="43180" dir="5400000">
                    <a:srgbClr val="000000">
                      <a:alpha val="65000"/>
                    </a:srgbClr>
                  </a:innerShdw>
                </a:effectLst>
              </a:rPr>
              <a:t>vs</a:t>
            </a:r>
            <a:r>
              <a:rPr lang="en-US" b="1" dirty="0" smtClean="0">
                <a:ln w="1905"/>
                <a:solidFill>
                  <a:srgbClr val="002060"/>
                </a:solidFill>
                <a:effectLst>
                  <a:innerShdw blurRad="69850" dist="43180" dir="5400000">
                    <a:srgbClr val="000000">
                      <a:alpha val="65000"/>
                    </a:srgbClr>
                  </a:innerShdw>
                </a:effectLst>
              </a:rPr>
              <a:t> Generic drug</a:t>
            </a:r>
            <a:endParaRPr lang="en-US" sz="2000" b="1" dirty="0">
              <a:ln w="1905"/>
              <a:solidFill>
                <a:srgbClr val="002060"/>
              </a:solidFill>
              <a:effectLst>
                <a:innerShdw blurRad="69850" dist="43180" dir="5400000">
                  <a:srgbClr val="000000">
                    <a:alpha val="65000"/>
                  </a:srgbClr>
                </a:innerShdw>
              </a:effectLst>
            </a:endParaRPr>
          </a:p>
        </p:txBody>
      </p:sp>
      <p:sp>
        <p:nvSpPr>
          <p:cNvPr id="2" name="Slide Number Placeholder 1"/>
          <p:cNvSpPr>
            <a:spLocks noGrp="1"/>
          </p:cNvSpPr>
          <p:nvPr>
            <p:ph type="sldNum" sz="quarter" idx="12"/>
          </p:nvPr>
        </p:nvSpPr>
        <p:spPr/>
        <p:txBody>
          <a:bodyPr/>
          <a:lstStyle/>
          <a:p>
            <a:fld id="{A62E0740-FF8D-4729-A930-0F7FE08C6873}" type="slidenum">
              <a:rPr lang="en-US" smtClean="0"/>
              <a:pPr/>
              <a:t>11</a:t>
            </a:fld>
            <a:endParaRPr lang="en-US"/>
          </a:p>
        </p:txBody>
      </p:sp>
      <p:sp>
        <p:nvSpPr>
          <p:cNvPr id="3" name="Footer Placeholder 2"/>
          <p:cNvSpPr>
            <a:spLocks noGrp="1"/>
          </p:cNvSpPr>
          <p:nvPr>
            <p:ph type="ftr" sz="quarter" idx="11"/>
          </p:nvPr>
        </p:nvSpPr>
        <p:spPr/>
        <p:txBody>
          <a:bodyPr/>
          <a:lstStyle/>
          <a:p>
            <a:r>
              <a:rPr lang="en-US" smtClean="0"/>
              <a:t>WIRC,  MUMBAI</a:t>
            </a:r>
            <a:endParaRPr lang="en-US"/>
          </a:p>
        </p:txBody>
      </p:sp>
    </p:spTree>
    <p:extLst>
      <p:ext uri="{BB962C8B-B14F-4D97-AF65-F5344CB8AC3E}">
        <p14:creationId xmlns:p14="http://schemas.microsoft.com/office/powerpoint/2010/main" val="2639355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96000"/>
            <a:ext cx="2590800" cy="556045"/>
          </a:xfrm>
          <a:prstGeom prst="rect">
            <a:avLst/>
          </a:prstGeom>
        </p:spPr>
      </p:pic>
      <p:sp>
        <p:nvSpPr>
          <p:cNvPr id="12" name="Footer Placeholder 5"/>
          <p:cNvSpPr txBox="1">
            <a:spLocks/>
          </p:cNvSpPr>
          <p:nvPr/>
        </p:nvSpPr>
        <p:spPr>
          <a:xfrm>
            <a:off x="3429000" y="6172200"/>
            <a:ext cx="2743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ysClr val="windowText" lastClr="000000"/>
                </a:solidFill>
              </a:rPr>
              <a:t>25</a:t>
            </a:r>
            <a:r>
              <a:rPr lang="en-US" sz="1600" b="1" baseline="30000" dirty="0" smtClean="0">
                <a:solidFill>
                  <a:sysClr val="windowText" lastClr="000000"/>
                </a:solidFill>
              </a:rPr>
              <a:t>th </a:t>
            </a:r>
            <a:r>
              <a:rPr lang="en-US" sz="1600" b="1" dirty="0" smtClean="0">
                <a:solidFill>
                  <a:sysClr val="windowText" lastClr="000000"/>
                </a:solidFill>
              </a:rPr>
              <a:t> October 2013</a:t>
            </a:r>
            <a:endParaRPr lang="en-US" sz="1600" b="1" dirty="0">
              <a:solidFill>
                <a:sysClr val="windowText" lastClr="000000"/>
              </a:solidFill>
            </a:endParaRPr>
          </a:p>
        </p:txBody>
      </p:sp>
      <p:sp>
        <p:nvSpPr>
          <p:cNvPr id="13" name="TextBox 12"/>
          <p:cNvSpPr txBox="1"/>
          <p:nvPr/>
        </p:nvSpPr>
        <p:spPr>
          <a:xfrm>
            <a:off x="1752600" y="76200"/>
            <a:ext cx="5410200" cy="584775"/>
          </a:xfrm>
          <a:prstGeom prst="rect">
            <a:avLst/>
          </a:prstGeom>
          <a:noFill/>
        </p:spPr>
        <p:txBody>
          <a:bodyPr wrap="square" rtlCol="0">
            <a:spAutoFit/>
          </a:bodyPr>
          <a:lstStyle/>
          <a:p>
            <a:pPr algn="ctr"/>
            <a:r>
              <a:rPr lang="en-US" sz="3200" b="1" u="sng" dirty="0" smtClean="0">
                <a:ln w="1905"/>
                <a:solidFill>
                  <a:srgbClr val="002060"/>
                </a:solidFill>
                <a:effectLst>
                  <a:innerShdw blurRad="69850" dist="43180" dir="5400000">
                    <a:srgbClr val="000000">
                      <a:alpha val="65000"/>
                    </a:srgbClr>
                  </a:innerShdw>
                </a:effectLst>
              </a:rPr>
              <a:t>TNMM - PSM</a:t>
            </a:r>
            <a:endParaRPr lang="en-US" sz="3200" b="1" u="sng" dirty="0">
              <a:ln w="1905"/>
              <a:solidFill>
                <a:srgbClr val="002060"/>
              </a:solidFill>
              <a:effectLst>
                <a:innerShdw blurRad="69850" dist="43180" dir="5400000">
                  <a:srgbClr val="000000">
                    <a:alpha val="65000"/>
                  </a:srgbClr>
                </a:innerShdw>
              </a:effectLst>
            </a:endParaRPr>
          </a:p>
        </p:txBody>
      </p:sp>
      <p:sp>
        <p:nvSpPr>
          <p:cNvPr id="14" name="TextBox 13"/>
          <p:cNvSpPr txBox="1"/>
          <p:nvPr/>
        </p:nvSpPr>
        <p:spPr>
          <a:xfrm>
            <a:off x="457200" y="533400"/>
            <a:ext cx="8305800" cy="5786199"/>
          </a:xfrm>
          <a:prstGeom prst="rect">
            <a:avLst/>
          </a:prstGeom>
          <a:noFill/>
        </p:spPr>
        <p:txBody>
          <a:bodyPr wrap="square" rtlCol="0">
            <a:spAutoFit/>
          </a:bodyPr>
          <a:lstStyle/>
          <a:p>
            <a:pPr algn="ctr"/>
            <a:r>
              <a:rPr lang="en-US" sz="2800" b="1" dirty="0" smtClean="0">
                <a:ln w="1905"/>
                <a:solidFill>
                  <a:srgbClr val="002060"/>
                </a:solidFill>
                <a:effectLst>
                  <a:innerShdw blurRad="69850" dist="43180" dir="5400000">
                    <a:srgbClr val="000000">
                      <a:alpha val="65000"/>
                    </a:srgbClr>
                  </a:innerShdw>
                </a:effectLst>
              </a:rPr>
              <a:t>Case Study</a:t>
            </a:r>
          </a:p>
          <a:p>
            <a:pPr algn="just">
              <a:buFont typeface="Wingdings" pitchFamily="2" charset="2"/>
              <a:buChar char="Ø"/>
            </a:pPr>
            <a:r>
              <a:rPr lang="en-US" dirty="0">
                <a:solidFill>
                  <a:srgbClr val="002060"/>
                </a:solidFill>
              </a:rPr>
              <a:t>U</a:t>
            </a:r>
            <a:r>
              <a:rPr lang="en-US" dirty="0" smtClean="0">
                <a:solidFill>
                  <a:srgbClr val="002060"/>
                </a:solidFill>
              </a:rPr>
              <a:t>nless </a:t>
            </a:r>
            <a:r>
              <a:rPr lang="en-US" dirty="0" smtClean="0">
                <a:solidFill>
                  <a:srgbClr val="002060"/>
                </a:solidFill>
              </a:rPr>
              <a:t>the Assessing Officer can demonstrate that arm’s length price so computed is not computed in the manner as prescribed in the regulations, he cannot reject the method chosen by the taxpayer.??</a:t>
            </a:r>
          </a:p>
          <a:p>
            <a:pPr algn="just"/>
            <a:r>
              <a:rPr lang="en-US" dirty="0" smtClean="0">
                <a:solidFill>
                  <a:srgbClr val="002060"/>
                </a:solidFill>
              </a:rPr>
              <a:t>&gt;Taxpayer’s </a:t>
            </a:r>
            <a:r>
              <a:rPr lang="en-US" dirty="0" smtClean="0">
                <a:solidFill>
                  <a:srgbClr val="002060"/>
                </a:solidFill>
              </a:rPr>
              <a:t>documentation should be accepted, unless the Assessing Officer is able to controvert the same.</a:t>
            </a:r>
          </a:p>
          <a:p>
            <a:pPr algn="just">
              <a:buFont typeface="Wingdings" pitchFamily="2" charset="2"/>
              <a:buChar char="Ø"/>
            </a:pPr>
            <a:r>
              <a:rPr lang="en-US" dirty="0" smtClean="0">
                <a:ln w="1905"/>
                <a:solidFill>
                  <a:srgbClr val="002060"/>
                </a:solidFill>
                <a:effectLst>
                  <a:innerShdw blurRad="69850" dist="43180" dir="5400000">
                    <a:srgbClr val="000000">
                      <a:alpha val="65000"/>
                    </a:srgbClr>
                  </a:innerShdw>
                </a:effectLst>
              </a:rPr>
              <a:t>Does</a:t>
            </a:r>
            <a:r>
              <a:rPr lang="en-US" b="1" dirty="0" smtClean="0">
                <a:ln w="1905"/>
                <a:solidFill>
                  <a:srgbClr val="002060"/>
                </a:solidFill>
                <a:effectLst>
                  <a:innerShdw blurRad="69850" dist="43180" dir="5400000">
                    <a:srgbClr val="000000">
                      <a:alpha val="65000"/>
                    </a:srgbClr>
                  </a:innerShdw>
                </a:effectLst>
              </a:rPr>
              <a:t> </a:t>
            </a:r>
            <a:r>
              <a:rPr lang="en-US" dirty="0" smtClean="0">
                <a:solidFill>
                  <a:srgbClr val="002060"/>
                </a:solidFill>
              </a:rPr>
              <a:t>the law require TPO to first comprehensively prove why the methodology adopted by the taxpayer cannot be regarded as the most appropriate methodology, and it is only after proving so that the TPO has the right to use another transfer pricing methodology?</a:t>
            </a:r>
          </a:p>
          <a:p>
            <a:pPr algn="just"/>
            <a:r>
              <a:rPr lang="en-US" dirty="0" smtClean="0">
                <a:solidFill>
                  <a:srgbClr val="002060"/>
                </a:solidFill>
              </a:rPr>
              <a:t>&gt;If </a:t>
            </a:r>
            <a:r>
              <a:rPr lang="en-US" dirty="0" smtClean="0">
                <a:solidFill>
                  <a:srgbClr val="002060"/>
                </a:solidFill>
              </a:rPr>
              <a:t>differences between the comparables are so material that adjustments cannot be made, then comparables are required to be rejected.</a:t>
            </a:r>
          </a:p>
          <a:p>
            <a:pPr algn="just"/>
            <a:r>
              <a:rPr lang="en-US" b="1" dirty="0" smtClean="0">
                <a:ln w="1905"/>
                <a:solidFill>
                  <a:srgbClr val="002060"/>
                </a:solidFill>
                <a:effectLst>
                  <a:innerShdw blurRad="69850" dist="43180" dir="5400000">
                    <a:srgbClr val="000000">
                      <a:alpha val="65000"/>
                    </a:srgbClr>
                  </a:innerShdw>
                </a:effectLst>
              </a:rPr>
              <a:t>&gt;</a:t>
            </a:r>
            <a:r>
              <a:rPr lang="en-US" dirty="0" smtClean="0">
                <a:ln w="1905"/>
                <a:solidFill>
                  <a:srgbClr val="002060"/>
                </a:solidFill>
                <a:effectLst>
                  <a:innerShdw blurRad="69850" dist="43180" dir="5400000">
                    <a:srgbClr val="000000">
                      <a:alpha val="65000"/>
                    </a:srgbClr>
                  </a:innerShdw>
                </a:effectLst>
              </a:rPr>
              <a:t>W</a:t>
            </a:r>
            <a:r>
              <a:rPr lang="en-US" dirty="0" smtClean="0">
                <a:solidFill>
                  <a:srgbClr val="002060"/>
                </a:solidFill>
              </a:rPr>
              <a:t>hen </a:t>
            </a:r>
            <a:r>
              <a:rPr lang="en-US" dirty="0" smtClean="0">
                <a:solidFill>
                  <a:srgbClr val="002060"/>
                </a:solidFill>
              </a:rPr>
              <a:t>payments are approved by one wing of the Government, there is no question of such payment being treated as excessive or unreasonable having regard to legitimate business needs</a:t>
            </a:r>
          </a:p>
          <a:p>
            <a:pPr algn="just"/>
            <a:r>
              <a:rPr lang="en-US" b="1" dirty="0" smtClean="0">
                <a:ln w="1905"/>
                <a:solidFill>
                  <a:srgbClr val="002060"/>
                </a:solidFill>
                <a:effectLst>
                  <a:innerShdw blurRad="69850" dist="43180" dir="5400000">
                    <a:srgbClr val="000000">
                      <a:alpha val="65000"/>
                    </a:srgbClr>
                  </a:innerShdw>
                </a:effectLst>
              </a:rPr>
              <a:t>&gt;</a:t>
            </a:r>
            <a:r>
              <a:rPr lang="en-US" dirty="0" smtClean="0">
                <a:ln w="1905"/>
                <a:solidFill>
                  <a:srgbClr val="002060"/>
                </a:solidFill>
                <a:effectLst>
                  <a:innerShdw blurRad="69850" dist="43180" dir="5400000">
                    <a:srgbClr val="000000">
                      <a:alpha val="65000"/>
                    </a:srgbClr>
                  </a:innerShdw>
                </a:effectLst>
              </a:rPr>
              <a:t>J</a:t>
            </a:r>
            <a:r>
              <a:rPr lang="en-US" dirty="0" smtClean="0">
                <a:solidFill>
                  <a:srgbClr val="002060"/>
                </a:solidFill>
              </a:rPr>
              <a:t>udicial </a:t>
            </a:r>
            <a:r>
              <a:rPr lang="en-US" dirty="0" smtClean="0">
                <a:solidFill>
                  <a:srgbClr val="002060"/>
                </a:solidFill>
              </a:rPr>
              <a:t>precedents have no binding force of law in India and  foreign courts, no matter whatever be the degree of respect that these decisions are extended by the judicial forums in other countries, have no binding precedent value.</a:t>
            </a:r>
          </a:p>
          <a:p>
            <a:pPr algn="just"/>
            <a:r>
              <a:rPr lang="en-US" b="1" dirty="0" smtClean="0">
                <a:ln w="1905"/>
                <a:solidFill>
                  <a:srgbClr val="002060"/>
                </a:solidFill>
                <a:effectLst>
                  <a:innerShdw blurRad="69850" dist="43180" dir="5400000">
                    <a:srgbClr val="000000">
                      <a:alpha val="65000"/>
                    </a:srgbClr>
                  </a:innerShdw>
                </a:effectLst>
              </a:rPr>
              <a:t>&gt;</a:t>
            </a:r>
            <a:r>
              <a:rPr lang="en-US" dirty="0">
                <a:solidFill>
                  <a:srgbClr val="002060"/>
                </a:solidFill>
              </a:rPr>
              <a:t>D</a:t>
            </a:r>
            <a:r>
              <a:rPr lang="en-US" dirty="0" smtClean="0">
                <a:solidFill>
                  <a:srgbClr val="002060"/>
                </a:solidFill>
              </a:rPr>
              <a:t>ebt </a:t>
            </a:r>
            <a:r>
              <a:rPr lang="en-US" dirty="0" smtClean="0">
                <a:solidFill>
                  <a:srgbClr val="002060"/>
                </a:solidFill>
              </a:rPr>
              <a:t>funding component, inventory valuation method and revenue recognition principles etc., which are wholly irrelevant for determination for the ALP of a product, which govern TNMM comparison. A method which can be influenced by such extraneous and irrelevant factors cannot be preferred over a direct method like CUP method.</a:t>
            </a:r>
            <a:endParaRPr lang="en-US" sz="2000" b="1" dirty="0">
              <a:ln w="1905"/>
              <a:solidFill>
                <a:srgbClr val="002060"/>
              </a:solidFill>
              <a:effectLst>
                <a:innerShdw blurRad="69850" dist="43180" dir="5400000">
                  <a:srgbClr val="000000">
                    <a:alpha val="65000"/>
                  </a:srgbClr>
                </a:innerShdw>
              </a:effectLst>
            </a:endParaRPr>
          </a:p>
        </p:txBody>
      </p:sp>
      <p:sp>
        <p:nvSpPr>
          <p:cNvPr id="2" name="Slide Number Placeholder 1"/>
          <p:cNvSpPr>
            <a:spLocks noGrp="1"/>
          </p:cNvSpPr>
          <p:nvPr>
            <p:ph type="sldNum" sz="quarter" idx="12"/>
          </p:nvPr>
        </p:nvSpPr>
        <p:spPr/>
        <p:txBody>
          <a:bodyPr/>
          <a:lstStyle/>
          <a:p>
            <a:fld id="{A62E0740-FF8D-4729-A930-0F7FE08C6873}" type="slidenum">
              <a:rPr lang="en-US" smtClean="0"/>
              <a:pPr/>
              <a:t>12</a:t>
            </a:fld>
            <a:endParaRPr lang="en-US"/>
          </a:p>
        </p:txBody>
      </p:sp>
      <p:sp>
        <p:nvSpPr>
          <p:cNvPr id="3" name="Footer Placeholder 2"/>
          <p:cNvSpPr>
            <a:spLocks noGrp="1"/>
          </p:cNvSpPr>
          <p:nvPr>
            <p:ph type="ftr" sz="quarter" idx="11"/>
          </p:nvPr>
        </p:nvSpPr>
        <p:spPr/>
        <p:txBody>
          <a:bodyPr/>
          <a:lstStyle/>
          <a:p>
            <a:r>
              <a:rPr lang="en-US" smtClean="0"/>
              <a:t>WIRC,  MUMBAI</a:t>
            </a:r>
            <a:endParaRPr lang="en-US"/>
          </a:p>
        </p:txBody>
      </p:sp>
    </p:spTree>
    <p:extLst>
      <p:ext uri="{BB962C8B-B14F-4D97-AF65-F5344CB8AC3E}">
        <p14:creationId xmlns:p14="http://schemas.microsoft.com/office/powerpoint/2010/main" val="28442096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96000"/>
            <a:ext cx="2590800" cy="556045"/>
          </a:xfrm>
          <a:prstGeom prst="rect">
            <a:avLst/>
          </a:prstGeom>
        </p:spPr>
      </p:pic>
      <p:sp>
        <p:nvSpPr>
          <p:cNvPr id="9" name="Footer Placeholder 5"/>
          <p:cNvSpPr txBox="1">
            <a:spLocks/>
          </p:cNvSpPr>
          <p:nvPr/>
        </p:nvSpPr>
        <p:spPr>
          <a:xfrm>
            <a:off x="3429000" y="6172200"/>
            <a:ext cx="2743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ysClr val="windowText" lastClr="000000"/>
                </a:solidFill>
              </a:rPr>
              <a:t>25</a:t>
            </a:r>
            <a:r>
              <a:rPr lang="en-US" sz="1600" b="1" baseline="30000" dirty="0" smtClean="0">
                <a:solidFill>
                  <a:sysClr val="windowText" lastClr="000000"/>
                </a:solidFill>
              </a:rPr>
              <a:t>th </a:t>
            </a:r>
            <a:r>
              <a:rPr lang="en-US" sz="1600" b="1" dirty="0" smtClean="0">
                <a:solidFill>
                  <a:sysClr val="windowText" lastClr="000000"/>
                </a:solidFill>
              </a:rPr>
              <a:t> October 2013</a:t>
            </a:r>
            <a:endParaRPr lang="en-US" sz="1600" b="1" dirty="0">
              <a:solidFill>
                <a:sysClr val="windowText" lastClr="000000"/>
              </a:solidFill>
            </a:endParaRPr>
          </a:p>
        </p:txBody>
      </p:sp>
      <p:sp>
        <p:nvSpPr>
          <p:cNvPr id="10" name="TextBox 9"/>
          <p:cNvSpPr txBox="1"/>
          <p:nvPr/>
        </p:nvSpPr>
        <p:spPr>
          <a:xfrm>
            <a:off x="1752600" y="76200"/>
            <a:ext cx="5410200" cy="584775"/>
          </a:xfrm>
          <a:prstGeom prst="rect">
            <a:avLst/>
          </a:prstGeom>
          <a:noFill/>
        </p:spPr>
        <p:txBody>
          <a:bodyPr wrap="square" rtlCol="0">
            <a:spAutoFit/>
          </a:bodyPr>
          <a:lstStyle/>
          <a:p>
            <a:pPr algn="ctr"/>
            <a:r>
              <a:rPr lang="en-US" sz="3200" b="1" u="sng" dirty="0" smtClean="0">
                <a:ln w="1905"/>
                <a:solidFill>
                  <a:srgbClr val="002060"/>
                </a:solidFill>
                <a:effectLst>
                  <a:innerShdw blurRad="69850" dist="43180" dir="5400000">
                    <a:srgbClr val="000000">
                      <a:alpha val="65000"/>
                    </a:srgbClr>
                  </a:innerShdw>
                </a:effectLst>
              </a:rPr>
              <a:t>TNMM - PSM</a:t>
            </a:r>
            <a:endParaRPr lang="en-US" sz="3200" b="1" u="sng" dirty="0">
              <a:ln w="1905"/>
              <a:solidFill>
                <a:srgbClr val="002060"/>
              </a:solidFill>
              <a:effectLst>
                <a:innerShdw blurRad="69850" dist="43180" dir="5400000">
                  <a:srgbClr val="000000">
                    <a:alpha val="65000"/>
                  </a:srgbClr>
                </a:innerShdw>
              </a:effectLst>
            </a:endParaRPr>
          </a:p>
        </p:txBody>
      </p:sp>
      <p:sp>
        <p:nvSpPr>
          <p:cNvPr id="11" name="TextBox 10"/>
          <p:cNvSpPr txBox="1"/>
          <p:nvPr/>
        </p:nvSpPr>
        <p:spPr>
          <a:xfrm>
            <a:off x="533400" y="762000"/>
            <a:ext cx="8305800" cy="4678204"/>
          </a:xfrm>
          <a:prstGeom prst="rect">
            <a:avLst/>
          </a:prstGeom>
          <a:noFill/>
        </p:spPr>
        <p:txBody>
          <a:bodyPr wrap="square" rtlCol="0">
            <a:spAutoFit/>
          </a:bodyPr>
          <a:lstStyle/>
          <a:p>
            <a:pPr algn="ctr"/>
            <a:r>
              <a:rPr lang="en-US" sz="2800" b="1" dirty="0" smtClean="0">
                <a:ln w="1905"/>
                <a:solidFill>
                  <a:srgbClr val="002060"/>
                </a:solidFill>
                <a:effectLst>
                  <a:innerShdw blurRad="69850" dist="43180" dir="5400000">
                    <a:srgbClr val="000000">
                      <a:alpha val="65000"/>
                    </a:srgbClr>
                  </a:innerShdw>
                </a:effectLst>
              </a:rPr>
              <a:t>Case Study</a:t>
            </a:r>
          </a:p>
          <a:p>
            <a:pPr algn="just"/>
            <a:r>
              <a:rPr lang="en-US" b="1" dirty="0" smtClean="0">
                <a:ln w="1905"/>
                <a:solidFill>
                  <a:srgbClr val="002060"/>
                </a:solidFill>
                <a:effectLst>
                  <a:innerShdw blurRad="69850" dist="43180" dir="5400000">
                    <a:srgbClr val="000000">
                      <a:alpha val="65000"/>
                    </a:srgbClr>
                  </a:innerShdw>
                </a:effectLst>
              </a:rPr>
              <a:t>&gt;</a:t>
            </a:r>
            <a:r>
              <a:rPr lang="en-US" dirty="0">
                <a:solidFill>
                  <a:srgbClr val="002060"/>
                </a:solidFill>
              </a:rPr>
              <a:t>T</a:t>
            </a:r>
            <a:r>
              <a:rPr lang="en-US" dirty="0" smtClean="0">
                <a:solidFill>
                  <a:srgbClr val="002060"/>
                </a:solidFill>
              </a:rPr>
              <a:t>he </a:t>
            </a:r>
            <a:r>
              <a:rPr lang="en-US" dirty="0" smtClean="0">
                <a:solidFill>
                  <a:srgbClr val="002060"/>
                </a:solidFill>
              </a:rPr>
              <a:t>decision of Special Bench in Aztec’s case (supra), they must yield to the larger bench order which has, as we have noted above, held that the Transfer Pricing Officer can determine arm’s length price on the basis of a method other than one adopted by the taxpayer as long as such a change, in the most appropriate method of computing the arm’s length price, is dealt with by way of a speaking order.</a:t>
            </a:r>
          </a:p>
          <a:p>
            <a:pPr algn="just"/>
            <a:r>
              <a:rPr lang="en-US" b="1" dirty="0" smtClean="0">
                <a:ln w="1905"/>
                <a:solidFill>
                  <a:srgbClr val="002060"/>
                </a:solidFill>
                <a:effectLst>
                  <a:innerShdw blurRad="69850" dist="43180" dir="5400000">
                    <a:srgbClr val="000000">
                      <a:alpha val="65000"/>
                    </a:srgbClr>
                  </a:innerShdw>
                </a:effectLst>
              </a:rPr>
              <a:t>&gt;</a:t>
            </a:r>
            <a:r>
              <a:rPr lang="en-US" dirty="0" smtClean="0">
                <a:solidFill>
                  <a:srgbClr val="002060"/>
                </a:solidFill>
              </a:rPr>
              <a:t>In our considered view, the traditional transaction method have an inherent edge over the traditional profit methods in most of the situations, and, therefore, wherever both the methods can be applied in an equally reliable manner, traditional transaction methods are to be preferred over traditional profit methods. However essentially, a lot depends on the quality of CUP inputs as well. </a:t>
            </a:r>
          </a:p>
          <a:p>
            <a:pPr algn="just"/>
            <a:r>
              <a:rPr lang="en-US" b="1" dirty="0" smtClean="0">
                <a:ln w="1905"/>
                <a:solidFill>
                  <a:srgbClr val="002060"/>
                </a:solidFill>
                <a:effectLst>
                  <a:innerShdw blurRad="69850" dist="43180" dir="5400000">
                    <a:srgbClr val="000000">
                      <a:alpha val="65000"/>
                    </a:srgbClr>
                  </a:innerShdw>
                </a:effectLst>
              </a:rPr>
              <a:t>&gt;</a:t>
            </a:r>
            <a:r>
              <a:rPr lang="en-US" dirty="0" smtClean="0">
                <a:solidFill>
                  <a:srgbClr val="002060"/>
                </a:solidFill>
              </a:rPr>
              <a:t>Even if all the methods are considered inappropriate for one reason or the other, the method which is less inappropriate is to be applied.</a:t>
            </a:r>
          </a:p>
          <a:p>
            <a:pPr algn="just"/>
            <a:r>
              <a:rPr lang="en-US" b="1" dirty="0" smtClean="0">
                <a:ln w="1905"/>
                <a:solidFill>
                  <a:srgbClr val="002060"/>
                </a:solidFill>
                <a:effectLst>
                  <a:innerShdw blurRad="69850" dist="43180" dir="5400000">
                    <a:srgbClr val="000000">
                      <a:alpha val="65000"/>
                    </a:srgbClr>
                  </a:innerShdw>
                </a:effectLst>
              </a:rPr>
              <a:t>&gt;</a:t>
            </a:r>
            <a:r>
              <a:rPr lang="en-US" dirty="0" smtClean="0">
                <a:solidFill>
                  <a:srgbClr val="002060"/>
                </a:solidFill>
              </a:rPr>
              <a:t>The grounds on which the </a:t>
            </a:r>
            <a:r>
              <a:rPr lang="en-US" dirty="0" err="1" smtClean="0">
                <a:solidFill>
                  <a:srgbClr val="002060"/>
                </a:solidFill>
              </a:rPr>
              <a:t>Glaxo</a:t>
            </a:r>
            <a:r>
              <a:rPr lang="en-US" dirty="0" smtClean="0">
                <a:solidFill>
                  <a:srgbClr val="002060"/>
                </a:solidFill>
              </a:rPr>
              <a:t> decisions of the Tax Court of Canada was overturned by the Federal Court of Appeal have nothing to do  with claimed superiority of the product, as is the case before us, but on the basis of compulsions of the </a:t>
            </a:r>
            <a:r>
              <a:rPr lang="en-US" dirty="0" err="1" smtClean="0">
                <a:solidFill>
                  <a:srgbClr val="002060"/>
                </a:solidFill>
              </a:rPr>
              <a:t>licence</a:t>
            </a:r>
            <a:r>
              <a:rPr lang="en-US" dirty="0" smtClean="0">
                <a:solidFill>
                  <a:srgbClr val="002060"/>
                </a:solidFill>
              </a:rPr>
              <a:t> agreement, because of which the assessee was said under an obligation to purchase the API at a higher price.</a:t>
            </a:r>
            <a:endParaRPr lang="en-US" sz="2000" b="1" dirty="0">
              <a:ln w="1905"/>
              <a:solidFill>
                <a:srgbClr val="002060"/>
              </a:solidFill>
              <a:effectLst>
                <a:innerShdw blurRad="69850" dist="43180" dir="5400000">
                  <a:srgbClr val="000000">
                    <a:alpha val="65000"/>
                  </a:srgbClr>
                </a:innerShdw>
              </a:effectLst>
            </a:endParaRPr>
          </a:p>
        </p:txBody>
      </p:sp>
      <p:sp>
        <p:nvSpPr>
          <p:cNvPr id="2" name="Slide Number Placeholder 1"/>
          <p:cNvSpPr>
            <a:spLocks noGrp="1"/>
          </p:cNvSpPr>
          <p:nvPr>
            <p:ph type="sldNum" sz="quarter" idx="12"/>
          </p:nvPr>
        </p:nvSpPr>
        <p:spPr/>
        <p:txBody>
          <a:bodyPr/>
          <a:lstStyle/>
          <a:p>
            <a:fld id="{A62E0740-FF8D-4729-A930-0F7FE08C6873}" type="slidenum">
              <a:rPr lang="en-US" smtClean="0"/>
              <a:pPr/>
              <a:t>13</a:t>
            </a:fld>
            <a:endParaRPr lang="en-US"/>
          </a:p>
        </p:txBody>
      </p:sp>
      <p:sp>
        <p:nvSpPr>
          <p:cNvPr id="3" name="Footer Placeholder 2"/>
          <p:cNvSpPr>
            <a:spLocks noGrp="1"/>
          </p:cNvSpPr>
          <p:nvPr>
            <p:ph type="ftr" sz="quarter" idx="11"/>
          </p:nvPr>
        </p:nvSpPr>
        <p:spPr/>
        <p:txBody>
          <a:bodyPr/>
          <a:lstStyle/>
          <a:p>
            <a:r>
              <a:rPr lang="en-US" smtClean="0"/>
              <a:t>WIRC,  MUMBAI</a:t>
            </a:r>
            <a:endParaRPr lang="en-US"/>
          </a:p>
        </p:txBody>
      </p:sp>
    </p:spTree>
    <p:extLst>
      <p:ext uri="{BB962C8B-B14F-4D97-AF65-F5344CB8AC3E}">
        <p14:creationId xmlns:p14="http://schemas.microsoft.com/office/powerpoint/2010/main" val="31431998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96000"/>
            <a:ext cx="2590800" cy="556045"/>
          </a:xfrm>
          <a:prstGeom prst="rect">
            <a:avLst/>
          </a:prstGeom>
        </p:spPr>
      </p:pic>
      <p:sp>
        <p:nvSpPr>
          <p:cNvPr id="9" name="Footer Placeholder 5"/>
          <p:cNvSpPr txBox="1">
            <a:spLocks/>
          </p:cNvSpPr>
          <p:nvPr/>
        </p:nvSpPr>
        <p:spPr>
          <a:xfrm>
            <a:off x="3429000" y="6172200"/>
            <a:ext cx="2743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ysClr val="windowText" lastClr="000000"/>
                </a:solidFill>
              </a:rPr>
              <a:t>25</a:t>
            </a:r>
            <a:r>
              <a:rPr lang="en-US" sz="1600" b="1" baseline="30000" dirty="0" smtClean="0">
                <a:solidFill>
                  <a:sysClr val="windowText" lastClr="000000"/>
                </a:solidFill>
              </a:rPr>
              <a:t>th </a:t>
            </a:r>
            <a:r>
              <a:rPr lang="en-US" sz="1600" b="1" dirty="0" smtClean="0">
                <a:solidFill>
                  <a:sysClr val="windowText" lastClr="000000"/>
                </a:solidFill>
              </a:rPr>
              <a:t> October 2013</a:t>
            </a:r>
            <a:endParaRPr lang="en-US" sz="1600" b="1" dirty="0">
              <a:solidFill>
                <a:sysClr val="windowText" lastClr="000000"/>
              </a:solidFill>
            </a:endParaRPr>
          </a:p>
        </p:txBody>
      </p:sp>
      <p:sp>
        <p:nvSpPr>
          <p:cNvPr id="10" name="TextBox 9"/>
          <p:cNvSpPr txBox="1"/>
          <p:nvPr/>
        </p:nvSpPr>
        <p:spPr>
          <a:xfrm>
            <a:off x="1752600" y="76200"/>
            <a:ext cx="5410200" cy="584775"/>
          </a:xfrm>
          <a:prstGeom prst="rect">
            <a:avLst/>
          </a:prstGeom>
          <a:noFill/>
        </p:spPr>
        <p:txBody>
          <a:bodyPr wrap="square" rtlCol="0">
            <a:spAutoFit/>
          </a:bodyPr>
          <a:lstStyle/>
          <a:p>
            <a:pPr algn="ctr"/>
            <a:r>
              <a:rPr lang="en-US" sz="3200" b="1" u="sng" dirty="0" smtClean="0">
                <a:ln w="1905"/>
                <a:solidFill>
                  <a:srgbClr val="002060"/>
                </a:solidFill>
                <a:effectLst>
                  <a:innerShdw blurRad="69850" dist="43180" dir="5400000">
                    <a:srgbClr val="000000">
                      <a:alpha val="65000"/>
                    </a:srgbClr>
                  </a:innerShdw>
                </a:effectLst>
              </a:rPr>
              <a:t>TNMM - PSM</a:t>
            </a:r>
            <a:endParaRPr lang="en-US" sz="3200" b="1" u="sng" dirty="0">
              <a:ln w="1905"/>
              <a:solidFill>
                <a:srgbClr val="002060"/>
              </a:solidFill>
              <a:effectLst>
                <a:innerShdw blurRad="69850" dist="43180" dir="5400000">
                  <a:srgbClr val="000000">
                    <a:alpha val="65000"/>
                  </a:srgbClr>
                </a:innerShdw>
              </a:effectLst>
            </a:endParaRPr>
          </a:p>
        </p:txBody>
      </p:sp>
      <p:sp>
        <p:nvSpPr>
          <p:cNvPr id="11" name="TextBox 10"/>
          <p:cNvSpPr txBox="1"/>
          <p:nvPr/>
        </p:nvSpPr>
        <p:spPr>
          <a:xfrm>
            <a:off x="533400" y="762000"/>
            <a:ext cx="8305800" cy="5047536"/>
          </a:xfrm>
          <a:prstGeom prst="rect">
            <a:avLst/>
          </a:prstGeom>
          <a:noFill/>
        </p:spPr>
        <p:txBody>
          <a:bodyPr wrap="square" rtlCol="0">
            <a:spAutoFit/>
          </a:bodyPr>
          <a:lstStyle/>
          <a:p>
            <a:pPr algn="ctr"/>
            <a:r>
              <a:rPr lang="en-US" sz="2800" b="1" dirty="0" smtClean="0">
                <a:ln w="1905"/>
                <a:solidFill>
                  <a:srgbClr val="002060"/>
                </a:solidFill>
                <a:effectLst>
                  <a:innerShdw blurRad="69850" dist="43180" dir="5400000">
                    <a:srgbClr val="000000">
                      <a:alpha val="65000"/>
                    </a:srgbClr>
                  </a:innerShdw>
                </a:effectLst>
              </a:rPr>
              <a:t>Case Study</a:t>
            </a:r>
          </a:p>
          <a:p>
            <a:pPr algn="just"/>
            <a:r>
              <a:rPr lang="en-US" sz="2400" b="1" u="sng" dirty="0" smtClean="0">
                <a:solidFill>
                  <a:srgbClr val="002060"/>
                </a:solidFill>
              </a:rPr>
              <a:t>Tara Ultimo Private Limited</a:t>
            </a:r>
          </a:p>
          <a:p>
            <a:pPr algn="just"/>
            <a:r>
              <a:rPr lang="en-US" u="sng" dirty="0" smtClean="0">
                <a:solidFill>
                  <a:srgbClr val="002060"/>
                </a:solidFill>
              </a:rPr>
              <a:t>ITA No. 5098/Mum/2010  Assessment year: </a:t>
            </a:r>
            <a:r>
              <a:rPr lang="en-US" u="sng" dirty="0" smtClean="0">
                <a:solidFill>
                  <a:srgbClr val="002060"/>
                </a:solidFill>
              </a:rPr>
              <a:t>2004-05</a:t>
            </a:r>
          </a:p>
          <a:p>
            <a:pPr algn="just"/>
            <a:endParaRPr lang="en-US" b="1" u="sng" dirty="0" smtClean="0">
              <a:solidFill>
                <a:srgbClr val="002060"/>
              </a:solidFill>
            </a:endParaRPr>
          </a:p>
          <a:p>
            <a:pPr algn="just"/>
            <a:r>
              <a:rPr lang="en-US" dirty="0" smtClean="0">
                <a:ln w="1905"/>
                <a:solidFill>
                  <a:srgbClr val="002060"/>
                </a:solidFill>
                <a:effectLst>
                  <a:innerShdw blurRad="69850" dist="43180" dir="5400000">
                    <a:srgbClr val="000000">
                      <a:alpha val="65000"/>
                    </a:srgbClr>
                  </a:innerShdw>
                </a:effectLst>
              </a:rPr>
              <a:t>&gt;</a:t>
            </a:r>
            <a:r>
              <a:rPr lang="en-US" dirty="0" smtClean="0">
                <a:solidFill>
                  <a:srgbClr val="002060"/>
                </a:solidFill>
              </a:rPr>
              <a:t>The </a:t>
            </a:r>
            <a:r>
              <a:rPr lang="en-US" dirty="0" err="1" smtClean="0">
                <a:solidFill>
                  <a:srgbClr val="002060"/>
                </a:solidFill>
              </a:rPr>
              <a:t>assessee</a:t>
            </a:r>
            <a:r>
              <a:rPr lang="en-US" dirty="0" smtClean="0">
                <a:solidFill>
                  <a:srgbClr val="002060"/>
                </a:solidFill>
              </a:rPr>
              <a:t> before us is engaged in the business of manufacturer and exporter</a:t>
            </a:r>
          </a:p>
          <a:p>
            <a:pPr algn="just"/>
            <a:r>
              <a:rPr lang="en-US" dirty="0" smtClean="0">
                <a:solidFill>
                  <a:srgbClr val="002060"/>
                </a:solidFill>
              </a:rPr>
              <a:t>of studded diamond and gold </a:t>
            </a:r>
            <a:r>
              <a:rPr lang="en-US" dirty="0" err="1" smtClean="0">
                <a:solidFill>
                  <a:srgbClr val="002060"/>
                </a:solidFill>
              </a:rPr>
              <a:t>jewellery</a:t>
            </a:r>
            <a:r>
              <a:rPr lang="en-US" dirty="0" smtClean="0">
                <a:solidFill>
                  <a:srgbClr val="002060"/>
                </a:solidFill>
              </a:rPr>
              <a:t>.</a:t>
            </a:r>
          </a:p>
          <a:p>
            <a:pPr algn="just"/>
            <a:r>
              <a:rPr lang="en-US" dirty="0" smtClean="0">
                <a:ln w="1905"/>
                <a:solidFill>
                  <a:srgbClr val="002060"/>
                </a:solidFill>
                <a:effectLst>
                  <a:innerShdw blurRad="69850" dist="43180" dir="5400000">
                    <a:srgbClr val="000000">
                      <a:alpha val="65000"/>
                    </a:srgbClr>
                  </a:innerShdw>
                </a:effectLst>
              </a:rPr>
              <a:t>&gt;A</a:t>
            </a:r>
            <a:r>
              <a:rPr lang="en-US" dirty="0" smtClean="0">
                <a:solidFill>
                  <a:srgbClr val="002060"/>
                </a:solidFill>
              </a:rPr>
              <a:t>ssessee </a:t>
            </a:r>
            <a:r>
              <a:rPr lang="en-US" dirty="0" smtClean="0">
                <a:solidFill>
                  <a:srgbClr val="002060"/>
                </a:solidFill>
              </a:rPr>
              <a:t>exported goods worth Rs 29,92,83,448 to its associated enterprises abroad,</a:t>
            </a:r>
          </a:p>
          <a:p>
            <a:pPr algn="just"/>
            <a:r>
              <a:rPr lang="en-US" dirty="0" smtClean="0">
                <a:solidFill>
                  <a:srgbClr val="002060"/>
                </a:solidFill>
              </a:rPr>
              <a:t>out of a total turnover of Rs 107,57,89,057.</a:t>
            </a:r>
          </a:p>
          <a:p>
            <a:pPr algn="just"/>
            <a:r>
              <a:rPr lang="en-US" dirty="0" smtClean="0">
                <a:ln w="1905"/>
                <a:solidFill>
                  <a:srgbClr val="002060"/>
                </a:solidFill>
                <a:effectLst>
                  <a:innerShdw blurRad="69850" dist="43180" dir="5400000">
                    <a:srgbClr val="000000">
                      <a:alpha val="65000"/>
                    </a:srgbClr>
                  </a:innerShdw>
                </a:effectLst>
              </a:rPr>
              <a:t>&gt;H</a:t>
            </a:r>
            <a:r>
              <a:rPr lang="en-US" dirty="0" smtClean="0">
                <a:solidFill>
                  <a:srgbClr val="002060"/>
                </a:solidFill>
              </a:rPr>
              <a:t>e </a:t>
            </a:r>
            <a:r>
              <a:rPr lang="en-US" dirty="0" smtClean="0">
                <a:solidFill>
                  <a:srgbClr val="002060"/>
                </a:solidFill>
              </a:rPr>
              <a:t>has adopted cost plus method (CPM) of ascertaining the ALP.</a:t>
            </a:r>
          </a:p>
          <a:p>
            <a:pPr algn="just"/>
            <a:r>
              <a:rPr lang="en-US" dirty="0" smtClean="0">
                <a:solidFill>
                  <a:srgbClr val="002060"/>
                </a:solidFill>
              </a:rPr>
              <a:t>&gt;On the facts and in the circumstances of the case and in law, the ACIT erred in rejecting the CUP</a:t>
            </a:r>
          </a:p>
          <a:p>
            <a:pPr algn="just"/>
            <a:r>
              <a:rPr lang="en-US" dirty="0" smtClean="0">
                <a:solidFill>
                  <a:srgbClr val="002060"/>
                </a:solidFill>
              </a:rPr>
              <a:t>Method in regard to purchase and sale of diamonds with the Associated Enterprises used in the manufacturing and export of </a:t>
            </a:r>
            <a:r>
              <a:rPr lang="en-US" dirty="0" err="1" smtClean="0">
                <a:solidFill>
                  <a:srgbClr val="002060"/>
                </a:solidFill>
              </a:rPr>
              <a:t>jewellery</a:t>
            </a:r>
            <a:r>
              <a:rPr lang="en-US" dirty="0" smtClean="0">
                <a:solidFill>
                  <a:srgbClr val="002060"/>
                </a:solidFill>
              </a:rPr>
              <a:t> by the appellant.</a:t>
            </a:r>
          </a:p>
          <a:p>
            <a:pPr algn="just"/>
            <a:r>
              <a:rPr lang="en-US" dirty="0" smtClean="0">
                <a:ln w="1905"/>
                <a:solidFill>
                  <a:srgbClr val="002060"/>
                </a:solidFill>
                <a:effectLst>
                  <a:innerShdw blurRad="69850" dist="43180" dir="5400000">
                    <a:srgbClr val="000000">
                      <a:alpha val="65000"/>
                    </a:srgbClr>
                  </a:innerShdw>
                </a:effectLst>
              </a:rPr>
              <a:t>&gt;</a:t>
            </a:r>
            <a:r>
              <a:rPr lang="en-US" dirty="0" smtClean="0">
                <a:solidFill>
                  <a:srgbClr val="002060"/>
                </a:solidFill>
              </a:rPr>
              <a:t>The ALP adjustments were thus not only in respect of sales of finished goods to the AEs, but also in respect of imports of diamonds from the AEs and export of diamonds to the AEs.</a:t>
            </a:r>
          </a:p>
          <a:p>
            <a:pPr algn="just"/>
            <a:r>
              <a:rPr lang="en-US" dirty="0" smtClean="0">
                <a:ln w="1905"/>
                <a:solidFill>
                  <a:srgbClr val="002060"/>
                </a:solidFill>
                <a:effectLst>
                  <a:innerShdw blurRad="69850" dist="43180" dir="5400000">
                    <a:srgbClr val="000000">
                      <a:alpha val="65000"/>
                    </a:srgbClr>
                  </a:innerShdw>
                </a:effectLst>
              </a:rPr>
              <a:t>&gt;I</a:t>
            </a:r>
            <a:r>
              <a:rPr lang="en-US" dirty="0" smtClean="0">
                <a:solidFill>
                  <a:srgbClr val="002060"/>
                </a:solidFill>
              </a:rPr>
              <a:t>n </a:t>
            </a:r>
            <a:r>
              <a:rPr lang="en-US" dirty="0" smtClean="0">
                <a:solidFill>
                  <a:srgbClr val="002060"/>
                </a:solidFill>
              </a:rPr>
              <a:t>the case of </a:t>
            </a:r>
            <a:r>
              <a:rPr lang="en-US" dirty="0" err="1" smtClean="0">
                <a:solidFill>
                  <a:srgbClr val="002060"/>
                </a:solidFill>
              </a:rPr>
              <a:t>Aztech</a:t>
            </a:r>
            <a:r>
              <a:rPr lang="en-US" dirty="0" smtClean="0">
                <a:solidFill>
                  <a:srgbClr val="002060"/>
                </a:solidFill>
              </a:rPr>
              <a:t> Software &amp; technology Services Ltd Vs ACIT (107 ITD SB 141), has held that it is not necessary to demonstrate tax avoidance motives before transfer pricing provisions can be enforced.</a:t>
            </a:r>
            <a:endParaRPr lang="en-US" sz="2000" dirty="0">
              <a:ln w="1905"/>
              <a:solidFill>
                <a:srgbClr val="002060"/>
              </a:solidFill>
              <a:effectLst>
                <a:innerShdw blurRad="69850" dist="43180" dir="5400000">
                  <a:srgbClr val="000000">
                    <a:alpha val="65000"/>
                  </a:srgbClr>
                </a:innerShdw>
              </a:effectLst>
            </a:endParaRPr>
          </a:p>
        </p:txBody>
      </p:sp>
      <p:sp>
        <p:nvSpPr>
          <p:cNvPr id="2" name="Slide Number Placeholder 1"/>
          <p:cNvSpPr>
            <a:spLocks noGrp="1"/>
          </p:cNvSpPr>
          <p:nvPr>
            <p:ph type="sldNum" sz="quarter" idx="12"/>
          </p:nvPr>
        </p:nvSpPr>
        <p:spPr/>
        <p:txBody>
          <a:bodyPr/>
          <a:lstStyle/>
          <a:p>
            <a:fld id="{A62E0740-FF8D-4729-A930-0F7FE08C6873}" type="slidenum">
              <a:rPr lang="en-US" smtClean="0"/>
              <a:pPr/>
              <a:t>14</a:t>
            </a:fld>
            <a:endParaRPr lang="en-US"/>
          </a:p>
        </p:txBody>
      </p:sp>
      <p:sp>
        <p:nvSpPr>
          <p:cNvPr id="3" name="Footer Placeholder 2"/>
          <p:cNvSpPr>
            <a:spLocks noGrp="1"/>
          </p:cNvSpPr>
          <p:nvPr>
            <p:ph type="ftr" sz="quarter" idx="11"/>
          </p:nvPr>
        </p:nvSpPr>
        <p:spPr/>
        <p:txBody>
          <a:bodyPr/>
          <a:lstStyle/>
          <a:p>
            <a:r>
              <a:rPr lang="en-US" smtClean="0"/>
              <a:t>WIRC,  MUMBAI</a:t>
            </a:r>
            <a:endParaRPr lang="en-US"/>
          </a:p>
        </p:txBody>
      </p:sp>
    </p:spTree>
    <p:extLst>
      <p:ext uri="{BB962C8B-B14F-4D97-AF65-F5344CB8AC3E}">
        <p14:creationId xmlns:p14="http://schemas.microsoft.com/office/powerpoint/2010/main" val="6318647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96000"/>
            <a:ext cx="2590800" cy="556045"/>
          </a:xfrm>
          <a:prstGeom prst="rect">
            <a:avLst/>
          </a:prstGeom>
        </p:spPr>
      </p:pic>
      <p:sp>
        <p:nvSpPr>
          <p:cNvPr id="9" name="Footer Placeholder 5"/>
          <p:cNvSpPr txBox="1">
            <a:spLocks/>
          </p:cNvSpPr>
          <p:nvPr/>
        </p:nvSpPr>
        <p:spPr>
          <a:xfrm>
            <a:off x="3429000" y="6172200"/>
            <a:ext cx="2743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ysClr val="windowText" lastClr="000000"/>
                </a:solidFill>
              </a:rPr>
              <a:t>25</a:t>
            </a:r>
            <a:r>
              <a:rPr lang="en-US" sz="1600" b="1" baseline="30000" dirty="0" smtClean="0">
                <a:solidFill>
                  <a:sysClr val="windowText" lastClr="000000"/>
                </a:solidFill>
              </a:rPr>
              <a:t>th </a:t>
            </a:r>
            <a:r>
              <a:rPr lang="en-US" sz="1600" b="1" dirty="0" smtClean="0">
                <a:solidFill>
                  <a:sysClr val="windowText" lastClr="000000"/>
                </a:solidFill>
              </a:rPr>
              <a:t> October 2013</a:t>
            </a:r>
            <a:endParaRPr lang="en-US" sz="1600" b="1" dirty="0">
              <a:solidFill>
                <a:sysClr val="windowText" lastClr="000000"/>
              </a:solidFill>
            </a:endParaRPr>
          </a:p>
        </p:txBody>
      </p:sp>
      <p:sp>
        <p:nvSpPr>
          <p:cNvPr id="10" name="TextBox 9"/>
          <p:cNvSpPr txBox="1"/>
          <p:nvPr/>
        </p:nvSpPr>
        <p:spPr>
          <a:xfrm>
            <a:off x="1752600" y="76200"/>
            <a:ext cx="5410200" cy="584775"/>
          </a:xfrm>
          <a:prstGeom prst="rect">
            <a:avLst/>
          </a:prstGeom>
          <a:noFill/>
        </p:spPr>
        <p:txBody>
          <a:bodyPr wrap="square" rtlCol="0">
            <a:spAutoFit/>
          </a:bodyPr>
          <a:lstStyle/>
          <a:p>
            <a:pPr algn="ctr"/>
            <a:r>
              <a:rPr lang="en-US" sz="3200" b="1" u="sng" dirty="0" smtClean="0">
                <a:ln w="1905"/>
                <a:solidFill>
                  <a:srgbClr val="002060"/>
                </a:solidFill>
                <a:effectLst>
                  <a:innerShdw blurRad="69850" dist="43180" dir="5400000">
                    <a:srgbClr val="000000">
                      <a:alpha val="65000"/>
                    </a:srgbClr>
                  </a:innerShdw>
                </a:effectLst>
              </a:rPr>
              <a:t>TNMM - PSM</a:t>
            </a:r>
            <a:endParaRPr lang="en-US" sz="3200" b="1" u="sng" dirty="0">
              <a:ln w="1905"/>
              <a:solidFill>
                <a:srgbClr val="002060"/>
              </a:solidFill>
              <a:effectLst>
                <a:innerShdw blurRad="69850" dist="43180" dir="5400000">
                  <a:srgbClr val="000000">
                    <a:alpha val="65000"/>
                  </a:srgbClr>
                </a:innerShdw>
              </a:effectLst>
            </a:endParaRPr>
          </a:p>
        </p:txBody>
      </p:sp>
      <p:sp>
        <p:nvSpPr>
          <p:cNvPr id="11" name="TextBox 10"/>
          <p:cNvSpPr txBox="1"/>
          <p:nvPr/>
        </p:nvSpPr>
        <p:spPr>
          <a:xfrm>
            <a:off x="533400" y="762000"/>
            <a:ext cx="8305800" cy="5170646"/>
          </a:xfrm>
          <a:prstGeom prst="rect">
            <a:avLst/>
          </a:prstGeom>
          <a:noFill/>
        </p:spPr>
        <p:txBody>
          <a:bodyPr wrap="square" rtlCol="0">
            <a:spAutoFit/>
          </a:bodyPr>
          <a:lstStyle/>
          <a:p>
            <a:pPr algn="ctr"/>
            <a:r>
              <a:rPr lang="en-US" sz="2800" b="1" dirty="0" smtClean="0">
                <a:ln w="1905"/>
                <a:solidFill>
                  <a:srgbClr val="002060"/>
                </a:solidFill>
                <a:effectLst>
                  <a:innerShdw blurRad="69850" dist="43180" dir="5400000">
                    <a:srgbClr val="000000">
                      <a:alpha val="65000"/>
                    </a:srgbClr>
                  </a:innerShdw>
                </a:effectLst>
              </a:rPr>
              <a:t>Case Study</a:t>
            </a:r>
          </a:p>
          <a:p>
            <a:pPr algn="just"/>
            <a:endParaRPr lang="en-US" sz="2800" b="1" dirty="0" smtClean="0">
              <a:ln w="1905"/>
              <a:solidFill>
                <a:srgbClr val="002060"/>
              </a:solidFill>
              <a:effectLst>
                <a:innerShdw blurRad="69850" dist="43180" dir="5400000">
                  <a:srgbClr val="000000">
                    <a:alpha val="65000"/>
                  </a:srgbClr>
                </a:innerShdw>
              </a:effectLst>
            </a:endParaRPr>
          </a:p>
          <a:p>
            <a:pPr algn="just"/>
            <a:r>
              <a:rPr lang="en-US" b="1" dirty="0" smtClean="0">
                <a:ln w="1905"/>
                <a:solidFill>
                  <a:srgbClr val="002060"/>
                </a:solidFill>
                <a:effectLst>
                  <a:innerShdw blurRad="69850" dist="43180" dir="5400000">
                    <a:srgbClr val="000000">
                      <a:alpha val="65000"/>
                    </a:srgbClr>
                  </a:innerShdw>
                </a:effectLst>
              </a:rPr>
              <a:t>&gt;</a:t>
            </a:r>
            <a:r>
              <a:rPr lang="en-US" dirty="0" smtClean="0">
                <a:solidFill>
                  <a:srgbClr val="002060"/>
                </a:solidFill>
              </a:rPr>
              <a:t>The application of CPM has to be on transaction basis rather than on global basis, and this fundamental scheme of cost plus method is also evident from the plain wordings of Rule 10 B as well.</a:t>
            </a:r>
            <a:endParaRPr lang="en-US" b="1" dirty="0" smtClean="0">
              <a:ln w="1905"/>
              <a:solidFill>
                <a:srgbClr val="002060"/>
              </a:solidFill>
              <a:effectLst>
                <a:innerShdw blurRad="69850" dist="43180" dir="5400000">
                  <a:srgbClr val="000000">
                    <a:alpha val="65000"/>
                  </a:srgbClr>
                </a:innerShdw>
              </a:effectLst>
            </a:endParaRPr>
          </a:p>
          <a:p>
            <a:pPr algn="just"/>
            <a:endParaRPr lang="en-US" sz="2000" b="1" dirty="0" smtClean="0">
              <a:ln w="1905"/>
              <a:solidFill>
                <a:srgbClr val="002060"/>
              </a:solidFill>
              <a:effectLst>
                <a:innerShdw blurRad="69850" dist="43180" dir="5400000">
                  <a:srgbClr val="000000">
                    <a:alpha val="65000"/>
                  </a:srgbClr>
                </a:innerShdw>
              </a:effectLst>
            </a:endParaRPr>
          </a:p>
          <a:p>
            <a:pPr algn="just"/>
            <a:endParaRPr lang="en-US" sz="2000" b="1" dirty="0">
              <a:ln w="1905"/>
              <a:solidFill>
                <a:srgbClr val="002060"/>
              </a:solidFill>
              <a:effectLst>
                <a:innerShdw blurRad="69850" dist="43180" dir="5400000">
                  <a:srgbClr val="000000">
                    <a:alpha val="65000"/>
                  </a:srgbClr>
                </a:innerShdw>
              </a:effectLst>
            </a:endParaRPr>
          </a:p>
          <a:p>
            <a:pPr algn="just"/>
            <a:endParaRPr lang="en-US" sz="2000" b="1" dirty="0">
              <a:ln w="1905"/>
              <a:solidFill>
                <a:srgbClr val="002060"/>
              </a:solidFill>
              <a:effectLst>
                <a:innerShdw blurRad="69850" dist="43180" dir="5400000">
                  <a:srgbClr val="000000">
                    <a:alpha val="65000"/>
                  </a:srgbClr>
                </a:innerShdw>
              </a:effectLst>
            </a:endParaRPr>
          </a:p>
          <a:p>
            <a:pPr algn="just"/>
            <a:endParaRPr lang="en-US" sz="2000" b="1" dirty="0" smtClean="0">
              <a:ln w="1905"/>
              <a:solidFill>
                <a:srgbClr val="002060"/>
              </a:solidFill>
              <a:effectLst>
                <a:innerShdw blurRad="69850" dist="43180" dir="5400000">
                  <a:srgbClr val="000000">
                    <a:alpha val="65000"/>
                  </a:srgbClr>
                </a:innerShdw>
              </a:effectLst>
            </a:endParaRPr>
          </a:p>
          <a:p>
            <a:pPr algn="just"/>
            <a:endParaRPr lang="en-US" sz="2000" b="1" dirty="0" smtClean="0">
              <a:ln w="1905"/>
              <a:solidFill>
                <a:srgbClr val="002060"/>
              </a:solidFill>
              <a:effectLst>
                <a:innerShdw blurRad="69850" dist="43180" dir="5400000">
                  <a:srgbClr val="000000">
                    <a:alpha val="65000"/>
                  </a:srgbClr>
                </a:innerShdw>
              </a:effectLst>
            </a:endParaRPr>
          </a:p>
          <a:p>
            <a:pPr algn="just"/>
            <a:endParaRPr lang="en-US" sz="2000" b="1" dirty="0">
              <a:ln w="1905"/>
              <a:solidFill>
                <a:srgbClr val="002060"/>
              </a:solidFill>
              <a:effectLst>
                <a:innerShdw blurRad="69850" dist="43180" dir="5400000">
                  <a:srgbClr val="000000">
                    <a:alpha val="65000"/>
                  </a:srgbClr>
                </a:innerShdw>
              </a:effectLst>
            </a:endParaRPr>
          </a:p>
          <a:p>
            <a:pPr algn="just"/>
            <a:endParaRPr lang="en-US" sz="2000" b="1" dirty="0" smtClean="0">
              <a:ln w="1905"/>
              <a:solidFill>
                <a:srgbClr val="002060"/>
              </a:solidFill>
              <a:effectLst>
                <a:innerShdw blurRad="69850" dist="43180" dir="5400000">
                  <a:srgbClr val="000000">
                    <a:alpha val="65000"/>
                  </a:srgbClr>
                </a:innerShdw>
              </a:effectLst>
            </a:endParaRPr>
          </a:p>
          <a:p>
            <a:pPr algn="just"/>
            <a:endParaRPr lang="en-US" sz="2000" b="1" dirty="0">
              <a:ln w="1905"/>
              <a:solidFill>
                <a:srgbClr val="002060"/>
              </a:solidFill>
              <a:effectLst>
                <a:innerShdw blurRad="69850" dist="43180" dir="5400000">
                  <a:srgbClr val="000000">
                    <a:alpha val="65000"/>
                  </a:srgbClr>
                </a:innerShdw>
              </a:effectLst>
            </a:endParaRPr>
          </a:p>
          <a:p>
            <a:pPr algn="just"/>
            <a:endParaRPr lang="en-US" sz="2000" b="1" dirty="0" smtClean="0">
              <a:ln w="1905"/>
              <a:solidFill>
                <a:srgbClr val="002060"/>
              </a:solidFill>
              <a:effectLst>
                <a:innerShdw blurRad="69850" dist="43180" dir="5400000">
                  <a:srgbClr val="000000">
                    <a:alpha val="65000"/>
                  </a:srgbClr>
                </a:innerShdw>
              </a:effectLst>
            </a:endParaRPr>
          </a:p>
          <a:p>
            <a:pPr algn="just"/>
            <a:endParaRPr lang="en-US" sz="2000" b="1" dirty="0">
              <a:ln w="1905"/>
              <a:solidFill>
                <a:srgbClr val="002060"/>
              </a:solidFill>
              <a:effectLst>
                <a:innerShdw blurRad="69850" dist="43180" dir="5400000">
                  <a:srgbClr val="000000">
                    <a:alpha val="65000"/>
                  </a:srgbClr>
                </a:innerShdw>
              </a:effectLst>
            </a:endParaRPr>
          </a:p>
          <a:p>
            <a:pPr algn="just"/>
            <a:endParaRPr lang="en-US" sz="2000" b="1" dirty="0">
              <a:ln w="1905"/>
              <a:solidFill>
                <a:srgbClr val="002060"/>
              </a:solidFill>
              <a:effectLst>
                <a:innerShdw blurRad="69850" dist="43180" dir="5400000">
                  <a:srgbClr val="000000">
                    <a:alpha val="65000"/>
                  </a:srgbClr>
                </a:innerShdw>
              </a:effectLst>
            </a:endParaRPr>
          </a:p>
        </p:txBody>
      </p:sp>
      <p:sp>
        <p:nvSpPr>
          <p:cNvPr id="2" name="Slide Number Placeholder 1"/>
          <p:cNvSpPr>
            <a:spLocks noGrp="1"/>
          </p:cNvSpPr>
          <p:nvPr>
            <p:ph type="sldNum" sz="quarter" idx="12"/>
          </p:nvPr>
        </p:nvSpPr>
        <p:spPr/>
        <p:txBody>
          <a:bodyPr/>
          <a:lstStyle/>
          <a:p>
            <a:fld id="{A62E0740-FF8D-4729-A930-0F7FE08C6873}" type="slidenum">
              <a:rPr lang="en-US" smtClean="0"/>
              <a:pPr/>
              <a:t>15</a:t>
            </a:fld>
            <a:endParaRPr lang="en-US"/>
          </a:p>
        </p:txBody>
      </p:sp>
      <p:sp>
        <p:nvSpPr>
          <p:cNvPr id="3" name="Footer Placeholder 2"/>
          <p:cNvSpPr>
            <a:spLocks noGrp="1"/>
          </p:cNvSpPr>
          <p:nvPr>
            <p:ph type="ftr" sz="quarter" idx="11"/>
          </p:nvPr>
        </p:nvSpPr>
        <p:spPr/>
        <p:txBody>
          <a:bodyPr/>
          <a:lstStyle/>
          <a:p>
            <a:r>
              <a:rPr lang="en-US" smtClean="0"/>
              <a:t>WIRC,  MUMBAI</a:t>
            </a:r>
            <a:endParaRPr lang="en-US"/>
          </a:p>
        </p:txBody>
      </p:sp>
    </p:spTree>
    <p:extLst>
      <p:ext uri="{BB962C8B-B14F-4D97-AF65-F5344CB8AC3E}">
        <p14:creationId xmlns:p14="http://schemas.microsoft.com/office/powerpoint/2010/main" val="2951516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96000"/>
            <a:ext cx="2590800" cy="556045"/>
          </a:xfrm>
          <a:prstGeom prst="rect">
            <a:avLst/>
          </a:prstGeom>
        </p:spPr>
      </p:pic>
      <p:sp>
        <p:nvSpPr>
          <p:cNvPr id="9" name="Footer Placeholder 5"/>
          <p:cNvSpPr txBox="1">
            <a:spLocks/>
          </p:cNvSpPr>
          <p:nvPr/>
        </p:nvSpPr>
        <p:spPr>
          <a:xfrm>
            <a:off x="3429000" y="6172200"/>
            <a:ext cx="2743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ysClr val="windowText" lastClr="000000"/>
                </a:solidFill>
              </a:rPr>
              <a:t>25</a:t>
            </a:r>
            <a:r>
              <a:rPr lang="en-US" sz="1600" b="1" baseline="30000" dirty="0" smtClean="0">
                <a:solidFill>
                  <a:sysClr val="windowText" lastClr="000000"/>
                </a:solidFill>
              </a:rPr>
              <a:t>th </a:t>
            </a:r>
            <a:r>
              <a:rPr lang="en-US" sz="1600" b="1" dirty="0" smtClean="0">
                <a:solidFill>
                  <a:sysClr val="windowText" lastClr="000000"/>
                </a:solidFill>
              </a:rPr>
              <a:t> October 2013</a:t>
            </a:r>
            <a:endParaRPr lang="en-US" sz="1600" b="1" dirty="0">
              <a:solidFill>
                <a:sysClr val="windowText" lastClr="000000"/>
              </a:solidFill>
            </a:endParaRPr>
          </a:p>
        </p:txBody>
      </p:sp>
      <p:sp>
        <p:nvSpPr>
          <p:cNvPr id="10" name="TextBox 9"/>
          <p:cNvSpPr txBox="1"/>
          <p:nvPr/>
        </p:nvSpPr>
        <p:spPr>
          <a:xfrm>
            <a:off x="1752600" y="76200"/>
            <a:ext cx="5410200" cy="584775"/>
          </a:xfrm>
          <a:prstGeom prst="rect">
            <a:avLst/>
          </a:prstGeom>
          <a:noFill/>
        </p:spPr>
        <p:txBody>
          <a:bodyPr wrap="square" rtlCol="0">
            <a:spAutoFit/>
          </a:bodyPr>
          <a:lstStyle/>
          <a:p>
            <a:pPr algn="ctr"/>
            <a:r>
              <a:rPr lang="en-US" sz="3200" b="1" u="sng" dirty="0" smtClean="0">
                <a:ln w="1905"/>
                <a:solidFill>
                  <a:srgbClr val="002060"/>
                </a:solidFill>
                <a:effectLst>
                  <a:innerShdw blurRad="69850" dist="43180" dir="5400000">
                    <a:srgbClr val="000000">
                      <a:alpha val="65000"/>
                    </a:srgbClr>
                  </a:innerShdw>
                </a:effectLst>
              </a:rPr>
              <a:t>TNMM - PSM</a:t>
            </a:r>
            <a:endParaRPr lang="en-US" sz="3200" b="1" u="sng" dirty="0">
              <a:ln w="1905"/>
              <a:solidFill>
                <a:srgbClr val="002060"/>
              </a:solidFill>
              <a:effectLst>
                <a:innerShdw blurRad="69850" dist="43180" dir="5400000">
                  <a:srgbClr val="000000">
                    <a:alpha val="65000"/>
                  </a:srgbClr>
                </a:innerShdw>
              </a:effectLst>
            </a:endParaRPr>
          </a:p>
        </p:txBody>
      </p:sp>
      <p:sp>
        <p:nvSpPr>
          <p:cNvPr id="11" name="TextBox 10"/>
          <p:cNvSpPr txBox="1"/>
          <p:nvPr/>
        </p:nvSpPr>
        <p:spPr>
          <a:xfrm>
            <a:off x="533400" y="762000"/>
            <a:ext cx="8305800" cy="5324535"/>
          </a:xfrm>
          <a:prstGeom prst="rect">
            <a:avLst/>
          </a:prstGeom>
          <a:noFill/>
        </p:spPr>
        <p:txBody>
          <a:bodyPr wrap="square" rtlCol="0">
            <a:spAutoFit/>
          </a:bodyPr>
          <a:lstStyle/>
          <a:p>
            <a:pPr algn="ctr"/>
            <a:r>
              <a:rPr lang="en-US" sz="2800" b="1" dirty="0" smtClean="0">
                <a:ln w="1905"/>
                <a:solidFill>
                  <a:srgbClr val="002060"/>
                </a:solidFill>
                <a:effectLst>
                  <a:innerShdw blurRad="69850" dist="43180" dir="5400000">
                    <a:srgbClr val="000000">
                      <a:alpha val="65000"/>
                    </a:srgbClr>
                  </a:innerShdw>
                </a:effectLst>
              </a:rPr>
              <a:t>Case Study</a:t>
            </a:r>
          </a:p>
          <a:p>
            <a:pPr algn="just"/>
            <a:r>
              <a:rPr lang="en-US" sz="2400" b="1" dirty="0" smtClean="0">
                <a:solidFill>
                  <a:srgbClr val="002060"/>
                </a:solidFill>
              </a:rPr>
              <a:t>GAP International Sourcing (India) Pvt. Ltd </a:t>
            </a:r>
          </a:p>
          <a:p>
            <a:pPr algn="just"/>
            <a:r>
              <a:rPr lang="en-US" sz="2400" u="sng" dirty="0" smtClean="0">
                <a:solidFill>
                  <a:srgbClr val="002060"/>
                </a:solidFill>
              </a:rPr>
              <a:t>ITA Nos. 5147/Del2011 &amp; 228/Del/2012 </a:t>
            </a:r>
            <a:r>
              <a:rPr lang="en-US" sz="2400" u="sng" dirty="0" err="1" smtClean="0">
                <a:solidFill>
                  <a:srgbClr val="002060"/>
                </a:solidFill>
              </a:rPr>
              <a:t>A.Yrs</a:t>
            </a:r>
            <a:r>
              <a:rPr lang="en-US" sz="2400" u="sng" dirty="0" smtClean="0">
                <a:solidFill>
                  <a:srgbClr val="002060"/>
                </a:solidFill>
              </a:rPr>
              <a:t>. </a:t>
            </a:r>
            <a:r>
              <a:rPr lang="en-US" sz="2400" u="sng" dirty="0" smtClean="0">
                <a:solidFill>
                  <a:srgbClr val="002060"/>
                </a:solidFill>
              </a:rPr>
              <a:t>2006-07&amp;2007-08</a:t>
            </a:r>
          </a:p>
          <a:p>
            <a:pPr algn="just"/>
            <a:endParaRPr lang="en-US" sz="2400" u="sng" dirty="0" smtClean="0">
              <a:solidFill>
                <a:srgbClr val="002060"/>
              </a:solidFill>
            </a:endParaRPr>
          </a:p>
          <a:p>
            <a:pPr algn="just"/>
            <a:r>
              <a:rPr lang="en-US" dirty="0" smtClean="0">
                <a:ln w="1905"/>
                <a:solidFill>
                  <a:srgbClr val="002060"/>
                </a:solidFill>
                <a:effectLst>
                  <a:innerShdw blurRad="69850" dist="43180" dir="5400000">
                    <a:srgbClr val="000000">
                      <a:alpha val="65000"/>
                    </a:srgbClr>
                  </a:innerShdw>
                </a:effectLst>
              </a:rPr>
              <a:t>&gt;</a:t>
            </a:r>
            <a:r>
              <a:rPr lang="en-US" sz="2400" dirty="0" smtClean="0">
                <a:ln w="1905"/>
                <a:solidFill>
                  <a:srgbClr val="002060"/>
                </a:solidFill>
                <a:effectLst>
                  <a:innerShdw blurRad="69850" dist="43180" dir="5400000">
                    <a:srgbClr val="000000">
                      <a:alpha val="65000"/>
                    </a:srgbClr>
                  </a:innerShdw>
                </a:effectLst>
              </a:rPr>
              <a:t> </a:t>
            </a:r>
            <a:r>
              <a:rPr lang="en-US" dirty="0">
                <a:solidFill>
                  <a:srgbClr val="002060"/>
                </a:solidFill>
              </a:rPr>
              <a:t>A</a:t>
            </a:r>
            <a:r>
              <a:rPr lang="en-US" dirty="0" smtClean="0">
                <a:solidFill>
                  <a:srgbClr val="002060"/>
                </a:solidFill>
              </a:rPr>
              <a:t>ssessee </a:t>
            </a:r>
            <a:r>
              <a:rPr lang="en-US" dirty="0" smtClean="0">
                <a:solidFill>
                  <a:srgbClr val="002060"/>
                </a:solidFill>
              </a:rPr>
              <a:t>(referred to as ‘GIS’ India) is a wholly owned subsidiary of GAP International Sourcing Inc., USA. </a:t>
            </a:r>
          </a:p>
          <a:p>
            <a:pPr algn="just"/>
            <a:r>
              <a:rPr lang="en-US" dirty="0" smtClean="0">
                <a:ln w="1905"/>
                <a:solidFill>
                  <a:srgbClr val="002060"/>
                </a:solidFill>
                <a:effectLst>
                  <a:innerShdw blurRad="69850" dist="43180" dir="5400000">
                    <a:srgbClr val="000000">
                      <a:alpha val="65000"/>
                    </a:srgbClr>
                  </a:innerShdw>
                </a:effectLst>
              </a:rPr>
              <a:t>&gt; The </a:t>
            </a:r>
            <a:r>
              <a:rPr lang="en-US" dirty="0" smtClean="0">
                <a:solidFill>
                  <a:srgbClr val="002060"/>
                </a:solidFill>
              </a:rPr>
              <a:t>business activity is claimed to facilitate sourcing of apparel merchandise from India for the GAP Group. Prior to this year similar services were provided by a </a:t>
            </a:r>
            <a:r>
              <a:rPr lang="en-US" dirty="0" err="1" smtClean="0">
                <a:solidFill>
                  <a:srgbClr val="002060"/>
                </a:solidFill>
              </a:rPr>
              <a:t>liaisoning</a:t>
            </a:r>
            <a:r>
              <a:rPr lang="en-US" dirty="0" smtClean="0">
                <a:solidFill>
                  <a:srgbClr val="002060"/>
                </a:solidFill>
              </a:rPr>
              <a:t> office, after incorporation as wholly owned subsidiary similar services are rendered by this </a:t>
            </a:r>
            <a:r>
              <a:rPr lang="en-US" dirty="0" err="1" smtClean="0">
                <a:solidFill>
                  <a:srgbClr val="002060"/>
                </a:solidFill>
              </a:rPr>
              <a:t>assessee</a:t>
            </a:r>
            <a:r>
              <a:rPr lang="en-US" dirty="0" smtClean="0">
                <a:solidFill>
                  <a:srgbClr val="002060"/>
                </a:solidFill>
              </a:rPr>
              <a:t>. It shall be pertinent to mention that LO was remunerated at cost+15% for these services.</a:t>
            </a:r>
          </a:p>
          <a:p>
            <a:pPr algn="just"/>
            <a:r>
              <a:rPr lang="en-US" dirty="0" smtClean="0">
                <a:ln w="1905"/>
                <a:solidFill>
                  <a:srgbClr val="002060"/>
                </a:solidFill>
                <a:effectLst>
                  <a:innerShdw blurRad="69850" dist="43180" dir="5400000">
                    <a:srgbClr val="000000">
                      <a:alpha val="65000"/>
                    </a:srgbClr>
                  </a:innerShdw>
                </a:effectLst>
              </a:rPr>
              <a:t>&gt;</a:t>
            </a:r>
            <a:r>
              <a:rPr lang="en-US" dirty="0" err="1" smtClean="0">
                <a:solidFill>
                  <a:srgbClr val="002060"/>
                </a:solidFill>
              </a:rPr>
              <a:t>Assessee</a:t>
            </a:r>
            <a:r>
              <a:rPr lang="en-US" dirty="0" smtClean="0">
                <a:solidFill>
                  <a:srgbClr val="002060"/>
                </a:solidFill>
              </a:rPr>
              <a:t> filed its TP report claiming Transactional Net Margin Method (TNMM) with cost plus 15% remuneration to be most appropriate method for determination of Arms Length Price “ALP”. TPO, however looking at the FAR and other factors which are mentioned herein below, rejected </a:t>
            </a:r>
            <a:r>
              <a:rPr lang="en-US" dirty="0" err="1" smtClean="0">
                <a:solidFill>
                  <a:srgbClr val="002060"/>
                </a:solidFill>
              </a:rPr>
              <a:t>assessee’s</a:t>
            </a:r>
            <a:r>
              <a:rPr lang="en-US" dirty="0" smtClean="0">
                <a:solidFill>
                  <a:srgbClr val="002060"/>
                </a:solidFill>
              </a:rPr>
              <a:t> cost plus 15% ALP and held that commission @ 5% on the FOB value of goods sourced by the foreign enterprise through Indian Vendors was the most appropriate PLI for determining ALP.</a:t>
            </a:r>
          </a:p>
          <a:p>
            <a:pPr algn="just"/>
            <a:r>
              <a:rPr lang="en-US" dirty="0" smtClean="0">
                <a:ln w="1905"/>
                <a:solidFill>
                  <a:srgbClr val="002060"/>
                </a:solidFill>
                <a:effectLst>
                  <a:innerShdw blurRad="69850" dist="43180" dir="5400000">
                    <a:srgbClr val="000000">
                      <a:alpha val="65000"/>
                    </a:srgbClr>
                  </a:innerShdw>
                </a:effectLst>
              </a:rPr>
              <a:t>&gt;The GAP </a:t>
            </a:r>
            <a:r>
              <a:rPr lang="en-US" dirty="0" smtClean="0">
                <a:solidFill>
                  <a:srgbClr val="002060"/>
                </a:solidFill>
              </a:rPr>
              <a:t>operates as a limited risk bearing sourcing support service provider</a:t>
            </a:r>
            <a:r>
              <a:rPr lang="en-US" dirty="0" smtClean="0">
                <a:solidFill>
                  <a:srgbClr val="002060"/>
                </a:solidFill>
              </a:rPr>
              <a:t>.</a:t>
            </a:r>
            <a:endParaRPr lang="en-US" sz="2000" b="1" dirty="0">
              <a:ln w="1905"/>
              <a:solidFill>
                <a:srgbClr val="002060"/>
              </a:solidFill>
              <a:effectLst>
                <a:innerShdw blurRad="69850" dist="43180" dir="5400000">
                  <a:srgbClr val="000000">
                    <a:alpha val="65000"/>
                  </a:srgbClr>
                </a:innerShdw>
              </a:effectLst>
            </a:endParaRPr>
          </a:p>
        </p:txBody>
      </p:sp>
      <p:sp>
        <p:nvSpPr>
          <p:cNvPr id="2" name="Slide Number Placeholder 1"/>
          <p:cNvSpPr>
            <a:spLocks noGrp="1"/>
          </p:cNvSpPr>
          <p:nvPr>
            <p:ph type="sldNum" sz="quarter" idx="12"/>
          </p:nvPr>
        </p:nvSpPr>
        <p:spPr/>
        <p:txBody>
          <a:bodyPr/>
          <a:lstStyle/>
          <a:p>
            <a:fld id="{A62E0740-FF8D-4729-A930-0F7FE08C6873}" type="slidenum">
              <a:rPr lang="en-US" smtClean="0"/>
              <a:pPr/>
              <a:t>16</a:t>
            </a:fld>
            <a:endParaRPr lang="en-US"/>
          </a:p>
        </p:txBody>
      </p:sp>
      <p:sp>
        <p:nvSpPr>
          <p:cNvPr id="3" name="Footer Placeholder 2"/>
          <p:cNvSpPr>
            <a:spLocks noGrp="1"/>
          </p:cNvSpPr>
          <p:nvPr>
            <p:ph type="ftr" sz="quarter" idx="11"/>
          </p:nvPr>
        </p:nvSpPr>
        <p:spPr/>
        <p:txBody>
          <a:bodyPr/>
          <a:lstStyle/>
          <a:p>
            <a:r>
              <a:rPr lang="en-US" smtClean="0"/>
              <a:t>WIRC,  MUMBAI</a:t>
            </a:r>
            <a:endParaRPr lang="en-US"/>
          </a:p>
        </p:txBody>
      </p:sp>
    </p:spTree>
    <p:extLst>
      <p:ext uri="{BB962C8B-B14F-4D97-AF65-F5344CB8AC3E}">
        <p14:creationId xmlns:p14="http://schemas.microsoft.com/office/powerpoint/2010/main" val="42702891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96000"/>
            <a:ext cx="2590800" cy="556045"/>
          </a:xfrm>
          <a:prstGeom prst="rect">
            <a:avLst/>
          </a:prstGeom>
        </p:spPr>
      </p:pic>
      <p:sp>
        <p:nvSpPr>
          <p:cNvPr id="9" name="Footer Placeholder 5"/>
          <p:cNvSpPr txBox="1">
            <a:spLocks/>
          </p:cNvSpPr>
          <p:nvPr/>
        </p:nvSpPr>
        <p:spPr>
          <a:xfrm>
            <a:off x="3429000" y="6172200"/>
            <a:ext cx="2743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ysClr val="windowText" lastClr="000000"/>
                </a:solidFill>
              </a:rPr>
              <a:t>25</a:t>
            </a:r>
            <a:r>
              <a:rPr lang="en-US" sz="1600" b="1" baseline="30000" dirty="0" smtClean="0">
                <a:solidFill>
                  <a:sysClr val="windowText" lastClr="000000"/>
                </a:solidFill>
              </a:rPr>
              <a:t>th </a:t>
            </a:r>
            <a:r>
              <a:rPr lang="en-US" sz="1600" b="1" dirty="0" smtClean="0">
                <a:solidFill>
                  <a:sysClr val="windowText" lastClr="000000"/>
                </a:solidFill>
              </a:rPr>
              <a:t> October 2013</a:t>
            </a:r>
            <a:endParaRPr lang="en-US" sz="1600" b="1" dirty="0">
              <a:solidFill>
                <a:sysClr val="windowText" lastClr="000000"/>
              </a:solidFill>
            </a:endParaRPr>
          </a:p>
        </p:txBody>
      </p:sp>
      <p:sp>
        <p:nvSpPr>
          <p:cNvPr id="10" name="TextBox 9"/>
          <p:cNvSpPr txBox="1"/>
          <p:nvPr/>
        </p:nvSpPr>
        <p:spPr>
          <a:xfrm>
            <a:off x="1752600" y="76200"/>
            <a:ext cx="5410200" cy="584775"/>
          </a:xfrm>
          <a:prstGeom prst="rect">
            <a:avLst/>
          </a:prstGeom>
          <a:noFill/>
        </p:spPr>
        <p:txBody>
          <a:bodyPr wrap="square" rtlCol="0">
            <a:spAutoFit/>
          </a:bodyPr>
          <a:lstStyle/>
          <a:p>
            <a:pPr algn="ctr"/>
            <a:r>
              <a:rPr lang="en-US" sz="3200" b="1" u="sng" dirty="0" smtClean="0">
                <a:ln w="1905"/>
                <a:solidFill>
                  <a:srgbClr val="002060"/>
                </a:solidFill>
                <a:effectLst>
                  <a:innerShdw blurRad="69850" dist="43180" dir="5400000">
                    <a:srgbClr val="000000">
                      <a:alpha val="65000"/>
                    </a:srgbClr>
                  </a:innerShdw>
                </a:effectLst>
              </a:rPr>
              <a:t>TNMM - PSM</a:t>
            </a:r>
            <a:endParaRPr lang="en-US" sz="3200" b="1" u="sng" dirty="0">
              <a:ln w="1905"/>
              <a:solidFill>
                <a:srgbClr val="002060"/>
              </a:solidFill>
              <a:effectLst>
                <a:innerShdw blurRad="69850" dist="43180" dir="5400000">
                  <a:srgbClr val="000000">
                    <a:alpha val="65000"/>
                  </a:srgbClr>
                </a:innerShdw>
              </a:effectLst>
            </a:endParaRPr>
          </a:p>
        </p:txBody>
      </p:sp>
      <p:sp>
        <p:nvSpPr>
          <p:cNvPr id="11" name="TextBox 10"/>
          <p:cNvSpPr txBox="1"/>
          <p:nvPr/>
        </p:nvSpPr>
        <p:spPr>
          <a:xfrm>
            <a:off x="533400" y="762001"/>
            <a:ext cx="8229600" cy="4678204"/>
          </a:xfrm>
          <a:prstGeom prst="rect">
            <a:avLst/>
          </a:prstGeom>
          <a:noFill/>
        </p:spPr>
        <p:txBody>
          <a:bodyPr wrap="square" rtlCol="0">
            <a:spAutoFit/>
          </a:bodyPr>
          <a:lstStyle/>
          <a:p>
            <a:pPr algn="ctr"/>
            <a:r>
              <a:rPr lang="en-US" sz="2800" b="1" dirty="0" smtClean="0">
                <a:ln w="1905"/>
                <a:solidFill>
                  <a:srgbClr val="002060"/>
                </a:solidFill>
                <a:effectLst>
                  <a:innerShdw blurRad="69850" dist="43180" dir="5400000">
                    <a:srgbClr val="000000">
                      <a:alpha val="65000"/>
                    </a:srgbClr>
                  </a:innerShdw>
                </a:effectLst>
              </a:rPr>
              <a:t>Case Study</a:t>
            </a:r>
          </a:p>
          <a:p>
            <a:pPr algn="just"/>
            <a:r>
              <a:rPr lang="en-US" dirty="0" smtClean="0">
                <a:ln w="1905"/>
                <a:solidFill>
                  <a:srgbClr val="002060"/>
                </a:solidFill>
                <a:effectLst>
                  <a:innerShdw blurRad="69850" dist="43180" dir="5400000">
                    <a:srgbClr val="000000">
                      <a:alpha val="65000"/>
                    </a:srgbClr>
                  </a:innerShdw>
                </a:effectLst>
              </a:rPr>
              <a:t>&gt;</a:t>
            </a:r>
            <a:r>
              <a:rPr lang="en-US" dirty="0" smtClean="0">
                <a:solidFill>
                  <a:srgbClr val="002060"/>
                </a:solidFill>
              </a:rPr>
              <a:t>The Ld. TPO also alleged that on account of operating in a low cost economy, the </a:t>
            </a:r>
            <a:r>
              <a:rPr lang="en-US" dirty="0" err="1" smtClean="0">
                <a:solidFill>
                  <a:srgbClr val="002060"/>
                </a:solidFill>
              </a:rPr>
              <a:t>assessee</a:t>
            </a:r>
            <a:r>
              <a:rPr lang="en-US" dirty="0" smtClean="0">
                <a:solidFill>
                  <a:srgbClr val="002060"/>
                </a:solidFill>
              </a:rPr>
              <a:t> had generated location savings in India which have not been factored into in its remuneration model.</a:t>
            </a:r>
          </a:p>
          <a:p>
            <a:pPr algn="just"/>
            <a:r>
              <a:rPr lang="en-US" dirty="0">
                <a:solidFill>
                  <a:srgbClr val="002060"/>
                </a:solidFill>
              </a:rPr>
              <a:t>&gt;</a:t>
            </a:r>
            <a:r>
              <a:rPr lang="en-US" dirty="0" smtClean="0">
                <a:solidFill>
                  <a:srgbClr val="002060"/>
                </a:solidFill>
              </a:rPr>
              <a:t>TPO reconstructed the Profit &amp; Loss account of the Appellant by notionally bringing the value of goods sourced by overseas AEs from India, which were neither fully sourced through it nor routed through its financial accounts and its Profit &amp; Loss account.</a:t>
            </a:r>
          </a:p>
          <a:p>
            <a:pPr algn="just"/>
            <a:r>
              <a:rPr lang="en-US" dirty="0" smtClean="0">
                <a:solidFill>
                  <a:srgbClr val="002060"/>
                </a:solidFill>
              </a:rPr>
              <a:t>&gt;As per the “Intangible property” clause of the service and support agreement, GAP Group provides the following information to the assessee :</a:t>
            </a:r>
          </a:p>
          <a:p>
            <a:pPr lvl="1" algn="just">
              <a:buFontTx/>
              <a:buChar char="-"/>
            </a:pPr>
            <a:r>
              <a:rPr lang="en-US" dirty="0" smtClean="0">
                <a:solidFill>
                  <a:srgbClr val="002060"/>
                </a:solidFill>
              </a:rPr>
              <a:t>Vendor list containing business information</a:t>
            </a:r>
          </a:p>
          <a:p>
            <a:pPr lvl="1" algn="just"/>
            <a:r>
              <a:rPr lang="en-US" dirty="0" smtClean="0">
                <a:solidFill>
                  <a:srgbClr val="002060"/>
                </a:solidFill>
              </a:rPr>
              <a:t>-Business information relating to existing or potential new manufacturing vendors</a:t>
            </a:r>
          </a:p>
          <a:p>
            <a:pPr lvl="1" algn="just"/>
            <a:r>
              <a:rPr lang="en-US" dirty="0" smtClean="0">
                <a:ln w="1905"/>
                <a:solidFill>
                  <a:srgbClr val="002060"/>
                </a:solidFill>
                <a:effectLst>
                  <a:innerShdw blurRad="69850" dist="43180" dir="5400000">
                    <a:srgbClr val="000000">
                      <a:alpha val="65000"/>
                    </a:srgbClr>
                  </a:innerShdw>
                </a:effectLst>
              </a:rPr>
              <a:t>-</a:t>
            </a:r>
            <a:r>
              <a:rPr lang="en-US" dirty="0" smtClean="0">
                <a:solidFill>
                  <a:srgbClr val="002060"/>
                </a:solidFill>
              </a:rPr>
              <a:t>Software or other business processes</a:t>
            </a:r>
          </a:p>
          <a:p>
            <a:pPr lvl="1" algn="just"/>
            <a:r>
              <a:rPr lang="en-US" dirty="0" smtClean="0">
                <a:ln w="1905"/>
                <a:solidFill>
                  <a:srgbClr val="002060"/>
                </a:solidFill>
                <a:effectLst>
                  <a:innerShdw blurRad="69850" dist="43180" dir="5400000">
                    <a:srgbClr val="000000">
                      <a:alpha val="65000"/>
                    </a:srgbClr>
                  </a:innerShdw>
                </a:effectLst>
              </a:rPr>
              <a:t>-</a:t>
            </a:r>
            <a:r>
              <a:rPr lang="en-US" dirty="0" smtClean="0">
                <a:solidFill>
                  <a:srgbClr val="002060"/>
                </a:solidFill>
              </a:rPr>
              <a:t>All know-how, processes and trade secrets</a:t>
            </a:r>
          </a:p>
          <a:p>
            <a:pPr algn="just"/>
            <a:endParaRPr lang="en-US" dirty="0" smtClean="0">
              <a:ln w="1905"/>
              <a:solidFill>
                <a:srgbClr val="002060"/>
              </a:solidFill>
              <a:effectLst>
                <a:innerShdw blurRad="69850" dist="43180" dir="5400000">
                  <a:srgbClr val="000000">
                    <a:alpha val="65000"/>
                  </a:srgbClr>
                </a:innerShdw>
              </a:effectLst>
            </a:endParaRPr>
          </a:p>
          <a:p>
            <a:pPr algn="just"/>
            <a:r>
              <a:rPr lang="en-US" dirty="0" smtClean="0">
                <a:ln w="1905"/>
                <a:solidFill>
                  <a:srgbClr val="002060"/>
                </a:solidFill>
                <a:effectLst>
                  <a:innerShdw blurRad="69850" dist="43180" dir="5400000">
                    <a:srgbClr val="000000">
                      <a:alpha val="65000"/>
                    </a:srgbClr>
                  </a:innerShdw>
                </a:effectLst>
              </a:rPr>
              <a:t>&gt;</a:t>
            </a:r>
            <a:r>
              <a:rPr lang="en-US" dirty="0" smtClean="0">
                <a:solidFill>
                  <a:srgbClr val="002060"/>
                </a:solidFill>
              </a:rPr>
              <a:t>TPO merely made a bald assumption that the Appellant had created valuable supply </a:t>
            </a:r>
            <a:r>
              <a:rPr lang="en-US" dirty="0" smtClean="0">
                <a:solidFill>
                  <a:srgbClr val="002060"/>
                </a:solidFill>
              </a:rPr>
              <a:t>chain and </a:t>
            </a:r>
            <a:r>
              <a:rPr lang="en-US" dirty="0" smtClean="0">
                <a:solidFill>
                  <a:srgbClr val="002060"/>
                </a:solidFill>
              </a:rPr>
              <a:t>human asset intangibles without giving proper </a:t>
            </a:r>
            <a:r>
              <a:rPr lang="en-US" dirty="0" err="1" smtClean="0">
                <a:solidFill>
                  <a:srgbClr val="002060"/>
                </a:solidFill>
              </a:rPr>
              <a:t>reasonings</a:t>
            </a:r>
            <a:r>
              <a:rPr lang="en-US" dirty="0" smtClean="0">
                <a:solidFill>
                  <a:srgbClr val="002060"/>
                </a:solidFill>
              </a:rPr>
              <a:t> evidential data / proof whatsoever to suggest that any intangibles have been created.</a:t>
            </a:r>
            <a:endParaRPr lang="en-US" sz="2000" dirty="0">
              <a:ln w="1905"/>
              <a:solidFill>
                <a:srgbClr val="002060"/>
              </a:solidFill>
              <a:effectLst>
                <a:innerShdw blurRad="69850" dist="43180" dir="5400000">
                  <a:srgbClr val="000000">
                    <a:alpha val="65000"/>
                  </a:srgbClr>
                </a:innerShdw>
              </a:effectLst>
            </a:endParaRPr>
          </a:p>
        </p:txBody>
      </p:sp>
      <p:sp>
        <p:nvSpPr>
          <p:cNvPr id="2" name="Slide Number Placeholder 1"/>
          <p:cNvSpPr>
            <a:spLocks noGrp="1"/>
          </p:cNvSpPr>
          <p:nvPr>
            <p:ph type="sldNum" sz="quarter" idx="12"/>
          </p:nvPr>
        </p:nvSpPr>
        <p:spPr/>
        <p:txBody>
          <a:bodyPr/>
          <a:lstStyle/>
          <a:p>
            <a:fld id="{A62E0740-FF8D-4729-A930-0F7FE08C6873}" type="slidenum">
              <a:rPr lang="en-US" smtClean="0"/>
              <a:pPr/>
              <a:t>17</a:t>
            </a:fld>
            <a:endParaRPr lang="en-US"/>
          </a:p>
        </p:txBody>
      </p:sp>
      <p:sp>
        <p:nvSpPr>
          <p:cNvPr id="3" name="Footer Placeholder 2"/>
          <p:cNvSpPr>
            <a:spLocks noGrp="1"/>
          </p:cNvSpPr>
          <p:nvPr>
            <p:ph type="ftr" sz="quarter" idx="11"/>
          </p:nvPr>
        </p:nvSpPr>
        <p:spPr/>
        <p:txBody>
          <a:bodyPr/>
          <a:lstStyle/>
          <a:p>
            <a:r>
              <a:rPr lang="en-US" smtClean="0"/>
              <a:t>WIRC,  MUMBAI</a:t>
            </a:r>
            <a:endParaRPr lang="en-US"/>
          </a:p>
        </p:txBody>
      </p:sp>
    </p:spTree>
    <p:extLst>
      <p:ext uri="{BB962C8B-B14F-4D97-AF65-F5344CB8AC3E}">
        <p14:creationId xmlns:p14="http://schemas.microsoft.com/office/powerpoint/2010/main" val="13976742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96000"/>
            <a:ext cx="2590800" cy="556045"/>
          </a:xfrm>
          <a:prstGeom prst="rect">
            <a:avLst/>
          </a:prstGeom>
        </p:spPr>
      </p:pic>
      <p:sp>
        <p:nvSpPr>
          <p:cNvPr id="9" name="Footer Placeholder 5"/>
          <p:cNvSpPr txBox="1">
            <a:spLocks/>
          </p:cNvSpPr>
          <p:nvPr/>
        </p:nvSpPr>
        <p:spPr>
          <a:xfrm>
            <a:off x="3429000" y="6172200"/>
            <a:ext cx="2743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ysClr val="windowText" lastClr="000000"/>
                </a:solidFill>
              </a:rPr>
              <a:t>25</a:t>
            </a:r>
            <a:r>
              <a:rPr lang="en-US" sz="1600" b="1" baseline="30000" dirty="0" smtClean="0">
                <a:solidFill>
                  <a:sysClr val="windowText" lastClr="000000"/>
                </a:solidFill>
              </a:rPr>
              <a:t>th </a:t>
            </a:r>
            <a:r>
              <a:rPr lang="en-US" sz="1600" b="1" dirty="0" smtClean="0">
                <a:solidFill>
                  <a:sysClr val="windowText" lastClr="000000"/>
                </a:solidFill>
              </a:rPr>
              <a:t> October 2013</a:t>
            </a:r>
            <a:endParaRPr lang="en-US" sz="1600" b="1" dirty="0">
              <a:solidFill>
                <a:sysClr val="windowText" lastClr="000000"/>
              </a:solidFill>
            </a:endParaRPr>
          </a:p>
        </p:txBody>
      </p:sp>
      <p:sp>
        <p:nvSpPr>
          <p:cNvPr id="10" name="TextBox 9"/>
          <p:cNvSpPr txBox="1"/>
          <p:nvPr/>
        </p:nvSpPr>
        <p:spPr>
          <a:xfrm>
            <a:off x="1752600" y="76200"/>
            <a:ext cx="5410200" cy="584775"/>
          </a:xfrm>
          <a:prstGeom prst="rect">
            <a:avLst/>
          </a:prstGeom>
          <a:noFill/>
        </p:spPr>
        <p:txBody>
          <a:bodyPr wrap="square" rtlCol="0">
            <a:spAutoFit/>
          </a:bodyPr>
          <a:lstStyle/>
          <a:p>
            <a:pPr algn="ctr"/>
            <a:r>
              <a:rPr lang="en-US" sz="3200" b="1" u="sng" dirty="0" smtClean="0">
                <a:ln w="1905"/>
                <a:solidFill>
                  <a:srgbClr val="002060"/>
                </a:solidFill>
                <a:effectLst>
                  <a:innerShdw blurRad="69850" dist="43180" dir="5400000">
                    <a:srgbClr val="000000">
                      <a:alpha val="65000"/>
                    </a:srgbClr>
                  </a:innerShdw>
                </a:effectLst>
              </a:rPr>
              <a:t>TNMM - PSM</a:t>
            </a:r>
            <a:endParaRPr lang="en-US" sz="3200" b="1" u="sng" dirty="0">
              <a:ln w="1905"/>
              <a:solidFill>
                <a:srgbClr val="002060"/>
              </a:solidFill>
              <a:effectLst>
                <a:innerShdw blurRad="69850" dist="43180" dir="5400000">
                  <a:srgbClr val="000000">
                    <a:alpha val="65000"/>
                  </a:srgbClr>
                </a:innerShdw>
              </a:effectLst>
            </a:endParaRPr>
          </a:p>
        </p:txBody>
      </p:sp>
      <p:sp>
        <p:nvSpPr>
          <p:cNvPr id="11" name="TextBox 10"/>
          <p:cNvSpPr txBox="1"/>
          <p:nvPr/>
        </p:nvSpPr>
        <p:spPr>
          <a:xfrm>
            <a:off x="533400" y="762000"/>
            <a:ext cx="8305800" cy="4955203"/>
          </a:xfrm>
          <a:prstGeom prst="rect">
            <a:avLst/>
          </a:prstGeom>
          <a:noFill/>
        </p:spPr>
        <p:txBody>
          <a:bodyPr wrap="square" rtlCol="0">
            <a:spAutoFit/>
          </a:bodyPr>
          <a:lstStyle/>
          <a:p>
            <a:pPr algn="ctr"/>
            <a:r>
              <a:rPr lang="en-US" sz="2800" b="1" dirty="0" smtClean="0">
                <a:ln w="1905"/>
                <a:solidFill>
                  <a:srgbClr val="002060"/>
                </a:solidFill>
                <a:effectLst>
                  <a:innerShdw blurRad="69850" dist="43180" dir="5400000">
                    <a:srgbClr val="000000">
                      <a:alpha val="65000"/>
                    </a:srgbClr>
                  </a:innerShdw>
                </a:effectLst>
              </a:rPr>
              <a:t>Case Study</a:t>
            </a:r>
          </a:p>
          <a:p>
            <a:pPr algn="just"/>
            <a:r>
              <a:rPr lang="en-US" b="1" dirty="0" smtClean="0">
                <a:ln w="1905"/>
                <a:solidFill>
                  <a:srgbClr val="002060"/>
                </a:solidFill>
                <a:effectLst>
                  <a:innerShdw blurRad="69850" dist="43180" dir="5400000">
                    <a:srgbClr val="000000">
                      <a:alpha val="65000"/>
                    </a:srgbClr>
                  </a:innerShdw>
                </a:effectLst>
              </a:rPr>
              <a:t>&gt;</a:t>
            </a:r>
            <a:r>
              <a:rPr lang="en-US" dirty="0" smtClean="0">
                <a:solidFill>
                  <a:srgbClr val="002060"/>
                </a:solidFill>
              </a:rPr>
              <a:t>GIS India’s role is to operate strictly within the confines of the standards prescribed by the overseas GAP Group Companies, where all the key decisions with regard to product design and quality, vendor acceptability/ rejection, vendor pricing, etc. are taken solely by the group companies and the risks arising there from are also borne entirely by the group companies.</a:t>
            </a:r>
          </a:p>
          <a:p>
            <a:pPr algn="just"/>
            <a:r>
              <a:rPr lang="en-US" b="1" dirty="0" smtClean="0">
                <a:ln w="1905"/>
                <a:solidFill>
                  <a:srgbClr val="002060"/>
                </a:solidFill>
                <a:effectLst>
                  <a:innerShdw blurRad="69850" dist="43180" dir="5400000">
                    <a:srgbClr val="000000">
                      <a:alpha val="65000"/>
                    </a:srgbClr>
                  </a:innerShdw>
                </a:effectLst>
              </a:rPr>
              <a:t>&gt;</a:t>
            </a:r>
            <a:r>
              <a:rPr lang="en-US" dirty="0" smtClean="0">
                <a:solidFill>
                  <a:srgbClr val="002060"/>
                </a:solidFill>
              </a:rPr>
              <a:t>TPO while working out adjustments, drew a totally irrelevant reference from the case of an out of court settlement between USA tax authorities &amp; “Tommy Hilfiger”. Tommy Hilfiger remunerated its buying agency affiliate on the basis of a commission (10% and subsequently 7.5%)</a:t>
            </a:r>
          </a:p>
          <a:p>
            <a:pPr algn="just"/>
            <a:r>
              <a:rPr lang="en-US" b="1" dirty="0" smtClean="0">
                <a:ln w="1905"/>
                <a:solidFill>
                  <a:srgbClr val="002060"/>
                </a:solidFill>
                <a:effectLst>
                  <a:innerShdw blurRad="69850" dist="43180" dir="5400000">
                    <a:srgbClr val="000000">
                      <a:alpha val="65000"/>
                    </a:srgbClr>
                  </a:innerShdw>
                </a:effectLst>
              </a:rPr>
              <a:t>&gt;DRP relied upon </a:t>
            </a:r>
            <a:r>
              <a:rPr lang="en-US" dirty="0" smtClean="0">
                <a:solidFill>
                  <a:srgbClr val="002060"/>
                </a:solidFill>
              </a:rPr>
              <a:t>Li &amp; Fung India case, where in company  provided sourcing support services to its related party based in Hong Kong (Li &amp; Fung HK) under an arrangement of cost plus 5% mark-up. The Li &amp; Fung India (along with its overseas AE - Li &amp; Fung HK) is itself a sourcing company and is engaged in the business of providing sourcing services to third party buyers/</a:t>
            </a:r>
          </a:p>
          <a:p>
            <a:pPr algn="just"/>
            <a:r>
              <a:rPr lang="en-US" dirty="0" smtClean="0">
                <a:solidFill>
                  <a:srgbClr val="002060"/>
                </a:solidFill>
              </a:rPr>
              <a:t>retailers.</a:t>
            </a:r>
            <a:r>
              <a:rPr lang="it-IT" dirty="0" smtClean="0">
                <a:solidFill>
                  <a:srgbClr val="002060"/>
                </a:solidFill>
              </a:rPr>
              <a:t> The Li &amp; Fung India performed </a:t>
            </a:r>
            <a:r>
              <a:rPr lang="en-US" b="1" dirty="0" smtClean="0">
                <a:solidFill>
                  <a:srgbClr val="002060"/>
                </a:solidFill>
              </a:rPr>
              <a:t> all the critical functions, assumed significant risks and </a:t>
            </a:r>
            <a:r>
              <a:rPr lang="en-US" dirty="0" smtClean="0">
                <a:solidFill>
                  <a:srgbClr val="002060"/>
                </a:solidFill>
              </a:rPr>
              <a:t>used both tangibles and unique intangibles developed by it over a period of time (Intangibles included supply chain management which is important to achieve the strategic and pricing advantage, as well as human intangibles in the form of technical capacity and owned manpower to perform the critical functions).</a:t>
            </a:r>
            <a:endParaRPr lang="en-US" sz="2000" b="1" dirty="0">
              <a:ln w="1905"/>
              <a:solidFill>
                <a:srgbClr val="002060"/>
              </a:solidFill>
              <a:effectLst>
                <a:innerShdw blurRad="69850" dist="43180" dir="5400000">
                  <a:srgbClr val="000000">
                    <a:alpha val="65000"/>
                  </a:srgbClr>
                </a:innerShdw>
              </a:effectLst>
            </a:endParaRPr>
          </a:p>
        </p:txBody>
      </p:sp>
      <p:sp>
        <p:nvSpPr>
          <p:cNvPr id="2" name="Slide Number Placeholder 1"/>
          <p:cNvSpPr>
            <a:spLocks noGrp="1"/>
          </p:cNvSpPr>
          <p:nvPr>
            <p:ph type="sldNum" sz="quarter" idx="12"/>
          </p:nvPr>
        </p:nvSpPr>
        <p:spPr/>
        <p:txBody>
          <a:bodyPr/>
          <a:lstStyle/>
          <a:p>
            <a:fld id="{A62E0740-FF8D-4729-A930-0F7FE08C6873}" type="slidenum">
              <a:rPr lang="en-US" smtClean="0"/>
              <a:pPr/>
              <a:t>18</a:t>
            </a:fld>
            <a:endParaRPr lang="en-US"/>
          </a:p>
        </p:txBody>
      </p:sp>
      <p:sp>
        <p:nvSpPr>
          <p:cNvPr id="3" name="Footer Placeholder 2"/>
          <p:cNvSpPr>
            <a:spLocks noGrp="1"/>
          </p:cNvSpPr>
          <p:nvPr>
            <p:ph type="ftr" sz="quarter" idx="11"/>
          </p:nvPr>
        </p:nvSpPr>
        <p:spPr/>
        <p:txBody>
          <a:bodyPr/>
          <a:lstStyle/>
          <a:p>
            <a:r>
              <a:rPr lang="en-US" smtClean="0"/>
              <a:t>WIRC,  MUMBAI</a:t>
            </a:r>
            <a:endParaRPr lang="en-US"/>
          </a:p>
        </p:txBody>
      </p:sp>
    </p:spTree>
    <p:extLst>
      <p:ext uri="{BB962C8B-B14F-4D97-AF65-F5344CB8AC3E}">
        <p14:creationId xmlns:p14="http://schemas.microsoft.com/office/powerpoint/2010/main" val="21041508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96000"/>
            <a:ext cx="2590800" cy="556045"/>
          </a:xfrm>
          <a:prstGeom prst="rect">
            <a:avLst/>
          </a:prstGeom>
        </p:spPr>
      </p:pic>
      <p:sp>
        <p:nvSpPr>
          <p:cNvPr id="9" name="Footer Placeholder 5"/>
          <p:cNvSpPr txBox="1">
            <a:spLocks/>
          </p:cNvSpPr>
          <p:nvPr/>
        </p:nvSpPr>
        <p:spPr>
          <a:xfrm>
            <a:off x="3429000" y="6172200"/>
            <a:ext cx="2743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ysClr val="windowText" lastClr="000000"/>
                </a:solidFill>
              </a:rPr>
              <a:t>25</a:t>
            </a:r>
            <a:r>
              <a:rPr lang="en-US" sz="1600" b="1" baseline="30000" dirty="0" smtClean="0">
                <a:solidFill>
                  <a:sysClr val="windowText" lastClr="000000"/>
                </a:solidFill>
              </a:rPr>
              <a:t>th </a:t>
            </a:r>
            <a:r>
              <a:rPr lang="en-US" sz="1600" b="1" dirty="0" smtClean="0">
                <a:solidFill>
                  <a:sysClr val="windowText" lastClr="000000"/>
                </a:solidFill>
              </a:rPr>
              <a:t> October 2013</a:t>
            </a:r>
            <a:endParaRPr lang="en-US" sz="1600" b="1" dirty="0">
              <a:solidFill>
                <a:sysClr val="windowText" lastClr="000000"/>
              </a:solidFill>
            </a:endParaRPr>
          </a:p>
        </p:txBody>
      </p:sp>
      <p:sp>
        <p:nvSpPr>
          <p:cNvPr id="10" name="TextBox 9"/>
          <p:cNvSpPr txBox="1"/>
          <p:nvPr/>
        </p:nvSpPr>
        <p:spPr>
          <a:xfrm>
            <a:off x="1752600" y="76200"/>
            <a:ext cx="5410200" cy="584775"/>
          </a:xfrm>
          <a:prstGeom prst="rect">
            <a:avLst/>
          </a:prstGeom>
          <a:noFill/>
        </p:spPr>
        <p:txBody>
          <a:bodyPr wrap="square" rtlCol="0">
            <a:spAutoFit/>
          </a:bodyPr>
          <a:lstStyle/>
          <a:p>
            <a:pPr algn="ctr"/>
            <a:r>
              <a:rPr lang="en-US" sz="3200" b="1" u="sng" dirty="0" smtClean="0">
                <a:ln w="1905"/>
                <a:solidFill>
                  <a:srgbClr val="002060"/>
                </a:solidFill>
                <a:effectLst>
                  <a:innerShdw blurRad="69850" dist="43180" dir="5400000">
                    <a:srgbClr val="000000">
                      <a:alpha val="65000"/>
                    </a:srgbClr>
                  </a:innerShdw>
                </a:effectLst>
              </a:rPr>
              <a:t>TNMM - PSM</a:t>
            </a:r>
            <a:endParaRPr lang="en-US" sz="3200" b="1" u="sng" dirty="0">
              <a:ln w="1905"/>
              <a:solidFill>
                <a:srgbClr val="002060"/>
              </a:solidFill>
              <a:effectLst>
                <a:innerShdw blurRad="69850" dist="43180" dir="5400000">
                  <a:srgbClr val="000000">
                    <a:alpha val="65000"/>
                  </a:srgbClr>
                </a:innerShdw>
              </a:effectLst>
            </a:endParaRPr>
          </a:p>
        </p:txBody>
      </p:sp>
      <p:sp>
        <p:nvSpPr>
          <p:cNvPr id="11" name="TextBox 10"/>
          <p:cNvSpPr txBox="1"/>
          <p:nvPr/>
        </p:nvSpPr>
        <p:spPr>
          <a:xfrm>
            <a:off x="533400" y="762000"/>
            <a:ext cx="8305800" cy="5570756"/>
          </a:xfrm>
          <a:prstGeom prst="rect">
            <a:avLst/>
          </a:prstGeom>
          <a:noFill/>
        </p:spPr>
        <p:txBody>
          <a:bodyPr wrap="square" rtlCol="0">
            <a:spAutoFit/>
          </a:bodyPr>
          <a:lstStyle/>
          <a:p>
            <a:pPr algn="ctr"/>
            <a:r>
              <a:rPr lang="en-US" sz="2800" b="1" dirty="0">
                <a:ln w="1905"/>
                <a:solidFill>
                  <a:srgbClr val="002060"/>
                </a:solidFill>
                <a:effectLst>
                  <a:innerShdw blurRad="69850" dist="43180" dir="5400000">
                    <a:srgbClr val="000000">
                      <a:alpha val="65000"/>
                    </a:srgbClr>
                  </a:innerShdw>
                </a:effectLst>
              </a:rPr>
              <a:t>Case Study </a:t>
            </a:r>
            <a:endParaRPr lang="en-US" sz="2800" b="1" dirty="0" smtClean="0">
              <a:ln w="1905"/>
              <a:solidFill>
                <a:srgbClr val="002060"/>
              </a:solidFill>
              <a:effectLst>
                <a:innerShdw blurRad="69850" dist="43180" dir="5400000">
                  <a:srgbClr val="000000">
                    <a:alpha val="65000"/>
                  </a:srgbClr>
                </a:innerShdw>
              </a:effectLst>
            </a:endParaRPr>
          </a:p>
          <a:p>
            <a:pPr algn="just"/>
            <a:endParaRPr lang="en-US" sz="2800" b="1" dirty="0" smtClean="0">
              <a:ln w="1905"/>
              <a:solidFill>
                <a:srgbClr val="002060"/>
              </a:solidFill>
              <a:effectLst>
                <a:innerShdw blurRad="69850" dist="43180" dir="5400000">
                  <a:srgbClr val="000000">
                    <a:alpha val="65000"/>
                  </a:srgbClr>
                </a:innerShdw>
              </a:effectLst>
            </a:endParaRPr>
          </a:p>
          <a:p>
            <a:r>
              <a:rPr lang="en-US" dirty="0" err="1" smtClean="0">
                <a:solidFill>
                  <a:srgbClr val="002060"/>
                </a:solidFill>
              </a:rPr>
              <a:t>S.No</a:t>
            </a:r>
            <a:r>
              <a:rPr lang="en-US" dirty="0" smtClean="0">
                <a:solidFill>
                  <a:srgbClr val="002060"/>
                </a:solidFill>
              </a:rPr>
              <a:t>.           Name                                      OP/TC(%)</a:t>
            </a:r>
          </a:p>
          <a:p>
            <a:endParaRPr lang="en-US" dirty="0" smtClean="0">
              <a:solidFill>
                <a:srgbClr val="002060"/>
              </a:solidFill>
            </a:endParaRPr>
          </a:p>
          <a:p>
            <a:r>
              <a:rPr lang="en-US" dirty="0" smtClean="0">
                <a:solidFill>
                  <a:srgbClr val="002060"/>
                </a:solidFill>
              </a:rPr>
              <a:t>1.                Pantaloon Retail (India) Ltd.        6.70</a:t>
            </a:r>
          </a:p>
          <a:p>
            <a:r>
              <a:rPr lang="en-US" dirty="0" smtClean="0">
                <a:solidFill>
                  <a:srgbClr val="002060"/>
                </a:solidFill>
              </a:rPr>
              <a:t>2.                 Trent Ltd.                                     6.19</a:t>
            </a:r>
          </a:p>
          <a:p>
            <a:r>
              <a:rPr lang="en-US" dirty="0" smtClean="0">
                <a:solidFill>
                  <a:srgbClr val="002060"/>
                </a:solidFill>
              </a:rPr>
              <a:t>3.                 </a:t>
            </a:r>
            <a:r>
              <a:rPr lang="en-US" dirty="0" err="1" smtClean="0">
                <a:solidFill>
                  <a:srgbClr val="002060"/>
                </a:solidFill>
              </a:rPr>
              <a:t>Jaypee</a:t>
            </a:r>
            <a:r>
              <a:rPr lang="en-US" dirty="0" smtClean="0">
                <a:solidFill>
                  <a:srgbClr val="002060"/>
                </a:solidFill>
              </a:rPr>
              <a:t> </a:t>
            </a:r>
            <a:r>
              <a:rPr lang="en-US" dirty="0" err="1" smtClean="0">
                <a:solidFill>
                  <a:srgbClr val="002060"/>
                </a:solidFill>
              </a:rPr>
              <a:t>Spintex</a:t>
            </a:r>
            <a:r>
              <a:rPr lang="en-US" dirty="0" smtClean="0">
                <a:solidFill>
                  <a:srgbClr val="002060"/>
                </a:solidFill>
              </a:rPr>
              <a:t> Ltd.                      2.77</a:t>
            </a:r>
          </a:p>
          <a:p>
            <a:r>
              <a:rPr lang="en-US" dirty="0" smtClean="0">
                <a:solidFill>
                  <a:srgbClr val="002060"/>
                </a:solidFill>
              </a:rPr>
              <a:t>                   </a:t>
            </a:r>
            <a:r>
              <a:rPr lang="en-US" dirty="0" smtClean="0">
                <a:solidFill>
                  <a:srgbClr val="002060"/>
                </a:solidFill>
              </a:rPr>
              <a:t> </a:t>
            </a:r>
            <a:r>
              <a:rPr lang="en-US" dirty="0" smtClean="0">
                <a:solidFill>
                  <a:srgbClr val="002060"/>
                </a:solidFill>
              </a:rPr>
              <a:t>Arithmetic Mean                      </a:t>
            </a:r>
            <a:r>
              <a:rPr lang="en-US" dirty="0" smtClean="0">
                <a:solidFill>
                  <a:srgbClr val="002060"/>
                </a:solidFill>
              </a:rPr>
              <a:t>    </a:t>
            </a:r>
            <a:r>
              <a:rPr lang="en-US" dirty="0" smtClean="0">
                <a:solidFill>
                  <a:srgbClr val="002060"/>
                </a:solidFill>
              </a:rPr>
              <a:t>5.22</a:t>
            </a:r>
          </a:p>
          <a:p>
            <a:endParaRPr lang="en-US" dirty="0" smtClean="0">
              <a:solidFill>
                <a:srgbClr val="002060"/>
              </a:solidFill>
            </a:endParaRPr>
          </a:p>
          <a:p>
            <a:pPr algn="just"/>
            <a:r>
              <a:rPr lang="en-US" dirty="0" smtClean="0">
                <a:solidFill>
                  <a:srgbClr val="002060"/>
                </a:solidFill>
              </a:rPr>
              <a:t>&gt;The </a:t>
            </a:r>
            <a:r>
              <a:rPr lang="en-US" dirty="0" smtClean="0">
                <a:solidFill>
                  <a:srgbClr val="002060"/>
                </a:solidFill>
              </a:rPr>
              <a:t>advantage of location savings is passed onto the end-customer in the form of lower sale prices. Thus, there is no question of any allocation attributable for location savings to GIS India, which has no role in sale prices.</a:t>
            </a:r>
          </a:p>
          <a:p>
            <a:r>
              <a:rPr lang="en-US" sz="2000" dirty="0" smtClean="0">
                <a:solidFill>
                  <a:srgbClr val="002060"/>
                </a:solidFill>
              </a:rPr>
              <a:t> </a:t>
            </a:r>
          </a:p>
          <a:p>
            <a:endParaRPr lang="en-US" sz="2000" b="1" dirty="0" smtClean="0">
              <a:ln w="1905"/>
              <a:solidFill>
                <a:srgbClr val="002060"/>
              </a:solidFill>
              <a:effectLst>
                <a:innerShdw blurRad="69850" dist="43180" dir="5400000">
                  <a:srgbClr val="000000">
                    <a:alpha val="65000"/>
                  </a:srgbClr>
                </a:innerShdw>
              </a:effectLst>
            </a:endParaRPr>
          </a:p>
          <a:p>
            <a:pPr lvl="1"/>
            <a:endParaRPr lang="en-US" sz="2000" b="1" dirty="0" smtClean="0">
              <a:ln w="1905"/>
              <a:solidFill>
                <a:srgbClr val="002060"/>
              </a:solidFill>
              <a:effectLst>
                <a:innerShdw blurRad="69850" dist="43180" dir="5400000">
                  <a:srgbClr val="000000">
                    <a:alpha val="65000"/>
                  </a:srgbClr>
                </a:innerShdw>
              </a:effectLst>
            </a:endParaRPr>
          </a:p>
          <a:p>
            <a:endParaRPr lang="en-US" sz="2000" b="1" dirty="0" smtClean="0">
              <a:ln w="1905"/>
              <a:solidFill>
                <a:srgbClr val="002060"/>
              </a:solidFill>
              <a:effectLst>
                <a:innerShdw blurRad="69850" dist="43180" dir="5400000">
                  <a:srgbClr val="000000">
                    <a:alpha val="65000"/>
                  </a:srgbClr>
                </a:innerShdw>
              </a:effectLst>
            </a:endParaRPr>
          </a:p>
          <a:p>
            <a:endParaRPr lang="en-US" sz="2000" b="1" dirty="0">
              <a:ln w="1905"/>
              <a:solidFill>
                <a:srgbClr val="002060"/>
              </a:solidFill>
              <a:effectLst>
                <a:innerShdw blurRad="69850" dist="43180" dir="5400000">
                  <a:srgbClr val="000000">
                    <a:alpha val="65000"/>
                  </a:srgbClr>
                </a:innerShdw>
              </a:effectLst>
            </a:endParaRPr>
          </a:p>
          <a:p>
            <a:endParaRPr lang="en-US" sz="2000" b="1" dirty="0">
              <a:ln w="1905"/>
              <a:solidFill>
                <a:srgbClr val="002060"/>
              </a:solidFill>
              <a:effectLst>
                <a:innerShdw blurRad="69850" dist="43180" dir="5400000">
                  <a:srgbClr val="000000">
                    <a:alpha val="65000"/>
                  </a:srgbClr>
                </a:innerShdw>
              </a:effectLst>
            </a:endParaRPr>
          </a:p>
        </p:txBody>
      </p:sp>
      <p:sp>
        <p:nvSpPr>
          <p:cNvPr id="2" name="Slide Number Placeholder 1"/>
          <p:cNvSpPr>
            <a:spLocks noGrp="1"/>
          </p:cNvSpPr>
          <p:nvPr>
            <p:ph type="sldNum" sz="quarter" idx="12"/>
          </p:nvPr>
        </p:nvSpPr>
        <p:spPr/>
        <p:txBody>
          <a:bodyPr/>
          <a:lstStyle/>
          <a:p>
            <a:fld id="{A62E0740-FF8D-4729-A930-0F7FE08C6873}" type="slidenum">
              <a:rPr lang="en-US" smtClean="0"/>
              <a:pPr/>
              <a:t>19</a:t>
            </a:fld>
            <a:endParaRPr lang="en-US"/>
          </a:p>
        </p:txBody>
      </p:sp>
      <p:sp>
        <p:nvSpPr>
          <p:cNvPr id="3" name="Footer Placeholder 2"/>
          <p:cNvSpPr>
            <a:spLocks noGrp="1"/>
          </p:cNvSpPr>
          <p:nvPr>
            <p:ph type="ftr" sz="quarter" idx="11"/>
          </p:nvPr>
        </p:nvSpPr>
        <p:spPr/>
        <p:txBody>
          <a:bodyPr/>
          <a:lstStyle/>
          <a:p>
            <a:r>
              <a:rPr lang="en-US" smtClean="0"/>
              <a:t>WIRC,  MUMBAI</a:t>
            </a:r>
            <a:endParaRPr lang="en-US"/>
          </a:p>
        </p:txBody>
      </p:sp>
    </p:spTree>
    <p:extLst>
      <p:ext uri="{BB962C8B-B14F-4D97-AF65-F5344CB8AC3E}">
        <p14:creationId xmlns:p14="http://schemas.microsoft.com/office/powerpoint/2010/main" val="3545973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48400" y="6096000"/>
            <a:ext cx="2590800" cy="556045"/>
          </a:xfrm>
          <a:prstGeom prst="rect">
            <a:avLst/>
          </a:prstGeom>
        </p:spPr>
      </p:pic>
      <p:sp>
        <p:nvSpPr>
          <p:cNvPr id="7" name="Footer Placeholder 5"/>
          <p:cNvSpPr txBox="1">
            <a:spLocks/>
          </p:cNvSpPr>
          <p:nvPr/>
        </p:nvSpPr>
        <p:spPr>
          <a:xfrm>
            <a:off x="3429000" y="6172200"/>
            <a:ext cx="2743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ysClr val="windowText" lastClr="000000"/>
                </a:solidFill>
              </a:rPr>
              <a:t>25</a:t>
            </a:r>
            <a:r>
              <a:rPr lang="en-US" sz="1600" b="1" baseline="30000" dirty="0" smtClean="0">
                <a:solidFill>
                  <a:sysClr val="windowText" lastClr="000000"/>
                </a:solidFill>
              </a:rPr>
              <a:t>th </a:t>
            </a:r>
            <a:r>
              <a:rPr lang="en-US" sz="1600" b="1" dirty="0" smtClean="0">
                <a:solidFill>
                  <a:sysClr val="windowText" lastClr="000000"/>
                </a:solidFill>
              </a:rPr>
              <a:t> October 2013</a:t>
            </a:r>
            <a:endParaRPr lang="en-US" sz="1600" b="1" dirty="0">
              <a:solidFill>
                <a:sysClr val="windowText" lastClr="000000"/>
              </a:solidFill>
            </a:endParaRPr>
          </a:p>
        </p:txBody>
      </p:sp>
      <p:sp>
        <p:nvSpPr>
          <p:cNvPr id="8" name="TextBox 7"/>
          <p:cNvSpPr txBox="1"/>
          <p:nvPr/>
        </p:nvSpPr>
        <p:spPr>
          <a:xfrm>
            <a:off x="685800" y="1752600"/>
            <a:ext cx="7924800" cy="4154984"/>
          </a:xfrm>
          <a:prstGeom prst="rect">
            <a:avLst/>
          </a:prstGeom>
          <a:noFill/>
        </p:spPr>
        <p:txBody>
          <a:bodyPr wrap="square" rtlCol="0">
            <a:spAutoFit/>
          </a:bodyPr>
          <a:lstStyle/>
          <a:p>
            <a:pPr marL="457200" indent="-457200" algn="just">
              <a:buFont typeface="Arial" panose="020B0604020202020204" pitchFamily="34" charset="0"/>
              <a:buChar char="•"/>
            </a:pPr>
            <a:r>
              <a:rPr lang="en-US" sz="2800" dirty="0" smtClean="0">
                <a:solidFill>
                  <a:srgbClr val="002060"/>
                </a:solidFill>
              </a:rPr>
              <a:t>Overall Demand raised by I.T. Department as on 30.09.2012 : </a:t>
            </a:r>
            <a:r>
              <a:rPr lang="en-US" sz="2800" dirty="0" err="1" smtClean="0">
                <a:solidFill>
                  <a:srgbClr val="002060"/>
                </a:solidFill>
              </a:rPr>
              <a:t>Rs</a:t>
            </a:r>
            <a:r>
              <a:rPr lang="en-US" sz="2800" dirty="0" smtClean="0">
                <a:solidFill>
                  <a:srgbClr val="002060"/>
                </a:solidFill>
              </a:rPr>
              <a:t>. 1,00,000 </a:t>
            </a:r>
            <a:r>
              <a:rPr lang="en-US" sz="2800" dirty="0" err="1" smtClean="0">
                <a:solidFill>
                  <a:srgbClr val="002060"/>
                </a:solidFill>
              </a:rPr>
              <a:t>Crores</a:t>
            </a:r>
            <a:r>
              <a:rPr lang="en-US" sz="2800" dirty="0" smtClean="0">
                <a:solidFill>
                  <a:srgbClr val="002060"/>
                </a:solidFill>
              </a:rPr>
              <a:t> (</a:t>
            </a:r>
            <a:r>
              <a:rPr lang="en-US" sz="2800" dirty="0" err="1" smtClean="0">
                <a:solidFill>
                  <a:srgbClr val="002060"/>
                </a:solidFill>
              </a:rPr>
              <a:t>Appx</a:t>
            </a:r>
            <a:r>
              <a:rPr lang="en-US" sz="2800" dirty="0" smtClean="0">
                <a:solidFill>
                  <a:srgbClr val="002060"/>
                </a:solidFill>
              </a:rPr>
              <a:t> $16 Billion)</a:t>
            </a:r>
          </a:p>
          <a:p>
            <a:pPr marL="457200" indent="-457200" algn="just">
              <a:buFont typeface="Arial" panose="020B0604020202020204" pitchFamily="34" charset="0"/>
              <a:buChar char="•"/>
            </a:pPr>
            <a:r>
              <a:rPr lang="en-US" sz="2800" dirty="0" smtClean="0">
                <a:solidFill>
                  <a:srgbClr val="002060"/>
                </a:solidFill>
              </a:rPr>
              <a:t>Transfer Pricing Adjustment 2012-2013 is </a:t>
            </a:r>
            <a:r>
              <a:rPr lang="en-US" sz="2800" dirty="0" err="1" smtClean="0">
                <a:solidFill>
                  <a:srgbClr val="002060"/>
                </a:solidFill>
              </a:rPr>
              <a:t>Appx</a:t>
            </a:r>
            <a:r>
              <a:rPr lang="en-US" sz="2800" dirty="0" smtClean="0">
                <a:solidFill>
                  <a:srgbClr val="002060"/>
                </a:solidFill>
              </a:rPr>
              <a:t> Rs.70,000* Crores</a:t>
            </a:r>
            <a:r>
              <a:rPr lang="en-US" sz="2800" dirty="0">
                <a:solidFill>
                  <a:srgbClr val="002060"/>
                </a:solidFill>
              </a:rPr>
              <a:t> </a:t>
            </a:r>
            <a:r>
              <a:rPr lang="en-US" sz="2800" dirty="0" smtClean="0">
                <a:solidFill>
                  <a:srgbClr val="002060"/>
                </a:solidFill>
              </a:rPr>
              <a:t>($ 11.30 Billion)</a:t>
            </a:r>
          </a:p>
          <a:p>
            <a:pPr marL="457200" indent="-457200" algn="just">
              <a:buFont typeface="Arial" panose="020B0604020202020204" pitchFamily="34" charset="0"/>
              <a:buChar char="•"/>
            </a:pPr>
            <a:r>
              <a:rPr lang="en-US" sz="2800" dirty="0" smtClean="0">
                <a:solidFill>
                  <a:srgbClr val="002060"/>
                </a:solidFill>
              </a:rPr>
              <a:t>Selection of method  and to arrive at Arm’s Length price in Transfer Pricing is an Art</a:t>
            </a:r>
          </a:p>
          <a:p>
            <a:pPr algn="just"/>
            <a:r>
              <a:rPr lang="en-US" sz="2800" dirty="0">
                <a:solidFill>
                  <a:srgbClr val="002060"/>
                </a:solidFill>
              </a:rPr>
              <a:t> </a:t>
            </a:r>
            <a:r>
              <a:rPr lang="en-US" sz="2800" dirty="0" smtClean="0">
                <a:solidFill>
                  <a:srgbClr val="002060"/>
                </a:solidFill>
              </a:rPr>
              <a:t>          </a:t>
            </a:r>
          </a:p>
          <a:p>
            <a:pPr algn="just"/>
            <a:endParaRPr lang="en-US" sz="2800" dirty="0">
              <a:solidFill>
                <a:srgbClr val="002060"/>
              </a:solidFill>
            </a:endParaRPr>
          </a:p>
          <a:p>
            <a:pPr algn="just"/>
            <a:r>
              <a:rPr lang="en-US" sz="2000" i="1" dirty="0" smtClean="0">
                <a:solidFill>
                  <a:srgbClr val="002060"/>
                </a:solidFill>
              </a:rPr>
              <a:t>*Source :    Ministry of Finance “Tax Evasion by Foreign Companies, Press            </a:t>
            </a:r>
          </a:p>
          <a:p>
            <a:pPr algn="just"/>
            <a:r>
              <a:rPr lang="en-US" sz="2000" i="1" dirty="0" smtClean="0">
                <a:solidFill>
                  <a:srgbClr val="002060"/>
                </a:solidFill>
              </a:rPr>
              <a:t>              Information Bureau, GOI, (Aug 30, 2013), ($ = Rs.62 Conversion Rate)</a:t>
            </a:r>
            <a:endParaRPr lang="en-US" sz="2800" i="1" dirty="0">
              <a:solidFill>
                <a:srgbClr val="002060"/>
              </a:solidFill>
            </a:endParaRPr>
          </a:p>
        </p:txBody>
      </p:sp>
      <p:sp>
        <p:nvSpPr>
          <p:cNvPr id="9" name="TextBox 8"/>
          <p:cNvSpPr txBox="1"/>
          <p:nvPr/>
        </p:nvSpPr>
        <p:spPr>
          <a:xfrm>
            <a:off x="533400" y="877669"/>
            <a:ext cx="5410200" cy="646331"/>
          </a:xfrm>
          <a:prstGeom prst="rect">
            <a:avLst/>
          </a:prstGeom>
          <a:noFill/>
        </p:spPr>
        <p:txBody>
          <a:bodyPr wrap="square" rtlCol="0">
            <a:spAutoFit/>
          </a:bodyPr>
          <a:lstStyle/>
          <a:p>
            <a:r>
              <a:rPr lang="en-US" sz="3600" b="1" dirty="0" smtClean="0">
                <a:ln w="1905"/>
                <a:solidFill>
                  <a:srgbClr val="002060"/>
                </a:solidFill>
                <a:effectLst>
                  <a:innerShdw blurRad="69850" dist="43180" dir="5400000">
                    <a:srgbClr val="000000">
                      <a:alpha val="65000"/>
                    </a:srgbClr>
                  </a:innerShdw>
                </a:effectLst>
              </a:rPr>
              <a:t>Transfer Pricing Regime</a:t>
            </a:r>
            <a:endParaRPr lang="en-US" sz="3600" b="1" dirty="0">
              <a:ln w="1905"/>
              <a:solidFill>
                <a:srgbClr val="002060"/>
              </a:solidFill>
              <a:effectLst>
                <a:innerShdw blurRad="69850" dist="43180" dir="5400000">
                  <a:srgbClr val="000000">
                    <a:alpha val="65000"/>
                  </a:srgbClr>
                </a:innerShdw>
              </a:effectLst>
            </a:endParaRPr>
          </a:p>
        </p:txBody>
      </p:sp>
      <p:sp>
        <p:nvSpPr>
          <p:cNvPr id="10" name="TextBox 9"/>
          <p:cNvSpPr txBox="1"/>
          <p:nvPr/>
        </p:nvSpPr>
        <p:spPr>
          <a:xfrm>
            <a:off x="1752600" y="76200"/>
            <a:ext cx="5410200" cy="584775"/>
          </a:xfrm>
          <a:prstGeom prst="rect">
            <a:avLst/>
          </a:prstGeom>
          <a:noFill/>
        </p:spPr>
        <p:txBody>
          <a:bodyPr wrap="square" rtlCol="0">
            <a:spAutoFit/>
          </a:bodyPr>
          <a:lstStyle/>
          <a:p>
            <a:pPr algn="ctr"/>
            <a:r>
              <a:rPr lang="en-US" sz="3200" b="1" u="sng" dirty="0" smtClean="0">
                <a:ln w="1905"/>
                <a:solidFill>
                  <a:srgbClr val="002060"/>
                </a:solidFill>
                <a:effectLst>
                  <a:innerShdw blurRad="69850" dist="43180" dir="5400000">
                    <a:srgbClr val="000000">
                      <a:alpha val="65000"/>
                    </a:srgbClr>
                  </a:innerShdw>
                </a:effectLst>
              </a:rPr>
              <a:t>TNMM - PSM</a:t>
            </a:r>
            <a:endParaRPr lang="en-US" sz="3200" b="1" u="sng" dirty="0">
              <a:ln w="1905"/>
              <a:solidFill>
                <a:srgbClr val="002060"/>
              </a:solidFill>
              <a:effectLst>
                <a:innerShdw blurRad="69850" dist="43180" dir="5400000">
                  <a:srgbClr val="000000">
                    <a:alpha val="65000"/>
                  </a:srgbClr>
                </a:innerShdw>
              </a:effectLst>
            </a:endParaRPr>
          </a:p>
        </p:txBody>
      </p:sp>
      <p:sp>
        <p:nvSpPr>
          <p:cNvPr id="2" name="Slide Number Placeholder 1"/>
          <p:cNvSpPr>
            <a:spLocks noGrp="1"/>
          </p:cNvSpPr>
          <p:nvPr>
            <p:ph type="sldNum" sz="quarter" idx="12"/>
          </p:nvPr>
        </p:nvSpPr>
        <p:spPr/>
        <p:txBody>
          <a:bodyPr/>
          <a:lstStyle/>
          <a:p>
            <a:fld id="{A62E0740-FF8D-4729-A930-0F7FE08C6873}" type="slidenum">
              <a:rPr lang="en-US" smtClean="0"/>
              <a:pPr/>
              <a:t>2</a:t>
            </a:fld>
            <a:endParaRPr lang="en-US"/>
          </a:p>
        </p:txBody>
      </p:sp>
      <p:sp>
        <p:nvSpPr>
          <p:cNvPr id="3" name="Footer Placeholder 2"/>
          <p:cNvSpPr>
            <a:spLocks noGrp="1"/>
          </p:cNvSpPr>
          <p:nvPr>
            <p:ph type="ftr" sz="quarter" idx="11"/>
          </p:nvPr>
        </p:nvSpPr>
        <p:spPr/>
        <p:txBody>
          <a:bodyPr/>
          <a:lstStyle/>
          <a:p>
            <a:r>
              <a:rPr lang="en-US" smtClean="0"/>
              <a:t>WIRC,  MUMBAI</a:t>
            </a:r>
            <a:endParaRPr lang="en-US"/>
          </a:p>
        </p:txBody>
      </p:sp>
    </p:spTree>
    <p:extLst>
      <p:ext uri="{BB962C8B-B14F-4D97-AF65-F5344CB8AC3E}">
        <p14:creationId xmlns:p14="http://schemas.microsoft.com/office/powerpoint/2010/main" val="5061150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96000"/>
            <a:ext cx="2590800" cy="556045"/>
          </a:xfrm>
          <a:prstGeom prst="rect">
            <a:avLst/>
          </a:prstGeom>
        </p:spPr>
      </p:pic>
      <p:sp>
        <p:nvSpPr>
          <p:cNvPr id="10" name="Footer Placeholder 5"/>
          <p:cNvSpPr txBox="1">
            <a:spLocks/>
          </p:cNvSpPr>
          <p:nvPr/>
        </p:nvSpPr>
        <p:spPr>
          <a:xfrm>
            <a:off x="3429000" y="6172200"/>
            <a:ext cx="2743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ysClr val="windowText" lastClr="000000"/>
                </a:solidFill>
              </a:rPr>
              <a:t>25</a:t>
            </a:r>
            <a:r>
              <a:rPr lang="en-US" sz="1600" b="1" baseline="30000" dirty="0" smtClean="0">
                <a:solidFill>
                  <a:sysClr val="windowText" lastClr="000000"/>
                </a:solidFill>
              </a:rPr>
              <a:t>th </a:t>
            </a:r>
            <a:r>
              <a:rPr lang="en-US" sz="1600" b="1" dirty="0" smtClean="0">
                <a:solidFill>
                  <a:sysClr val="windowText" lastClr="000000"/>
                </a:solidFill>
              </a:rPr>
              <a:t> October 2013</a:t>
            </a:r>
            <a:endParaRPr lang="en-US" sz="1600" b="1" dirty="0">
              <a:solidFill>
                <a:sysClr val="windowText" lastClr="000000"/>
              </a:solidFill>
            </a:endParaRPr>
          </a:p>
        </p:txBody>
      </p:sp>
      <p:sp>
        <p:nvSpPr>
          <p:cNvPr id="11" name="TextBox 10"/>
          <p:cNvSpPr txBox="1"/>
          <p:nvPr/>
        </p:nvSpPr>
        <p:spPr>
          <a:xfrm>
            <a:off x="1752600" y="76200"/>
            <a:ext cx="5410200" cy="584775"/>
          </a:xfrm>
          <a:prstGeom prst="rect">
            <a:avLst/>
          </a:prstGeom>
          <a:noFill/>
        </p:spPr>
        <p:txBody>
          <a:bodyPr wrap="square" rtlCol="0">
            <a:spAutoFit/>
          </a:bodyPr>
          <a:lstStyle/>
          <a:p>
            <a:pPr algn="ctr"/>
            <a:r>
              <a:rPr lang="en-US" sz="3200" b="1" u="sng" dirty="0" smtClean="0">
                <a:ln w="1905"/>
                <a:solidFill>
                  <a:srgbClr val="002060"/>
                </a:solidFill>
                <a:effectLst>
                  <a:innerShdw blurRad="69850" dist="43180" dir="5400000">
                    <a:srgbClr val="000000">
                      <a:alpha val="65000"/>
                    </a:srgbClr>
                  </a:innerShdw>
                </a:effectLst>
              </a:rPr>
              <a:t>TNMM - PSM</a:t>
            </a:r>
            <a:endParaRPr lang="en-US" sz="3200" b="1" u="sng" dirty="0">
              <a:ln w="1905"/>
              <a:solidFill>
                <a:srgbClr val="002060"/>
              </a:solidFill>
              <a:effectLst>
                <a:innerShdw blurRad="69850" dist="43180" dir="5400000">
                  <a:srgbClr val="000000">
                    <a:alpha val="65000"/>
                  </a:srgbClr>
                </a:innerShdw>
              </a:effectLst>
            </a:endParaRPr>
          </a:p>
        </p:txBody>
      </p:sp>
      <p:sp>
        <p:nvSpPr>
          <p:cNvPr id="6" name="Rectangle 5"/>
          <p:cNvSpPr/>
          <p:nvPr/>
        </p:nvSpPr>
        <p:spPr>
          <a:xfrm>
            <a:off x="495300" y="660975"/>
            <a:ext cx="8305800" cy="5601533"/>
          </a:xfrm>
          <a:prstGeom prst="rect">
            <a:avLst/>
          </a:prstGeom>
        </p:spPr>
        <p:txBody>
          <a:bodyPr wrap="square">
            <a:spAutoFit/>
          </a:bodyPr>
          <a:lstStyle/>
          <a:p>
            <a:pPr algn="ctr"/>
            <a:r>
              <a:rPr lang="en-US" sz="2800" b="1" dirty="0">
                <a:ln w="1905"/>
                <a:solidFill>
                  <a:srgbClr val="002060"/>
                </a:solidFill>
                <a:effectLst>
                  <a:innerShdw blurRad="69850" dist="43180" dir="5400000">
                    <a:srgbClr val="000000">
                      <a:alpha val="65000"/>
                    </a:srgbClr>
                  </a:innerShdw>
                </a:effectLst>
              </a:rPr>
              <a:t>Case Study</a:t>
            </a:r>
            <a:endParaRPr lang="en-US" sz="2400" b="1" dirty="0" smtClean="0">
              <a:solidFill>
                <a:srgbClr val="002060"/>
              </a:solidFill>
            </a:endParaRPr>
          </a:p>
          <a:p>
            <a:pPr algn="just"/>
            <a:r>
              <a:rPr lang="en-US" sz="2400" b="1" u="sng" dirty="0" smtClean="0">
                <a:solidFill>
                  <a:srgbClr val="002060"/>
                </a:solidFill>
              </a:rPr>
              <a:t>THYSSENKRUPP IND INDIA</a:t>
            </a:r>
          </a:p>
          <a:p>
            <a:pPr algn="just"/>
            <a:r>
              <a:rPr lang="en-US" b="1" u="sng" dirty="0" smtClean="0">
                <a:solidFill>
                  <a:srgbClr val="002060"/>
                </a:solidFill>
              </a:rPr>
              <a:t>ITA NO:6460/MUM/2012/ A Y . </a:t>
            </a:r>
            <a:r>
              <a:rPr lang="en-US" b="1" u="sng" dirty="0" smtClean="0">
                <a:solidFill>
                  <a:srgbClr val="002060"/>
                </a:solidFill>
              </a:rPr>
              <a:t>2008-09</a:t>
            </a:r>
          </a:p>
          <a:p>
            <a:pPr algn="just"/>
            <a:endParaRPr lang="en-US" b="1" u="sng" dirty="0" smtClean="0">
              <a:solidFill>
                <a:srgbClr val="002060"/>
              </a:solidFill>
            </a:endParaRPr>
          </a:p>
          <a:p>
            <a:pPr algn="just"/>
            <a:r>
              <a:rPr lang="en-US" dirty="0" smtClean="0">
                <a:solidFill>
                  <a:srgbClr val="002060"/>
                </a:solidFill>
              </a:rPr>
              <a:t>&gt;Assessee is engaged in the business of providing turnkey services for design, manufacture, supply, erection and commissioning of sugar plants, cement plants, bulk material handling equipment and steam and power generation plants.</a:t>
            </a:r>
          </a:p>
          <a:p>
            <a:pPr algn="just"/>
            <a:r>
              <a:rPr lang="en-US" dirty="0" smtClean="0">
                <a:solidFill>
                  <a:srgbClr val="002060"/>
                </a:solidFill>
              </a:rPr>
              <a:t>&gt;International transactions relating to purchase of raw material and components and sale of finished goods.</a:t>
            </a:r>
          </a:p>
          <a:p>
            <a:pPr algn="just"/>
            <a:r>
              <a:rPr lang="en-US" dirty="0" smtClean="0">
                <a:solidFill>
                  <a:srgbClr val="002060"/>
                </a:solidFill>
              </a:rPr>
              <a:t>&gt;During the year in question the </a:t>
            </a:r>
            <a:r>
              <a:rPr lang="en-US" dirty="0" err="1" smtClean="0">
                <a:solidFill>
                  <a:srgbClr val="002060"/>
                </a:solidFill>
              </a:rPr>
              <a:t>assessee</a:t>
            </a:r>
            <a:r>
              <a:rPr lang="en-US" dirty="0" smtClean="0">
                <a:solidFill>
                  <a:srgbClr val="002060"/>
                </a:solidFill>
              </a:rPr>
              <a:t> imported spares and equipments from its AEs amounting to `23.48 crore and also exported certain equipments and components etc. to its </a:t>
            </a:r>
            <a:r>
              <a:rPr lang="en-US" dirty="0" err="1" smtClean="0">
                <a:solidFill>
                  <a:srgbClr val="002060"/>
                </a:solidFill>
              </a:rPr>
              <a:t>Aes</a:t>
            </a:r>
            <a:r>
              <a:rPr lang="en-US" dirty="0" smtClean="0">
                <a:solidFill>
                  <a:srgbClr val="002060"/>
                </a:solidFill>
              </a:rPr>
              <a:t> amounting to `82.23 crore. The </a:t>
            </a:r>
            <a:r>
              <a:rPr lang="en-US" dirty="0" err="1" smtClean="0">
                <a:solidFill>
                  <a:srgbClr val="002060"/>
                </a:solidFill>
              </a:rPr>
              <a:t>assessee</a:t>
            </a:r>
            <a:r>
              <a:rPr lang="en-US" dirty="0" smtClean="0">
                <a:solidFill>
                  <a:srgbClr val="002060"/>
                </a:solidFill>
              </a:rPr>
              <a:t> benchmarked these international transactions by using Transactional Net Margin Method (TNMM) as the most appropriate method by considering Profit Level Indicator (PLI) as Net Operating Margin to Sales (OP/Sales).</a:t>
            </a:r>
          </a:p>
          <a:p>
            <a:pPr algn="just"/>
            <a:r>
              <a:rPr lang="en-US" dirty="0" smtClean="0">
                <a:solidFill>
                  <a:srgbClr val="002060"/>
                </a:solidFill>
              </a:rPr>
              <a:t>&gt;In  opinion of TPO , the correct PLI should be Operating profit to Total cost (OP/TC).</a:t>
            </a:r>
          </a:p>
          <a:p>
            <a:pPr algn="just"/>
            <a:r>
              <a:rPr lang="en-US" dirty="0" smtClean="0">
                <a:solidFill>
                  <a:srgbClr val="002060"/>
                </a:solidFill>
              </a:rPr>
              <a:t>&gt;The objections of the assessee in this regard are two-fold. First, that the internal TNMM ought to have been applied, and second, in the alternative, the AO/TPO were not justified in including certain fresh cases and excluding one case.</a:t>
            </a:r>
          </a:p>
          <a:p>
            <a:pPr algn="just"/>
            <a:r>
              <a:rPr lang="en-US" dirty="0" smtClean="0">
                <a:solidFill>
                  <a:srgbClr val="002060"/>
                </a:solidFill>
              </a:rPr>
              <a:t>&gt;If  an overlapping takes place, then the entire working is vitiated,</a:t>
            </a:r>
            <a:endParaRPr lang="en-US" dirty="0">
              <a:solidFill>
                <a:srgbClr val="002060"/>
              </a:solidFill>
            </a:endParaRPr>
          </a:p>
        </p:txBody>
      </p:sp>
      <p:sp>
        <p:nvSpPr>
          <p:cNvPr id="2" name="Slide Number Placeholder 1"/>
          <p:cNvSpPr>
            <a:spLocks noGrp="1"/>
          </p:cNvSpPr>
          <p:nvPr>
            <p:ph type="sldNum" sz="quarter" idx="12"/>
          </p:nvPr>
        </p:nvSpPr>
        <p:spPr/>
        <p:txBody>
          <a:bodyPr/>
          <a:lstStyle/>
          <a:p>
            <a:fld id="{A62E0740-FF8D-4729-A930-0F7FE08C6873}" type="slidenum">
              <a:rPr lang="en-US" smtClean="0"/>
              <a:pPr/>
              <a:t>20</a:t>
            </a:fld>
            <a:endParaRPr lang="en-US"/>
          </a:p>
        </p:txBody>
      </p:sp>
      <p:sp>
        <p:nvSpPr>
          <p:cNvPr id="3" name="Footer Placeholder 2"/>
          <p:cNvSpPr>
            <a:spLocks noGrp="1"/>
          </p:cNvSpPr>
          <p:nvPr>
            <p:ph type="ftr" sz="quarter" idx="11"/>
          </p:nvPr>
        </p:nvSpPr>
        <p:spPr/>
        <p:txBody>
          <a:bodyPr/>
          <a:lstStyle/>
          <a:p>
            <a:r>
              <a:rPr lang="en-US" smtClean="0"/>
              <a:t>WIRC,  MUMBAI</a:t>
            </a:r>
            <a:endParaRPr lang="en-US"/>
          </a:p>
        </p:txBody>
      </p:sp>
    </p:spTree>
    <p:extLst>
      <p:ext uri="{BB962C8B-B14F-4D97-AF65-F5344CB8AC3E}">
        <p14:creationId xmlns:p14="http://schemas.microsoft.com/office/powerpoint/2010/main" val="9698047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96000"/>
            <a:ext cx="2590800" cy="556045"/>
          </a:xfrm>
          <a:prstGeom prst="rect">
            <a:avLst/>
          </a:prstGeom>
        </p:spPr>
      </p:pic>
      <p:sp>
        <p:nvSpPr>
          <p:cNvPr id="10" name="Footer Placeholder 5"/>
          <p:cNvSpPr txBox="1">
            <a:spLocks/>
          </p:cNvSpPr>
          <p:nvPr/>
        </p:nvSpPr>
        <p:spPr>
          <a:xfrm>
            <a:off x="3429000" y="6172200"/>
            <a:ext cx="2743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ysClr val="windowText" lastClr="000000"/>
                </a:solidFill>
              </a:rPr>
              <a:t>25</a:t>
            </a:r>
            <a:r>
              <a:rPr lang="en-US" sz="1600" b="1" baseline="30000" dirty="0" smtClean="0">
                <a:solidFill>
                  <a:sysClr val="windowText" lastClr="000000"/>
                </a:solidFill>
              </a:rPr>
              <a:t>th </a:t>
            </a:r>
            <a:r>
              <a:rPr lang="en-US" sz="1600" b="1" dirty="0" smtClean="0">
                <a:solidFill>
                  <a:sysClr val="windowText" lastClr="000000"/>
                </a:solidFill>
              </a:rPr>
              <a:t> October 2013</a:t>
            </a:r>
            <a:endParaRPr lang="en-US" sz="1600" b="1" dirty="0">
              <a:solidFill>
                <a:sysClr val="windowText" lastClr="000000"/>
              </a:solidFill>
            </a:endParaRPr>
          </a:p>
        </p:txBody>
      </p:sp>
      <p:sp>
        <p:nvSpPr>
          <p:cNvPr id="11" name="TextBox 10"/>
          <p:cNvSpPr txBox="1"/>
          <p:nvPr/>
        </p:nvSpPr>
        <p:spPr>
          <a:xfrm>
            <a:off x="1752600" y="76200"/>
            <a:ext cx="5410200" cy="584775"/>
          </a:xfrm>
          <a:prstGeom prst="rect">
            <a:avLst/>
          </a:prstGeom>
          <a:noFill/>
        </p:spPr>
        <p:txBody>
          <a:bodyPr wrap="square" rtlCol="0">
            <a:spAutoFit/>
          </a:bodyPr>
          <a:lstStyle/>
          <a:p>
            <a:pPr algn="ctr"/>
            <a:r>
              <a:rPr lang="en-US" sz="3200" b="1" u="sng" dirty="0" smtClean="0">
                <a:ln w="1905"/>
                <a:solidFill>
                  <a:srgbClr val="002060"/>
                </a:solidFill>
                <a:effectLst>
                  <a:innerShdw blurRad="69850" dist="43180" dir="5400000">
                    <a:srgbClr val="000000">
                      <a:alpha val="65000"/>
                    </a:srgbClr>
                  </a:innerShdw>
                </a:effectLst>
              </a:rPr>
              <a:t>TNMM - PSM</a:t>
            </a:r>
            <a:endParaRPr lang="en-US" sz="3200" b="1" u="sng" dirty="0">
              <a:ln w="1905"/>
              <a:solidFill>
                <a:srgbClr val="002060"/>
              </a:solidFill>
              <a:effectLst>
                <a:innerShdw blurRad="69850" dist="43180" dir="5400000">
                  <a:srgbClr val="000000">
                    <a:alpha val="65000"/>
                  </a:srgbClr>
                </a:innerShdw>
              </a:effectLst>
            </a:endParaRPr>
          </a:p>
        </p:txBody>
      </p:sp>
      <p:sp>
        <p:nvSpPr>
          <p:cNvPr id="6" name="Rectangle 5"/>
          <p:cNvSpPr/>
          <p:nvPr/>
        </p:nvSpPr>
        <p:spPr>
          <a:xfrm>
            <a:off x="609600" y="914399"/>
            <a:ext cx="8153400" cy="4770537"/>
          </a:xfrm>
          <a:prstGeom prst="rect">
            <a:avLst/>
          </a:prstGeom>
        </p:spPr>
        <p:txBody>
          <a:bodyPr wrap="square">
            <a:spAutoFit/>
          </a:bodyPr>
          <a:lstStyle/>
          <a:p>
            <a:pPr algn="ctr"/>
            <a:r>
              <a:rPr lang="en-US" sz="2800" b="1" dirty="0">
                <a:ln w="1905"/>
                <a:solidFill>
                  <a:srgbClr val="002060"/>
                </a:solidFill>
                <a:effectLst>
                  <a:innerShdw blurRad="69850" dist="43180" dir="5400000">
                    <a:srgbClr val="000000">
                      <a:alpha val="65000"/>
                    </a:srgbClr>
                  </a:innerShdw>
                </a:effectLst>
              </a:rPr>
              <a:t>Case </a:t>
            </a:r>
            <a:r>
              <a:rPr lang="en-US" sz="2800" b="1" dirty="0" smtClean="0">
                <a:ln w="1905"/>
                <a:solidFill>
                  <a:srgbClr val="002060"/>
                </a:solidFill>
                <a:effectLst>
                  <a:innerShdw blurRad="69850" dist="43180" dir="5400000">
                    <a:srgbClr val="000000">
                      <a:alpha val="65000"/>
                    </a:srgbClr>
                  </a:innerShdw>
                </a:effectLst>
              </a:rPr>
              <a:t>Study</a:t>
            </a:r>
          </a:p>
          <a:p>
            <a:pPr algn="ctr"/>
            <a:endParaRPr lang="en-US" sz="2400" dirty="0" smtClean="0">
              <a:solidFill>
                <a:srgbClr val="002060"/>
              </a:solidFill>
            </a:endParaRPr>
          </a:p>
          <a:p>
            <a:pPr algn="just"/>
            <a:r>
              <a:rPr lang="en-US" dirty="0" smtClean="0">
                <a:solidFill>
                  <a:srgbClr val="002060"/>
                </a:solidFill>
              </a:rPr>
              <a:t>&gt;In the case of </a:t>
            </a:r>
            <a:r>
              <a:rPr lang="en-US" i="1" dirty="0" smtClean="0">
                <a:solidFill>
                  <a:srgbClr val="002060"/>
                </a:solidFill>
              </a:rPr>
              <a:t>ACTIS Advisers Pvt. Ltd. v. DCIT [2012-TII-136-ITAT-DEL-TP], the</a:t>
            </a:r>
          </a:p>
          <a:p>
            <a:pPr algn="just"/>
            <a:r>
              <a:rPr lang="en-US" dirty="0" smtClean="0">
                <a:solidFill>
                  <a:srgbClr val="002060"/>
                </a:solidFill>
              </a:rPr>
              <a:t>Delhi Bench of the Tribunal has held that a case can be taken as uncontrolled if its related parties transactions do not exceed 25% of the total revenue.</a:t>
            </a:r>
          </a:p>
          <a:p>
            <a:pPr algn="just"/>
            <a:endParaRPr lang="en-US" dirty="0" smtClean="0">
              <a:solidFill>
                <a:srgbClr val="002060"/>
              </a:solidFill>
            </a:endParaRPr>
          </a:p>
          <a:p>
            <a:pPr algn="just"/>
            <a:r>
              <a:rPr lang="en-US" dirty="0" smtClean="0">
                <a:solidFill>
                  <a:srgbClr val="002060"/>
                </a:solidFill>
              </a:rPr>
              <a:t>&gt;Next objection of the </a:t>
            </a:r>
            <a:r>
              <a:rPr lang="en-US" dirty="0" err="1" smtClean="0">
                <a:solidFill>
                  <a:srgbClr val="002060"/>
                </a:solidFill>
              </a:rPr>
              <a:t>assessee</a:t>
            </a:r>
            <a:r>
              <a:rPr lang="en-US" dirty="0" smtClean="0">
                <a:solidFill>
                  <a:srgbClr val="002060"/>
                </a:solidFill>
              </a:rPr>
              <a:t> is against considering the entity level results.</a:t>
            </a:r>
          </a:p>
          <a:p>
            <a:pPr algn="just"/>
            <a:endParaRPr lang="en-US" dirty="0" smtClean="0">
              <a:solidFill>
                <a:srgbClr val="002060"/>
              </a:solidFill>
            </a:endParaRPr>
          </a:p>
          <a:p>
            <a:pPr algn="just"/>
            <a:r>
              <a:rPr lang="en-US" dirty="0" smtClean="0">
                <a:solidFill>
                  <a:srgbClr val="002060"/>
                </a:solidFill>
              </a:rPr>
              <a:t>&gt;</a:t>
            </a:r>
            <a:r>
              <a:rPr lang="en-US" dirty="0" err="1" smtClean="0">
                <a:solidFill>
                  <a:srgbClr val="002060"/>
                </a:solidFill>
              </a:rPr>
              <a:t>Gillanders</a:t>
            </a:r>
            <a:r>
              <a:rPr lang="en-US" dirty="0" smtClean="0">
                <a:solidFill>
                  <a:srgbClr val="002060"/>
                </a:solidFill>
              </a:rPr>
              <a:t> Arbuthnot &amp; Company Ltd., which contains information about its various business segments, such as, Trading, Tea, Property, Plastic Container, Textile and “Engineering Division”.</a:t>
            </a:r>
          </a:p>
          <a:p>
            <a:pPr algn="just"/>
            <a:endParaRPr lang="en-US" dirty="0" smtClean="0">
              <a:solidFill>
                <a:srgbClr val="002060"/>
              </a:solidFill>
            </a:endParaRPr>
          </a:p>
          <a:p>
            <a:pPr algn="just"/>
            <a:r>
              <a:rPr lang="en-US" dirty="0" smtClean="0">
                <a:solidFill>
                  <a:srgbClr val="002060"/>
                </a:solidFill>
              </a:rPr>
              <a:t>&gt;Government undertakings should not be considered for bench marking study.</a:t>
            </a:r>
          </a:p>
          <a:p>
            <a:pPr algn="just"/>
            <a:endParaRPr lang="en-US" dirty="0" smtClean="0">
              <a:solidFill>
                <a:srgbClr val="002060"/>
              </a:solidFill>
            </a:endParaRPr>
          </a:p>
          <a:p>
            <a:pPr algn="just"/>
            <a:r>
              <a:rPr lang="en-US" dirty="0" smtClean="0">
                <a:solidFill>
                  <a:srgbClr val="002060"/>
                </a:solidFill>
              </a:rPr>
              <a:t>&gt;In our considered opinion, when the rate of royalty payment and fee for drawings etc. has been approved or deemed to have been approved by the RBI, then such payment has to be considered at ALP.</a:t>
            </a:r>
            <a:endParaRPr lang="en-US" dirty="0">
              <a:solidFill>
                <a:srgbClr val="002060"/>
              </a:solidFill>
            </a:endParaRPr>
          </a:p>
        </p:txBody>
      </p:sp>
      <p:sp>
        <p:nvSpPr>
          <p:cNvPr id="2" name="Slide Number Placeholder 1"/>
          <p:cNvSpPr>
            <a:spLocks noGrp="1"/>
          </p:cNvSpPr>
          <p:nvPr>
            <p:ph type="sldNum" sz="quarter" idx="12"/>
          </p:nvPr>
        </p:nvSpPr>
        <p:spPr/>
        <p:txBody>
          <a:bodyPr/>
          <a:lstStyle/>
          <a:p>
            <a:fld id="{A62E0740-FF8D-4729-A930-0F7FE08C6873}" type="slidenum">
              <a:rPr lang="en-US" smtClean="0"/>
              <a:pPr/>
              <a:t>21</a:t>
            </a:fld>
            <a:endParaRPr lang="en-US"/>
          </a:p>
        </p:txBody>
      </p:sp>
      <p:sp>
        <p:nvSpPr>
          <p:cNvPr id="3" name="Footer Placeholder 2"/>
          <p:cNvSpPr>
            <a:spLocks noGrp="1"/>
          </p:cNvSpPr>
          <p:nvPr>
            <p:ph type="ftr" sz="quarter" idx="11"/>
          </p:nvPr>
        </p:nvSpPr>
        <p:spPr/>
        <p:txBody>
          <a:bodyPr/>
          <a:lstStyle/>
          <a:p>
            <a:r>
              <a:rPr lang="en-US" smtClean="0"/>
              <a:t>WIRC,  MUMBAI</a:t>
            </a:r>
            <a:endParaRPr lang="en-US"/>
          </a:p>
        </p:txBody>
      </p:sp>
    </p:spTree>
    <p:extLst>
      <p:ext uri="{BB962C8B-B14F-4D97-AF65-F5344CB8AC3E}">
        <p14:creationId xmlns:p14="http://schemas.microsoft.com/office/powerpoint/2010/main" val="30198469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96000"/>
            <a:ext cx="2590800" cy="556045"/>
          </a:xfrm>
          <a:prstGeom prst="rect">
            <a:avLst/>
          </a:prstGeom>
        </p:spPr>
      </p:pic>
      <p:sp>
        <p:nvSpPr>
          <p:cNvPr id="10" name="Footer Placeholder 5"/>
          <p:cNvSpPr txBox="1">
            <a:spLocks/>
          </p:cNvSpPr>
          <p:nvPr/>
        </p:nvSpPr>
        <p:spPr>
          <a:xfrm>
            <a:off x="3429000" y="6172200"/>
            <a:ext cx="2743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ysClr val="windowText" lastClr="000000"/>
                </a:solidFill>
              </a:rPr>
              <a:t>25</a:t>
            </a:r>
            <a:r>
              <a:rPr lang="en-US" sz="1600" b="1" baseline="30000" dirty="0" smtClean="0">
                <a:solidFill>
                  <a:sysClr val="windowText" lastClr="000000"/>
                </a:solidFill>
              </a:rPr>
              <a:t>th </a:t>
            </a:r>
            <a:r>
              <a:rPr lang="en-US" sz="1600" b="1" dirty="0" smtClean="0">
                <a:solidFill>
                  <a:sysClr val="windowText" lastClr="000000"/>
                </a:solidFill>
              </a:rPr>
              <a:t> October 2013</a:t>
            </a:r>
            <a:endParaRPr lang="en-US" sz="1600" b="1" dirty="0">
              <a:solidFill>
                <a:sysClr val="windowText" lastClr="000000"/>
              </a:solidFill>
            </a:endParaRPr>
          </a:p>
        </p:txBody>
      </p:sp>
      <p:sp>
        <p:nvSpPr>
          <p:cNvPr id="11" name="TextBox 10"/>
          <p:cNvSpPr txBox="1"/>
          <p:nvPr/>
        </p:nvSpPr>
        <p:spPr>
          <a:xfrm>
            <a:off x="1752600" y="76200"/>
            <a:ext cx="5410200" cy="584775"/>
          </a:xfrm>
          <a:prstGeom prst="rect">
            <a:avLst/>
          </a:prstGeom>
          <a:noFill/>
        </p:spPr>
        <p:txBody>
          <a:bodyPr wrap="square" rtlCol="0">
            <a:spAutoFit/>
          </a:bodyPr>
          <a:lstStyle/>
          <a:p>
            <a:pPr algn="ctr"/>
            <a:r>
              <a:rPr lang="en-US" sz="3200" b="1" u="sng" dirty="0" smtClean="0">
                <a:ln w="1905"/>
                <a:solidFill>
                  <a:srgbClr val="002060"/>
                </a:solidFill>
                <a:effectLst>
                  <a:innerShdw blurRad="69850" dist="43180" dir="5400000">
                    <a:srgbClr val="000000">
                      <a:alpha val="65000"/>
                    </a:srgbClr>
                  </a:innerShdw>
                </a:effectLst>
              </a:rPr>
              <a:t>TNMM - PSM</a:t>
            </a:r>
            <a:endParaRPr lang="en-US" sz="3200" b="1" u="sng" dirty="0">
              <a:ln w="1905"/>
              <a:solidFill>
                <a:srgbClr val="002060"/>
              </a:solidFill>
              <a:effectLst>
                <a:innerShdw blurRad="69850" dist="43180" dir="5400000">
                  <a:srgbClr val="000000">
                    <a:alpha val="65000"/>
                  </a:srgbClr>
                </a:innerShdw>
              </a:effectLst>
            </a:endParaRPr>
          </a:p>
        </p:txBody>
      </p:sp>
      <p:sp>
        <p:nvSpPr>
          <p:cNvPr id="6" name="Rectangle 5"/>
          <p:cNvSpPr/>
          <p:nvPr/>
        </p:nvSpPr>
        <p:spPr>
          <a:xfrm>
            <a:off x="602673" y="730248"/>
            <a:ext cx="8153400" cy="5601533"/>
          </a:xfrm>
          <a:prstGeom prst="rect">
            <a:avLst/>
          </a:prstGeom>
        </p:spPr>
        <p:txBody>
          <a:bodyPr wrap="square">
            <a:spAutoFit/>
          </a:bodyPr>
          <a:lstStyle/>
          <a:p>
            <a:pPr algn="ctr"/>
            <a:r>
              <a:rPr lang="en-US" sz="2800" b="1" dirty="0">
                <a:ln w="1905"/>
                <a:solidFill>
                  <a:srgbClr val="002060"/>
                </a:solidFill>
                <a:effectLst>
                  <a:innerShdw blurRad="69850" dist="43180" dir="5400000">
                    <a:srgbClr val="000000">
                      <a:alpha val="65000"/>
                    </a:srgbClr>
                  </a:innerShdw>
                </a:effectLst>
              </a:rPr>
              <a:t>Case Study</a:t>
            </a:r>
            <a:endParaRPr lang="en-US" sz="2400" b="1" dirty="0" smtClean="0">
              <a:solidFill>
                <a:srgbClr val="002060"/>
              </a:solidFill>
            </a:endParaRPr>
          </a:p>
          <a:p>
            <a:pPr algn="just"/>
            <a:r>
              <a:rPr lang="en-US" sz="2400" b="1" u="sng" dirty="0" smtClean="0">
                <a:solidFill>
                  <a:srgbClr val="002060"/>
                </a:solidFill>
              </a:rPr>
              <a:t>Sandoz </a:t>
            </a:r>
            <a:r>
              <a:rPr lang="en-US" sz="2400" b="1" u="sng" dirty="0">
                <a:solidFill>
                  <a:srgbClr val="002060"/>
                </a:solidFill>
              </a:rPr>
              <a:t>Private Limited</a:t>
            </a:r>
            <a:endParaRPr lang="en-US" sz="2400" u="sng" dirty="0">
              <a:solidFill>
                <a:srgbClr val="002060"/>
              </a:solidFill>
            </a:endParaRPr>
          </a:p>
          <a:p>
            <a:pPr algn="just"/>
            <a:r>
              <a:rPr lang="en-US" b="1" u="sng" dirty="0">
                <a:solidFill>
                  <a:srgbClr val="002060"/>
                </a:solidFill>
              </a:rPr>
              <a:t>ITA No. </a:t>
            </a:r>
            <a:r>
              <a:rPr lang="en-US" b="1" u="sng" dirty="0" smtClean="0">
                <a:solidFill>
                  <a:srgbClr val="002060"/>
                </a:solidFill>
              </a:rPr>
              <a:t>6922/Mum/2012</a:t>
            </a:r>
          </a:p>
          <a:p>
            <a:pPr algn="just"/>
            <a:endParaRPr lang="en-US" u="sng" dirty="0">
              <a:solidFill>
                <a:srgbClr val="002060"/>
              </a:solidFill>
            </a:endParaRPr>
          </a:p>
          <a:p>
            <a:pPr algn="just"/>
            <a:r>
              <a:rPr lang="en-US" dirty="0">
                <a:solidFill>
                  <a:srgbClr val="002060"/>
                </a:solidFill>
              </a:rPr>
              <a:t>&gt;Sandoz  is a subsidiary of Novartis Holdings AG, Switzerland and is engaged in pharmaceutical business in India and its operations primarily include manufacture and sale of APIs, manufacture and sale of Finished Drug Formulations and trading of APIs/FDFs and</a:t>
            </a:r>
          </a:p>
          <a:p>
            <a:pPr algn="just"/>
            <a:r>
              <a:rPr lang="en-US" dirty="0">
                <a:solidFill>
                  <a:srgbClr val="002060"/>
                </a:solidFill>
              </a:rPr>
              <a:t>providing support service to its AEs.</a:t>
            </a:r>
          </a:p>
          <a:p>
            <a:pPr algn="just"/>
            <a:r>
              <a:rPr lang="en-US" dirty="0">
                <a:solidFill>
                  <a:srgbClr val="002060"/>
                </a:solidFill>
              </a:rPr>
              <a:t>&gt;The TPO did not agree with </a:t>
            </a:r>
            <a:r>
              <a:rPr lang="en-US" dirty="0" err="1">
                <a:solidFill>
                  <a:srgbClr val="002060"/>
                </a:solidFill>
              </a:rPr>
              <a:t>assessee’s</a:t>
            </a:r>
            <a:r>
              <a:rPr lang="en-US" dirty="0">
                <a:solidFill>
                  <a:srgbClr val="002060"/>
                </a:solidFill>
              </a:rPr>
              <a:t> contention of segment-wise TNMM analysis for each of  the international transactions on the reason that the segment-wise accounts</a:t>
            </a:r>
          </a:p>
          <a:p>
            <a:pPr algn="just"/>
            <a:r>
              <a:rPr lang="en-US" dirty="0">
                <a:solidFill>
                  <a:srgbClr val="002060"/>
                </a:solidFill>
              </a:rPr>
              <a:t>are not audited. The TPO adopted an entity method approach for the</a:t>
            </a:r>
          </a:p>
          <a:p>
            <a:pPr algn="just"/>
            <a:r>
              <a:rPr lang="en-US" dirty="0">
                <a:solidFill>
                  <a:srgbClr val="002060"/>
                </a:solidFill>
              </a:rPr>
              <a:t>purpose of determining ALP.</a:t>
            </a:r>
          </a:p>
          <a:p>
            <a:pPr algn="just"/>
            <a:r>
              <a:rPr lang="en-US" dirty="0">
                <a:solidFill>
                  <a:srgbClr val="002060"/>
                </a:solidFill>
              </a:rPr>
              <a:t> </a:t>
            </a:r>
            <a:r>
              <a:rPr lang="en-US" dirty="0" smtClean="0">
                <a:solidFill>
                  <a:srgbClr val="002060"/>
                </a:solidFill>
              </a:rPr>
              <a:t>&gt;</a:t>
            </a:r>
            <a:r>
              <a:rPr lang="en-US" dirty="0">
                <a:solidFill>
                  <a:srgbClr val="002060"/>
                </a:solidFill>
              </a:rPr>
              <a:t>Assessee did submit segmental accounts for each of its operation which are different from the other and therefore the correct approach under TNMM should be with each of the </a:t>
            </a:r>
            <a:r>
              <a:rPr lang="en-US" dirty="0" err="1">
                <a:solidFill>
                  <a:srgbClr val="002060"/>
                </a:solidFill>
              </a:rPr>
              <a:t>segmentals</a:t>
            </a:r>
            <a:r>
              <a:rPr lang="en-US" dirty="0">
                <a:solidFill>
                  <a:srgbClr val="002060"/>
                </a:solidFill>
              </a:rPr>
              <a:t> with the corresponding </a:t>
            </a:r>
            <a:r>
              <a:rPr lang="en-US" dirty="0" err="1">
                <a:solidFill>
                  <a:srgbClr val="002060"/>
                </a:solidFill>
              </a:rPr>
              <a:t>comparables</a:t>
            </a:r>
            <a:r>
              <a:rPr lang="en-US" dirty="0">
                <a:solidFill>
                  <a:srgbClr val="002060"/>
                </a:solidFill>
              </a:rPr>
              <a:t> involved in similar lines of functioning after</a:t>
            </a:r>
          </a:p>
          <a:p>
            <a:pPr algn="just"/>
            <a:r>
              <a:rPr lang="en-US" dirty="0">
                <a:solidFill>
                  <a:srgbClr val="002060"/>
                </a:solidFill>
              </a:rPr>
              <a:t>proper FAR analysis.</a:t>
            </a:r>
          </a:p>
          <a:p>
            <a:pPr algn="just"/>
            <a:r>
              <a:rPr lang="en-US" dirty="0">
                <a:solidFill>
                  <a:srgbClr val="002060"/>
                </a:solidFill>
              </a:rPr>
              <a:t> </a:t>
            </a:r>
            <a:r>
              <a:rPr lang="en-US" dirty="0" smtClean="0">
                <a:solidFill>
                  <a:srgbClr val="002060"/>
                </a:solidFill>
              </a:rPr>
              <a:t>&gt;</a:t>
            </a:r>
            <a:r>
              <a:rPr lang="en-US" dirty="0">
                <a:solidFill>
                  <a:srgbClr val="002060"/>
                </a:solidFill>
              </a:rPr>
              <a:t>There is no discussion, whatsoever, in TPO’s order as to why the </a:t>
            </a:r>
            <a:r>
              <a:rPr lang="en-US" dirty="0" err="1">
                <a:solidFill>
                  <a:srgbClr val="002060"/>
                </a:solidFill>
              </a:rPr>
              <a:t>comparables</a:t>
            </a:r>
            <a:r>
              <a:rPr lang="en-US" dirty="0">
                <a:solidFill>
                  <a:srgbClr val="002060"/>
                </a:solidFill>
              </a:rPr>
              <a:t> of the assessee are rejected or why other </a:t>
            </a:r>
            <a:r>
              <a:rPr lang="en-US" dirty="0" err="1">
                <a:solidFill>
                  <a:srgbClr val="002060"/>
                </a:solidFill>
              </a:rPr>
              <a:t>comparables</a:t>
            </a:r>
            <a:r>
              <a:rPr lang="en-US" dirty="0">
                <a:solidFill>
                  <a:srgbClr val="002060"/>
                </a:solidFill>
              </a:rPr>
              <a:t> are accepted.</a:t>
            </a:r>
          </a:p>
          <a:p>
            <a:pPr algn="just"/>
            <a:endParaRPr lang="en-US" dirty="0">
              <a:solidFill>
                <a:srgbClr val="002060"/>
              </a:solidFill>
            </a:endParaRPr>
          </a:p>
        </p:txBody>
      </p:sp>
      <p:sp>
        <p:nvSpPr>
          <p:cNvPr id="2" name="Slide Number Placeholder 1"/>
          <p:cNvSpPr>
            <a:spLocks noGrp="1"/>
          </p:cNvSpPr>
          <p:nvPr>
            <p:ph type="sldNum" sz="quarter" idx="12"/>
          </p:nvPr>
        </p:nvSpPr>
        <p:spPr/>
        <p:txBody>
          <a:bodyPr/>
          <a:lstStyle/>
          <a:p>
            <a:fld id="{A62E0740-FF8D-4729-A930-0F7FE08C6873}" type="slidenum">
              <a:rPr lang="en-US" smtClean="0"/>
              <a:pPr/>
              <a:t>22</a:t>
            </a:fld>
            <a:endParaRPr lang="en-US"/>
          </a:p>
        </p:txBody>
      </p:sp>
      <p:sp>
        <p:nvSpPr>
          <p:cNvPr id="3" name="Footer Placeholder 2"/>
          <p:cNvSpPr>
            <a:spLocks noGrp="1"/>
          </p:cNvSpPr>
          <p:nvPr>
            <p:ph type="ftr" sz="quarter" idx="11"/>
          </p:nvPr>
        </p:nvSpPr>
        <p:spPr/>
        <p:txBody>
          <a:bodyPr/>
          <a:lstStyle/>
          <a:p>
            <a:r>
              <a:rPr lang="en-US" smtClean="0"/>
              <a:t>WIRC,  MUMBAI</a:t>
            </a:r>
            <a:endParaRPr lang="en-US"/>
          </a:p>
        </p:txBody>
      </p:sp>
    </p:spTree>
    <p:extLst>
      <p:ext uri="{BB962C8B-B14F-4D97-AF65-F5344CB8AC3E}">
        <p14:creationId xmlns:p14="http://schemas.microsoft.com/office/powerpoint/2010/main" val="32364349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73177" y="4953000"/>
            <a:ext cx="2590800" cy="556045"/>
          </a:xfrm>
          <a:prstGeom prst="rect">
            <a:avLst/>
          </a:prstGeom>
        </p:spPr>
      </p:pic>
      <p:sp>
        <p:nvSpPr>
          <p:cNvPr id="3" name="Rectangle 2"/>
          <p:cNvSpPr/>
          <p:nvPr/>
        </p:nvSpPr>
        <p:spPr>
          <a:xfrm>
            <a:off x="2209800" y="2743200"/>
            <a:ext cx="4724400" cy="120032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7200" b="1" cap="none" spc="0" dirty="0" smtClean="0">
                <a:ln w="11430"/>
                <a:solidFill>
                  <a:srgbClr val="002060"/>
                </a:solidFill>
                <a:effectLst>
                  <a:outerShdw blurRad="50800" dist="39000" dir="5460000" algn="tl">
                    <a:srgbClr val="000000">
                      <a:alpha val="38000"/>
                    </a:srgbClr>
                  </a:outerShdw>
                </a:effectLst>
              </a:rPr>
              <a:t>Thank you</a:t>
            </a:r>
            <a:endParaRPr lang="en-US" sz="7200" b="1" cap="none" spc="0" dirty="0">
              <a:ln w="11430"/>
              <a:solidFill>
                <a:srgbClr val="002060"/>
              </a:solidFill>
              <a:effectLst>
                <a:outerShdw blurRad="50800" dist="39000" dir="5460000" algn="tl">
                  <a:srgbClr val="000000">
                    <a:alpha val="38000"/>
                  </a:srgbClr>
                </a:outerShdw>
              </a:effectLst>
            </a:endParaRPr>
          </a:p>
        </p:txBody>
      </p:sp>
      <p:sp>
        <p:nvSpPr>
          <p:cNvPr id="6" name="TextBox 5"/>
          <p:cNvSpPr txBox="1"/>
          <p:nvPr/>
        </p:nvSpPr>
        <p:spPr>
          <a:xfrm>
            <a:off x="5178864" y="5479994"/>
            <a:ext cx="3736536" cy="1200329"/>
          </a:xfrm>
          <a:prstGeom prst="rect">
            <a:avLst/>
          </a:prstGeom>
          <a:noFill/>
        </p:spPr>
        <p:txBody>
          <a:bodyPr wrap="none" rtlCol="0">
            <a:spAutoFit/>
          </a:bodyPr>
          <a:lstStyle/>
          <a:p>
            <a:r>
              <a:rPr lang="en-US" i="1" dirty="0" smtClean="0">
                <a:solidFill>
                  <a:srgbClr val="002060"/>
                </a:solidFill>
              </a:rPr>
              <a:t>A-411, Safal Pegasus, 100ft Anand Nagar Road</a:t>
            </a:r>
          </a:p>
          <a:p>
            <a:r>
              <a:rPr lang="en-US" i="1" dirty="0" smtClean="0">
                <a:solidFill>
                  <a:srgbClr val="002060"/>
                </a:solidFill>
              </a:rPr>
              <a:t>Prahalad Nagar, Satellite, Ahmedabad-380015</a:t>
            </a:r>
          </a:p>
          <a:p>
            <a:r>
              <a:rPr lang="en-US" i="1" dirty="0" smtClean="0"/>
              <a:t>www.pkmodi.com,  pkm@pkmadvisory.com</a:t>
            </a:r>
          </a:p>
          <a:p>
            <a:r>
              <a:rPr lang="en-US" i="1" dirty="0" smtClean="0">
                <a:solidFill>
                  <a:srgbClr val="002060"/>
                </a:solidFill>
              </a:rPr>
              <a:t>(M) - +91 98240 14310</a:t>
            </a:r>
            <a:endParaRPr lang="en-US" i="1" dirty="0">
              <a:solidFill>
                <a:srgbClr val="002060"/>
              </a:solidFill>
            </a:endParaRPr>
          </a:p>
        </p:txBody>
      </p:sp>
      <p:pic>
        <p:nvPicPr>
          <p:cNvPr id="337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304800"/>
            <a:ext cx="2438400" cy="20878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Footer Placeholder 5"/>
          <p:cNvSpPr txBox="1">
            <a:spLocks/>
          </p:cNvSpPr>
          <p:nvPr/>
        </p:nvSpPr>
        <p:spPr>
          <a:xfrm>
            <a:off x="0" y="6172200"/>
            <a:ext cx="2743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ysClr val="windowText" lastClr="000000"/>
                </a:solidFill>
              </a:rPr>
              <a:t>25</a:t>
            </a:r>
            <a:r>
              <a:rPr lang="en-US" b="1" baseline="30000" dirty="0" smtClean="0">
                <a:solidFill>
                  <a:sysClr val="windowText" lastClr="000000"/>
                </a:solidFill>
              </a:rPr>
              <a:t>th</a:t>
            </a:r>
            <a:r>
              <a:rPr lang="en-US" b="1" dirty="0" smtClean="0">
                <a:solidFill>
                  <a:sysClr val="windowText" lastClr="000000"/>
                </a:solidFill>
              </a:rPr>
              <a:t> October 2013</a:t>
            </a:r>
            <a:endParaRPr lang="en-US" b="1" dirty="0">
              <a:solidFill>
                <a:sysClr val="windowText" lastClr="000000"/>
              </a:solidFill>
            </a:endParaRPr>
          </a:p>
        </p:txBody>
      </p:sp>
      <p:sp>
        <p:nvSpPr>
          <p:cNvPr id="5" name="Slide Number Placeholder 4"/>
          <p:cNvSpPr>
            <a:spLocks noGrp="1"/>
          </p:cNvSpPr>
          <p:nvPr>
            <p:ph type="sldNum" sz="quarter" idx="12"/>
          </p:nvPr>
        </p:nvSpPr>
        <p:spPr/>
        <p:txBody>
          <a:bodyPr/>
          <a:lstStyle/>
          <a:p>
            <a:fld id="{A62E0740-FF8D-4729-A930-0F7FE08C6873}" type="slidenum">
              <a:rPr lang="en-US" smtClean="0"/>
              <a:pPr/>
              <a:t>23</a:t>
            </a:fld>
            <a:endParaRPr lang="en-US"/>
          </a:p>
        </p:txBody>
      </p:sp>
    </p:spTree>
    <p:extLst>
      <p:ext uri="{BB962C8B-B14F-4D97-AF65-F5344CB8AC3E}">
        <p14:creationId xmlns:p14="http://schemas.microsoft.com/office/powerpoint/2010/main" val="1627188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48400" y="6096000"/>
            <a:ext cx="2590800" cy="556045"/>
          </a:xfrm>
          <a:prstGeom prst="rect">
            <a:avLst/>
          </a:prstGeom>
        </p:spPr>
      </p:pic>
      <p:sp>
        <p:nvSpPr>
          <p:cNvPr id="7" name="Footer Placeholder 5"/>
          <p:cNvSpPr txBox="1">
            <a:spLocks/>
          </p:cNvSpPr>
          <p:nvPr/>
        </p:nvSpPr>
        <p:spPr>
          <a:xfrm>
            <a:off x="3429000" y="6172200"/>
            <a:ext cx="2743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ysClr val="windowText" lastClr="000000"/>
                </a:solidFill>
              </a:rPr>
              <a:t>25</a:t>
            </a:r>
            <a:r>
              <a:rPr lang="en-US" sz="1600" b="1" baseline="30000" dirty="0" smtClean="0">
                <a:solidFill>
                  <a:sysClr val="windowText" lastClr="000000"/>
                </a:solidFill>
              </a:rPr>
              <a:t>th </a:t>
            </a:r>
            <a:r>
              <a:rPr lang="en-US" sz="1600" b="1" dirty="0" smtClean="0">
                <a:solidFill>
                  <a:sysClr val="windowText" lastClr="000000"/>
                </a:solidFill>
              </a:rPr>
              <a:t> October 2013</a:t>
            </a:r>
            <a:endParaRPr lang="en-US" sz="1600" b="1" dirty="0">
              <a:solidFill>
                <a:sysClr val="windowText" lastClr="000000"/>
              </a:solidFill>
            </a:endParaRPr>
          </a:p>
        </p:txBody>
      </p:sp>
      <p:sp>
        <p:nvSpPr>
          <p:cNvPr id="8" name="TextBox 7"/>
          <p:cNvSpPr txBox="1"/>
          <p:nvPr/>
        </p:nvSpPr>
        <p:spPr>
          <a:xfrm>
            <a:off x="685800" y="1560493"/>
            <a:ext cx="7924800" cy="954107"/>
          </a:xfrm>
          <a:prstGeom prst="rect">
            <a:avLst/>
          </a:prstGeom>
          <a:noFill/>
        </p:spPr>
        <p:txBody>
          <a:bodyPr wrap="square" rtlCol="0">
            <a:spAutoFit/>
          </a:bodyPr>
          <a:lstStyle/>
          <a:p>
            <a:pPr marL="457200" indent="-457200" algn="just">
              <a:buFont typeface="Arial" panose="020B0604020202020204" pitchFamily="34" charset="0"/>
              <a:buChar char="•"/>
            </a:pPr>
            <a:r>
              <a:rPr lang="en-US" sz="2800" dirty="0" smtClean="0">
                <a:solidFill>
                  <a:srgbClr val="002060"/>
                </a:solidFill>
              </a:rPr>
              <a:t>Outcome of  Tax Dispute : 2011-2012</a:t>
            </a:r>
          </a:p>
          <a:p>
            <a:pPr marL="457200" indent="-457200" algn="just">
              <a:buFont typeface="Arial" panose="020B0604020202020204" pitchFamily="34" charset="0"/>
              <a:buChar char="•"/>
            </a:pPr>
            <a:endParaRPr lang="en-US" sz="2800" dirty="0">
              <a:solidFill>
                <a:srgbClr val="002060"/>
              </a:solidFill>
            </a:endParaRPr>
          </a:p>
        </p:txBody>
      </p:sp>
      <p:sp>
        <p:nvSpPr>
          <p:cNvPr id="9" name="TextBox 8"/>
          <p:cNvSpPr txBox="1"/>
          <p:nvPr/>
        </p:nvSpPr>
        <p:spPr>
          <a:xfrm>
            <a:off x="533400" y="877669"/>
            <a:ext cx="5410200" cy="646331"/>
          </a:xfrm>
          <a:prstGeom prst="rect">
            <a:avLst/>
          </a:prstGeom>
          <a:noFill/>
        </p:spPr>
        <p:txBody>
          <a:bodyPr wrap="square" rtlCol="0">
            <a:spAutoFit/>
          </a:bodyPr>
          <a:lstStyle/>
          <a:p>
            <a:r>
              <a:rPr lang="en-US" sz="3600" b="1" dirty="0" smtClean="0">
                <a:ln w="1905"/>
                <a:solidFill>
                  <a:srgbClr val="002060"/>
                </a:solidFill>
                <a:effectLst>
                  <a:innerShdw blurRad="69850" dist="43180" dir="5400000">
                    <a:srgbClr val="000000">
                      <a:alpha val="65000"/>
                    </a:srgbClr>
                  </a:innerShdw>
                </a:effectLst>
              </a:rPr>
              <a:t>Transfer Pricing Regime</a:t>
            </a:r>
            <a:endParaRPr lang="en-US" sz="3600" b="1" dirty="0">
              <a:ln w="1905"/>
              <a:solidFill>
                <a:srgbClr val="002060"/>
              </a:solidFill>
              <a:effectLst>
                <a:innerShdw blurRad="69850" dist="43180" dir="5400000">
                  <a:srgbClr val="000000">
                    <a:alpha val="65000"/>
                  </a:srgbClr>
                </a:innerShdw>
              </a:effectLst>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044083745"/>
              </p:ext>
            </p:extLst>
          </p:nvPr>
        </p:nvGraphicFramePr>
        <p:xfrm>
          <a:off x="1371600" y="2133600"/>
          <a:ext cx="6019800" cy="1847402"/>
        </p:xfrm>
        <a:graphic>
          <a:graphicData uri="http://schemas.openxmlformats.org/presentationml/2006/ole">
            <mc:AlternateContent xmlns:mc="http://schemas.openxmlformats.org/markup-compatibility/2006">
              <mc:Choice xmlns:v="urn:schemas-microsoft-com:vml" Requires="v">
                <p:oleObj spid="_x0000_s1051" name="Worksheet" r:id="rId4" imgW="2857500" imgH="771449" progId="Excel.Sheet.12">
                  <p:embed/>
                </p:oleObj>
              </mc:Choice>
              <mc:Fallback>
                <p:oleObj name="Worksheet" r:id="rId4" imgW="2857500" imgH="771449" progId="Excel.Sheet.12">
                  <p:embed/>
                  <p:pic>
                    <p:nvPicPr>
                      <p:cNvPr id="0" name="Picture 15"/>
                      <p:cNvPicPr>
                        <a:picLocks noChangeAspect="1" noChangeArrowheads="1"/>
                      </p:cNvPicPr>
                      <p:nvPr/>
                    </p:nvPicPr>
                    <p:blipFill>
                      <a:blip r:embed="rId5"/>
                      <a:srcRect/>
                      <a:stretch>
                        <a:fillRect/>
                      </a:stretch>
                    </p:blipFill>
                    <p:spPr bwMode="auto">
                      <a:xfrm>
                        <a:off x="1371600" y="2133600"/>
                        <a:ext cx="6019800" cy="1847402"/>
                      </a:xfrm>
                      <a:prstGeom prst="rect">
                        <a:avLst/>
                      </a:prstGeom>
                      <a:noFill/>
                      <a:ln w="12700">
                        <a:solidFill>
                          <a:srgbClr val="00206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Box 9"/>
          <p:cNvSpPr txBox="1"/>
          <p:nvPr/>
        </p:nvSpPr>
        <p:spPr>
          <a:xfrm>
            <a:off x="762000" y="3886200"/>
            <a:ext cx="7924800" cy="1569660"/>
          </a:xfrm>
          <a:prstGeom prst="rect">
            <a:avLst/>
          </a:prstGeom>
          <a:noFill/>
        </p:spPr>
        <p:txBody>
          <a:bodyPr wrap="square" rtlCol="0">
            <a:spAutoFit/>
          </a:bodyPr>
          <a:lstStyle/>
          <a:p>
            <a:pPr algn="just"/>
            <a:r>
              <a:rPr lang="en-US" sz="2800" dirty="0" smtClean="0">
                <a:solidFill>
                  <a:srgbClr val="002060"/>
                </a:solidFill>
              </a:rPr>
              <a:t>      </a:t>
            </a:r>
            <a:r>
              <a:rPr lang="en-US" sz="2000" dirty="0" smtClean="0">
                <a:solidFill>
                  <a:srgbClr val="002060"/>
                </a:solidFill>
              </a:rPr>
              <a:t>% F – Favorable, % UF - Unfavorable</a:t>
            </a:r>
            <a:r>
              <a:rPr lang="en-US" sz="2800" dirty="0" smtClean="0">
                <a:solidFill>
                  <a:srgbClr val="002060"/>
                </a:solidFill>
              </a:rPr>
              <a:t> </a:t>
            </a:r>
          </a:p>
          <a:p>
            <a:pPr algn="just"/>
            <a:endParaRPr lang="en-US" sz="2800" dirty="0">
              <a:solidFill>
                <a:srgbClr val="002060"/>
              </a:solidFill>
            </a:endParaRPr>
          </a:p>
          <a:p>
            <a:pPr algn="just"/>
            <a:r>
              <a:rPr lang="en-US" sz="2000" i="1" dirty="0" smtClean="0">
                <a:solidFill>
                  <a:srgbClr val="002060"/>
                </a:solidFill>
              </a:rPr>
              <a:t>Source :    16.4.2013. Standing Committee Report on Finance on Demand for Grants </a:t>
            </a:r>
          </a:p>
          <a:p>
            <a:pPr algn="just"/>
            <a:r>
              <a:rPr lang="en-US" sz="2000" i="1" dirty="0">
                <a:solidFill>
                  <a:srgbClr val="002060"/>
                </a:solidFill>
              </a:rPr>
              <a:t> </a:t>
            </a:r>
            <a:r>
              <a:rPr lang="en-US" sz="2000" i="1" dirty="0" smtClean="0">
                <a:solidFill>
                  <a:srgbClr val="002060"/>
                </a:solidFill>
              </a:rPr>
              <a:t>              (2013-14), MOF</a:t>
            </a:r>
            <a:endParaRPr lang="en-US" sz="2400" i="1" dirty="0">
              <a:solidFill>
                <a:srgbClr val="002060"/>
              </a:solidFill>
            </a:endParaRPr>
          </a:p>
        </p:txBody>
      </p:sp>
      <p:sp>
        <p:nvSpPr>
          <p:cNvPr id="11" name="TextBox 10"/>
          <p:cNvSpPr txBox="1"/>
          <p:nvPr/>
        </p:nvSpPr>
        <p:spPr>
          <a:xfrm>
            <a:off x="1752600" y="76200"/>
            <a:ext cx="5410200" cy="584775"/>
          </a:xfrm>
          <a:prstGeom prst="rect">
            <a:avLst/>
          </a:prstGeom>
          <a:noFill/>
        </p:spPr>
        <p:txBody>
          <a:bodyPr wrap="square" rtlCol="0">
            <a:spAutoFit/>
          </a:bodyPr>
          <a:lstStyle/>
          <a:p>
            <a:pPr algn="ctr"/>
            <a:r>
              <a:rPr lang="en-US" sz="3200" b="1" u="sng" dirty="0" smtClean="0">
                <a:ln w="1905"/>
                <a:solidFill>
                  <a:srgbClr val="002060"/>
                </a:solidFill>
                <a:effectLst>
                  <a:innerShdw blurRad="69850" dist="43180" dir="5400000">
                    <a:srgbClr val="000000">
                      <a:alpha val="65000"/>
                    </a:srgbClr>
                  </a:innerShdw>
                </a:effectLst>
              </a:rPr>
              <a:t>TNMM - PSM</a:t>
            </a:r>
            <a:endParaRPr lang="en-US" sz="3200" b="1" u="sng" dirty="0">
              <a:ln w="1905"/>
              <a:solidFill>
                <a:srgbClr val="002060"/>
              </a:solidFill>
              <a:effectLst>
                <a:innerShdw blurRad="69850" dist="43180" dir="5400000">
                  <a:srgbClr val="000000">
                    <a:alpha val="65000"/>
                  </a:srgbClr>
                </a:innerShdw>
              </a:effectLst>
            </a:endParaRPr>
          </a:p>
        </p:txBody>
      </p:sp>
      <p:sp>
        <p:nvSpPr>
          <p:cNvPr id="2" name="Slide Number Placeholder 1"/>
          <p:cNvSpPr>
            <a:spLocks noGrp="1"/>
          </p:cNvSpPr>
          <p:nvPr>
            <p:ph type="sldNum" sz="quarter" idx="12"/>
          </p:nvPr>
        </p:nvSpPr>
        <p:spPr/>
        <p:txBody>
          <a:bodyPr/>
          <a:lstStyle/>
          <a:p>
            <a:fld id="{A62E0740-FF8D-4729-A930-0F7FE08C6873}"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WIRC,  MUMBAI</a:t>
            </a:r>
            <a:endParaRPr lang="en-US"/>
          </a:p>
        </p:txBody>
      </p:sp>
    </p:spTree>
    <p:extLst>
      <p:ext uri="{BB962C8B-B14F-4D97-AF65-F5344CB8AC3E}">
        <p14:creationId xmlns:p14="http://schemas.microsoft.com/office/powerpoint/2010/main" val="1634696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48400" y="6096000"/>
            <a:ext cx="2590800" cy="556045"/>
          </a:xfrm>
          <a:prstGeom prst="rect">
            <a:avLst/>
          </a:prstGeom>
        </p:spPr>
      </p:pic>
      <p:sp>
        <p:nvSpPr>
          <p:cNvPr id="7" name="Footer Placeholder 5"/>
          <p:cNvSpPr txBox="1">
            <a:spLocks/>
          </p:cNvSpPr>
          <p:nvPr/>
        </p:nvSpPr>
        <p:spPr>
          <a:xfrm>
            <a:off x="3429000" y="6172200"/>
            <a:ext cx="2743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ysClr val="windowText" lastClr="000000"/>
                </a:solidFill>
              </a:rPr>
              <a:t>25</a:t>
            </a:r>
            <a:r>
              <a:rPr lang="en-US" sz="1600" b="1" baseline="30000" dirty="0" smtClean="0">
                <a:solidFill>
                  <a:sysClr val="windowText" lastClr="000000"/>
                </a:solidFill>
              </a:rPr>
              <a:t>th </a:t>
            </a:r>
            <a:r>
              <a:rPr lang="en-US" sz="1600" b="1" dirty="0" smtClean="0">
                <a:solidFill>
                  <a:sysClr val="windowText" lastClr="000000"/>
                </a:solidFill>
              </a:rPr>
              <a:t> October 2013</a:t>
            </a:r>
            <a:endParaRPr lang="en-US" sz="1600" b="1" dirty="0">
              <a:solidFill>
                <a:sysClr val="windowText" lastClr="000000"/>
              </a:solidFill>
            </a:endParaRPr>
          </a:p>
        </p:txBody>
      </p:sp>
      <p:sp>
        <p:nvSpPr>
          <p:cNvPr id="8" name="TextBox 7"/>
          <p:cNvSpPr txBox="1"/>
          <p:nvPr/>
        </p:nvSpPr>
        <p:spPr>
          <a:xfrm>
            <a:off x="1752600" y="76200"/>
            <a:ext cx="5410200" cy="584775"/>
          </a:xfrm>
          <a:prstGeom prst="rect">
            <a:avLst/>
          </a:prstGeom>
          <a:noFill/>
        </p:spPr>
        <p:txBody>
          <a:bodyPr wrap="square" rtlCol="0">
            <a:spAutoFit/>
          </a:bodyPr>
          <a:lstStyle/>
          <a:p>
            <a:pPr algn="ctr"/>
            <a:r>
              <a:rPr lang="en-US" sz="3200" b="1" u="sng" dirty="0" smtClean="0">
                <a:ln w="1905"/>
                <a:solidFill>
                  <a:srgbClr val="002060"/>
                </a:solidFill>
                <a:effectLst>
                  <a:innerShdw blurRad="69850" dist="43180" dir="5400000">
                    <a:srgbClr val="000000">
                      <a:alpha val="65000"/>
                    </a:srgbClr>
                  </a:innerShdw>
                </a:effectLst>
              </a:rPr>
              <a:t>TNMM - PSM</a:t>
            </a:r>
            <a:endParaRPr lang="en-US" sz="3200" b="1" u="sng" dirty="0">
              <a:ln w="1905"/>
              <a:solidFill>
                <a:srgbClr val="002060"/>
              </a:solidFill>
              <a:effectLst>
                <a:innerShdw blurRad="69850" dist="43180" dir="5400000">
                  <a:srgbClr val="000000">
                    <a:alpha val="65000"/>
                  </a:srgbClr>
                </a:innerShdw>
              </a:effectLst>
            </a:endParaRPr>
          </a:p>
        </p:txBody>
      </p:sp>
      <p:sp>
        <p:nvSpPr>
          <p:cNvPr id="9" name="TextBox 8"/>
          <p:cNvSpPr txBox="1"/>
          <p:nvPr/>
        </p:nvSpPr>
        <p:spPr>
          <a:xfrm>
            <a:off x="533400" y="762000"/>
            <a:ext cx="8305800" cy="5509200"/>
          </a:xfrm>
          <a:prstGeom prst="rect">
            <a:avLst/>
          </a:prstGeom>
          <a:noFill/>
        </p:spPr>
        <p:txBody>
          <a:bodyPr wrap="square" rtlCol="0">
            <a:spAutoFit/>
          </a:bodyPr>
          <a:lstStyle/>
          <a:p>
            <a:r>
              <a:rPr lang="en-US" sz="2800" b="1" dirty="0" smtClean="0">
                <a:ln w="1905"/>
                <a:solidFill>
                  <a:srgbClr val="002060"/>
                </a:solidFill>
                <a:effectLst>
                  <a:innerShdw blurRad="69850" dist="43180" dir="5400000">
                    <a:srgbClr val="000000">
                      <a:alpha val="65000"/>
                    </a:srgbClr>
                  </a:innerShdw>
                </a:effectLst>
              </a:rPr>
              <a:t>      Tested Party</a:t>
            </a:r>
          </a:p>
          <a:p>
            <a:pPr marL="800100" lvl="1" indent="-342900">
              <a:buFont typeface="Arial" panose="020B0604020202020204" pitchFamily="34" charset="0"/>
              <a:buChar char="•"/>
            </a:pPr>
            <a:r>
              <a:rPr lang="en-US" sz="2000" b="1" dirty="0" smtClean="0">
                <a:ln w="1905"/>
                <a:solidFill>
                  <a:srgbClr val="002060"/>
                </a:solidFill>
                <a:effectLst>
                  <a:innerShdw blurRad="69850" dist="43180" dir="5400000">
                    <a:srgbClr val="000000">
                      <a:alpha val="65000"/>
                    </a:srgbClr>
                  </a:innerShdw>
                </a:effectLst>
              </a:rPr>
              <a:t>Indian Enterprise </a:t>
            </a:r>
            <a:r>
              <a:rPr lang="en-US" sz="2000" b="1" dirty="0" err="1" smtClean="0">
                <a:ln w="1905"/>
                <a:solidFill>
                  <a:srgbClr val="002060"/>
                </a:solidFill>
                <a:effectLst>
                  <a:innerShdw blurRad="69850" dist="43180" dir="5400000">
                    <a:srgbClr val="000000">
                      <a:alpha val="65000"/>
                    </a:srgbClr>
                  </a:innerShdw>
                </a:effectLst>
              </a:rPr>
              <a:t>Vs</a:t>
            </a:r>
            <a:r>
              <a:rPr lang="en-US" sz="2000" b="1" dirty="0" smtClean="0">
                <a:ln w="1905"/>
                <a:solidFill>
                  <a:srgbClr val="002060"/>
                </a:solidFill>
                <a:effectLst>
                  <a:innerShdw blurRad="69850" dist="43180" dir="5400000">
                    <a:srgbClr val="000000">
                      <a:alpha val="65000"/>
                    </a:srgbClr>
                  </a:innerShdw>
                </a:effectLst>
              </a:rPr>
              <a:t> Foreign Enterprise Case Laws :</a:t>
            </a:r>
          </a:p>
          <a:p>
            <a:pPr lvl="1"/>
            <a:r>
              <a:rPr lang="en-US" sz="2000" b="1" dirty="0" smtClean="0">
                <a:ln w="1905"/>
                <a:solidFill>
                  <a:srgbClr val="002060"/>
                </a:solidFill>
                <a:effectLst>
                  <a:innerShdw blurRad="69850" dist="43180" dir="5400000">
                    <a:srgbClr val="000000">
                      <a:alpha val="65000"/>
                    </a:srgbClr>
                  </a:innerShdw>
                </a:effectLst>
              </a:rPr>
              <a:t>      Development Consultant : (2008) 115 TTJ 577</a:t>
            </a:r>
          </a:p>
          <a:p>
            <a:pPr lvl="1"/>
            <a:r>
              <a:rPr lang="en-US" sz="2000" b="1" dirty="0" smtClean="0">
                <a:ln w="1905"/>
                <a:solidFill>
                  <a:srgbClr val="002060"/>
                </a:solidFill>
                <a:effectLst>
                  <a:innerShdw blurRad="69850" dist="43180" dir="5400000">
                    <a:srgbClr val="000000">
                      <a:alpha val="65000"/>
                    </a:srgbClr>
                  </a:innerShdw>
                </a:effectLst>
              </a:rPr>
              <a:t>      </a:t>
            </a:r>
            <a:r>
              <a:rPr lang="en-US" sz="2000" b="1" dirty="0" smtClean="0">
                <a:solidFill>
                  <a:srgbClr val="002060"/>
                </a:solidFill>
              </a:rPr>
              <a:t>Clear Plus India Pvt. Ltd., I.T.A. No.3944/D/2010</a:t>
            </a:r>
            <a:endParaRPr lang="en-US" sz="2000" b="1" dirty="0" smtClean="0">
              <a:ln w="1905"/>
              <a:solidFill>
                <a:srgbClr val="002060"/>
              </a:solidFill>
              <a:effectLst>
                <a:innerShdw blurRad="69850" dist="43180" dir="5400000">
                  <a:srgbClr val="000000">
                    <a:alpha val="65000"/>
                  </a:srgbClr>
                </a:innerShdw>
              </a:effectLst>
            </a:endParaRPr>
          </a:p>
          <a:p>
            <a:pPr lvl="1"/>
            <a:endParaRPr lang="en-US" sz="2000" b="1" dirty="0">
              <a:ln w="1905"/>
              <a:solidFill>
                <a:srgbClr val="002060"/>
              </a:solidFill>
              <a:effectLst>
                <a:innerShdw blurRad="69850" dist="43180" dir="5400000">
                  <a:srgbClr val="000000">
                    <a:alpha val="65000"/>
                  </a:srgbClr>
                </a:innerShdw>
              </a:effectLst>
            </a:endParaRPr>
          </a:p>
          <a:p>
            <a:pPr lvl="1"/>
            <a:r>
              <a:rPr lang="en-US" sz="2800" b="1" dirty="0" smtClean="0">
                <a:ln w="1905"/>
                <a:solidFill>
                  <a:srgbClr val="002060"/>
                </a:solidFill>
                <a:effectLst>
                  <a:innerShdw blurRad="69850" dist="43180" dir="5400000">
                    <a:srgbClr val="000000">
                      <a:alpha val="65000"/>
                    </a:srgbClr>
                  </a:innerShdw>
                </a:effectLst>
              </a:rPr>
              <a:t>FAR Analysis </a:t>
            </a:r>
            <a:r>
              <a:rPr lang="en-US" sz="3600" b="1" dirty="0" smtClean="0">
                <a:ln w="1905"/>
                <a:solidFill>
                  <a:srgbClr val="002060"/>
                </a:solidFill>
                <a:effectLst>
                  <a:innerShdw blurRad="69850" dist="43180" dir="5400000">
                    <a:srgbClr val="000000">
                      <a:alpha val="65000"/>
                    </a:srgbClr>
                  </a:innerShdw>
                </a:effectLst>
              </a:rPr>
              <a:t>:</a:t>
            </a:r>
          </a:p>
          <a:p>
            <a:pPr marL="800100" lvl="1" indent="-342900">
              <a:buFont typeface="Arial" panose="020B0604020202020204" pitchFamily="34" charset="0"/>
              <a:buChar char="•"/>
            </a:pPr>
            <a:r>
              <a:rPr lang="en-US" sz="2000" b="1" dirty="0" smtClean="0">
                <a:ln w="1905"/>
                <a:solidFill>
                  <a:srgbClr val="002060"/>
                </a:solidFill>
                <a:effectLst>
                  <a:innerShdw blurRad="69850" dist="43180" dir="5400000">
                    <a:srgbClr val="000000">
                      <a:alpha val="65000"/>
                    </a:srgbClr>
                  </a:innerShdw>
                </a:effectLst>
              </a:rPr>
              <a:t>Characterization of  Taxpayer ( </a:t>
            </a:r>
            <a:r>
              <a:rPr lang="en-US" sz="2000" b="1" dirty="0" err="1" smtClean="0">
                <a:ln w="1905"/>
                <a:solidFill>
                  <a:srgbClr val="002060"/>
                </a:solidFill>
                <a:effectLst>
                  <a:innerShdw blurRad="69850" dist="43180" dir="5400000">
                    <a:srgbClr val="000000">
                      <a:alpha val="65000"/>
                    </a:srgbClr>
                  </a:innerShdw>
                </a:effectLst>
              </a:rPr>
              <a:t>Assessee</a:t>
            </a:r>
            <a:r>
              <a:rPr lang="en-US" sz="2000" b="1" dirty="0" smtClean="0">
                <a:ln w="1905"/>
                <a:solidFill>
                  <a:srgbClr val="002060"/>
                </a:solidFill>
                <a:effectLst>
                  <a:innerShdw blurRad="69850" dist="43180" dir="5400000">
                    <a:srgbClr val="000000">
                      <a:alpha val="65000"/>
                    </a:srgbClr>
                  </a:innerShdw>
                </a:effectLst>
              </a:rPr>
              <a:t>)  and Associate Enterprise thru FAR analysis and International Transaction. </a:t>
            </a:r>
          </a:p>
          <a:p>
            <a:pPr lvl="1"/>
            <a:endParaRPr lang="en-US" sz="2800" dirty="0" smtClean="0">
              <a:ln w="1905"/>
              <a:solidFill>
                <a:srgbClr val="002060"/>
              </a:solidFill>
              <a:effectLst>
                <a:innerShdw blurRad="69850" dist="43180" dir="5400000">
                  <a:srgbClr val="000000">
                    <a:alpha val="65000"/>
                  </a:srgbClr>
                </a:innerShdw>
              </a:effectLst>
            </a:endParaRPr>
          </a:p>
          <a:p>
            <a:endParaRPr lang="en-US" sz="2000" b="1" dirty="0" smtClean="0">
              <a:ln w="1905"/>
              <a:solidFill>
                <a:srgbClr val="002060"/>
              </a:solidFill>
              <a:effectLst>
                <a:innerShdw blurRad="69850" dist="43180" dir="5400000">
                  <a:srgbClr val="000000">
                    <a:alpha val="65000"/>
                  </a:srgbClr>
                </a:innerShdw>
              </a:effectLst>
            </a:endParaRPr>
          </a:p>
          <a:p>
            <a:endParaRPr lang="en-US" sz="2000" b="1" dirty="0">
              <a:ln w="1905"/>
              <a:solidFill>
                <a:srgbClr val="002060"/>
              </a:solidFill>
              <a:effectLst>
                <a:innerShdw blurRad="69850" dist="43180" dir="5400000">
                  <a:srgbClr val="000000">
                    <a:alpha val="65000"/>
                  </a:srgbClr>
                </a:innerShdw>
              </a:effectLst>
            </a:endParaRPr>
          </a:p>
          <a:p>
            <a:endParaRPr lang="en-US" sz="2000" b="1" dirty="0" smtClean="0">
              <a:ln w="1905"/>
              <a:solidFill>
                <a:srgbClr val="002060"/>
              </a:solidFill>
              <a:effectLst>
                <a:innerShdw blurRad="69850" dist="43180" dir="5400000">
                  <a:srgbClr val="000000">
                    <a:alpha val="65000"/>
                  </a:srgbClr>
                </a:innerShdw>
              </a:effectLst>
            </a:endParaRPr>
          </a:p>
          <a:p>
            <a:endParaRPr lang="en-US" sz="2000" b="1" dirty="0">
              <a:ln w="1905"/>
              <a:solidFill>
                <a:srgbClr val="002060"/>
              </a:solidFill>
              <a:effectLst>
                <a:innerShdw blurRad="69850" dist="43180" dir="5400000">
                  <a:srgbClr val="000000">
                    <a:alpha val="65000"/>
                  </a:srgbClr>
                </a:innerShdw>
              </a:effectLst>
            </a:endParaRPr>
          </a:p>
          <a:p>
            <a:endParaRPr lang="en-US" sz="2000" b="1" dirty="0" smtClean="0">
              <a:ln w="1905"/>
              <a:solidFill>
                <a:srgbClr val="002060"/>
              </a:solidFill>
              <a:effectLst>
                <a:innerShdw blurRad="69850" dist="43180" dir="5400000">
                  <a:srgbClr val="000000">
                    <a:alpha val="65000"/>
                  </a:srgbClr>
                </a:innerShdw>
              </a:effectLst>
            </a:endParaRPr>
          </a:p>
          <a:p>
            <a:endParaRPr lang="en-US" sz="2000" b="1" dirty="0">
              <a:ln w="1905"/>
              <a:solidFill>
                <a:srgbClr val="002060"/>
              </a:solidFill>
              <a:effectLst>
                <a:innerShdw blurRad="69850" dist="43180" dir="5400000">
                  <a:srgbClr val="000000">
                    <a:alpha val="65000"/>
                  </a:srgbClr>
                </a:innerShdw>
              </a:effectLst>
            </a:endParaRPr>
          </a:p>
          <a:p>
            <a:endParaRPr lang="en-US" sz="2000" b="1" dirty="0">
              <a:ln w="1905"/>
              <a:solidFill>
                <a:srgbClr val="002060"/>
              </a:solidFill>
              <a:effectLst>
                <a:innerShdw blurRad="69850" dist="43180" dir="5400000">
                  <a:srgbClr val="000000">
                    <a:alpha val="65000"/>
                  </a:srgbClr>
                </a:innerShdw>
              </a:effectLst>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185626558"/>
              </p:ext>
            </p:extLst>
          </p:nvPr>
        </p:nvGraphicFramePr>
        <p:xfrm>
          <a:off x="1177925" y="3856037"/>
          <a:ext cx="7661275" cy="944563"/>
        </p:xfrm>
        <a:graphic>
          <a:graphicData uri="http://schemas.openxmlformats.org/presentationml/2006/ole">
            <mc:AlternateContent xmlns:mc="http://schemas.openxmlformats.org/markup-compatibility/2006">
              <mc:Choice xmlns:v="urn:schemas-microsoft-com:vml" Requires="v">
                <p:oleObj spid="_x0000_s2065" name="Worksheet" r:id="rId4" imgW="5876849" imgH="723900" progId="Excel.Sheet.12">
                  <p:embed/>
                </p:oleObj>
              </mc:Choice>
              <mc:Fallback>
                <p:oleObj name="Worksheet" r:id="rId4" imgW="5876849" imgH="723900" progId="Excel.Sheet.12">
                  <p:embed/>
                  <p:pic>
                    <p:nvPicPr>
                      <p:cNvPr id="0" name="Picture 5"/>
                      <p:cNvPicPr>
                        <a:picLocks noChangeAspect="1" noChangeArrowheads="1"/>
                      </p:cNvPicPr>
                      <p:nvPr/>
                    </p:nvPicPr>
                    <p:blipFill>
                      <a:blip r:embed="rId5"/>
                      <a:srcRect/>
                      <a:stretch>
                        <a:fillRect/>
                      </a:stretch>
                    </p:blipFill>
                    <p:spPr bwMode="auto">
                      <a:xfrm>
                        <a:off x="1177925" y="3856037"/>
                        <a:ext cx="7661275" cy="944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A62E0740-FF8D-4729-A930-0F7FE08C6873}"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WIRC,  MUMBAI</a:t>
            </a:r>
            <a:endParaRPr lang="en-US"/>
          </a:p>
        </p:txBody>
      </p:sp>
    </p:spTree>
    <p:extLst>
      <p:ext uri="{BB962C8B-B14F-4D97-AF65-F5344CB8AC3E}">
        <p14:creationId xmlns:p14="http://schemas.microsoft.com/office/powerpoint/2010/main" val="1818387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96000"/>
            <a:ext cx="2590800" cy="556045"/>
          </a:xfrm>
          <a:prstGeom prst="rect">
            <a:avLst/>
          </a:prstGeom>
        </p:spPr>
      </p:pic>
      <p:sp>
        <p:nvSpPr>
          <p:cNvPr id="10" name="Footer Placeholder 5"/>
          <p:cNvSpPr txBox="1">
            <a:spLocks/>
          </p:cNvSpPr>
          <p:nvPr/>
        </p:nvSpPr>
        <p:spPr>
          <a:xfrm>
            <a:off x="3429000" y="6172200"/>
            <a:ext cx="2743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ysClr val="windowText" lastClr="000000"/>
                </a:solidFill>
              </a:rPr>
              <a:t>25</a:t>
            </a:r>
            <a:r>
              <a:rPr lang="en-US" sz="1600" b="1" baseline="30000" dirty="0" smtClean="0">
                <a:solidFill>
                  <a:sysClr val="windowText" lastClr="000000"/>
                </a:solidFill>
              </a:rPr>
              <a:t>th </a:t>
            </a:r>
            <a:r>
              <a:rPr lang="en-US" sz="1600" b="1" dirty="0" smtClean="0">
                <a:solidFill>
                  <a:sysClr val="windowText" lastClr="000000"/>
                </a:solidFill>
              </a:rPr>
              <a:t> October 2013</a:t>
            </a:r>
            <a:endParaRPr lang="en-US" sz="1600" b="1" dirty="0">
              <a:solidFill>
                <a:sysClr val="windowText" lastClr="000000"/>
              </a:solidFill>
            </a:endParaRPr>
          </a:p>
        </p:txBody>
      </p:sp>
      <p:sp>
        <p:nvSpPr>
          <p:cNvPr id="5" name="TextBox 4"/>
          <p:cNvSpPr txBox="1"/>
          <p:nvPr/>
        </p:nvSpPr>
        <p:spPr>
          <a:xfrm>
            <a:off x="1752600" y="76200"/>
            <a:ext cx="5410200" cy="584775"/>
          </a:xfrm>
          <a:prstGeom prst="rect">
            <a:avLst/>
          </a:prstGeom>
          <a:noFill/>
        </p:spPr>
        <p:txBody>
          <a:bodyPr wrap="square" rtlCol="0">
            <a:spAutoFit/>
          </a:bodyPr>
          <a:lstStyle/>
          <a:p>
            <a:pPr algn="ctr"/>
            <a:r>
              <a:rPr lang="en-US" sz="3200" b="1" u="sng" dirty="0" smtClean="0">
                <a:ln w="1905"/>
                <a:solidFill>
                  <a:srgbClr val="002060"/>
                </a:solidFill>
                <a:effectLst>
                  <a:innerShdw blurRad="69850" dist="43180" dir="5400000">
                    <a:srgbClr val="000000">
                      <a:alpha val="65000"/>
                    </a:srgbClr>
                  </a:innerShdw>
                </a:effectLst>
              </a:rPr>
              <a:t>TNMM - PSM</a:t>
            </a:r>
            <a:endParaRPr lang="en-US" sz="3200" b="1" u="sng" dirty="0">
              <a:ln w="1905"/>
              <a:solidFill>
                <a:srgbClr val="002060"/>
              </a:solidFill>
              <a:effectLst>
                <a:innerShdw blurRad="69850" dist="43180" dir="5400000">
                  <a:srgbClr val="000000">
                    <a:alpha val="65000"/>
                  </a:srgbClr>
                </a:innerShdw>
              </a:effectLst>
            </a:endParaRPr>
          </a:p>
        </p:txBody>
      </p:sp>
      <p:sp>
        <p:nvSpPr>
          <p:cNvPr id="6" name="TextBox 5"/>
          <p:cNvSpPr txBox="1"/>
          <p:nvPr/>
        </p:nvSpPr>
        <p:spPr>
          <a:xfrm>
            <a:off x="533400" y="533400"/>
            <a:ext cx="8305800" cy="461665"/>
          </a:xfrm>
          <a:prstGeom prst="rect">
            <a:avLst/>
          </a:prstGeom>
          <a:noFill/>
        </p:spPr>
        <p:txBody>
          <a:bodyPr wrap="square" rtlCol="0">
            <a:spAutoFit/>
          </a:bodyPr>
          <a:lstStyle/>
          <a:p>
            <a:r>
              <a:rPr lang="en-US" sz="2400" b="1" dirty="0" smtClean="0">
                <a:ln w="1905"/>
                <a:solidFill>
                  <a:srgbClr val="002060"/>
                </a:solidFill>
                <a:effectLst>
                  <a:innerShdw blurRad="69850" dist="43180" dir="5400000">
                    <a:srgbClr val="000000">
                      <a:alpha val="65000"/>
                    </a:srgbClr>
                  </a:innerShdw>
                </a:effectLst>
              </a:rPr>
              <a:t>Most Appropriate Method (MAA)</a:t>
            </a:r>
            <a:endParaRPr lang="en-US" sz="2000" b="1" dirty="0">
              <a:ln w="1905"/>
              <a:solidFill>
                <a:srgbClr val="002060"/>
              </a:solidFill>
              <a:effectLst>
                <a:innerShdw blurRad="69850" dist="43180" dir="5400000">
                  <a:srgbClr val="000000">
                    <a:alpha val="65000"/>
                  </a:srgbClr>
                </a:innerShdw>
              </a:effectLst>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995065"/>
            <a:ext cx="8153400" cy="4796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Footer Placeholder 5"/>
          <p:cNvSpPr txBox="1">
            <a:spLocks/>
          </p:cNvSpPr>
          <p:nvPr/>
        </p:nvSpPr>
        <p:spPr>
          <a:xfrm>
            <a:off x="5181600" y="5715000"/>
            <a:ext cx="3886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ysClr val="windowText" lastClr="000000"/>
                </a:solidFill>
              </a:rPr>
              <a:t>Source OECD – T.P. Methods, July 2010.</a:t>
            </a:r>
            <a:endParaRPr lang="en-US" b="1" dirty="0">
              <a:solidFill>
                <a:sysClr val="windowText" lastClr="000000"/>
              </a:solidFill>
            </a:endParaRPr>
          </a:p>
        </p:txBody>
      </p:sp>
      <p:sp>
        <p:nvSpPr>
          <p:cNvPr id="2" name="Slide Number Placeholder 1"/>
          <p:cNvSpPr>
            <a:spLocks noGrp="1"/>
          </p:cNvSpPr>
          <p:nvPr>
            <p:ph type="sldNum" sz="quarter" idx="12"/>
          </p:nvPr>
        </p:nvSpPr>
        <p:spPr/>
        <p:txBody>
          <a:bodyPr/>
          <a:lstStyle/>
          <a:p>
            <a:fld id="{A62E0740-FF8D-4729-A930-0F7FE08C6873}" type="slidenum">
              <a:rPr lang="en-US" smtClean="0"/>
              <a:pPr/>
              <a:t>5</a:t>
            </a:fld>
            <a:endParaRPr lang="en-US"/>
          </a:p>
        </p:txBody>
      </p:sp>
      <p:sp>
        <p:nvSpPr>
          <p:cNvPr id="3" name="Footer Placeholder 2"/>
          <p:cNvSpPr>
            <a:spLocks noGrp="1"/>
          </p:cNvSpPr>
          <p:nvPr>
            <p:ph type="ftr" sz="quarter" idx="11"/>
          </p:nvPr>
        </p:nvSpPr>
        <p:spPr/>
        <p:txBody>
          <a:bodyPr/>
          <a:lstStyle/>
          <a:p>
            <a:r>
              <a:rPr lang="en-US" smtClean="0"/>
              <a:t>WIRC,  MUMBAI</a:t>
            </a:r>
            <a:endParaRPr lang="en-US"/>
          </a:p>
        </p:txBody>
      </p:sp>
    </p:spTree>
    <p:extLst>
      <p:ext uri="{BB962C8B-B14F-4D97-AF65-F5344CB8AC3E}">
        <p14:creationId xmlns:p14="http://schemas.microsoft.com/office/powerpoint/2010/main" val="2197131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96000"/>
            <a:ext cx="2590800" cy="556045"/>
          </a:xfrm>
          <a:prstGeom prst="rect">
            <a:avLst/>
          </a:prstGeom>
        </p:spPr>
      </p:pic>
      <p:sp>
        <p:nvSpPr>
          <p:cNvPr id="11" name="Footer Placeholder 5"/>
          <p:cNvSpPr txBox="1">
            <a:spLocks/>
          </p:cNvSpPr>
          <p:nvPr/>
        </p:nvSpPr>
        <p:spPr>
          <a:xfrm>
            <a:off x="3429000" y="6172200"/>
            <a:ext cx="2743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ysClr val="windowText" lastClr="000000"/>
                </a:solidFill>
              </a:rPr>
              <a:t>25</a:t>
            </a:r>
            <a:r>
              <a:rPr lang="en-US" sz="1600" b="1" baseline="30000" dirty="0" smtClean="0">
                <a:solidFill>
                  <a:sysClr val="windowText" lastClr="000000"/>
                </a:solidFill>
              </a:rPr>
              <a:t>th </a:t>
            </a:r>
            <a:r>
              <a:rPr lang="en-US" sz="1600" b="1" dirty="0" smtClean="0">
                <a:solidFill>
                  <a:sysClr val="windowText" lastClr="000000"/>
                </a:solidFill>
              </a:rPr>
              <a:t> October 2013</a:t>
            </a:r>
            <a:endParaRPr lang="en-US" sz="1600" b="1" dirty="0">
              <a:solidFill>
                <a:sysClr val="windowText" lastClr="000000"/>
              </a:solidFill>
            </a:endParaRPr>
          </a:p>
        </p:txBody>
      </p:sp>
      <p:sp>
        <p:nvSpPr>
          <p:cNvPr id="12" name="TextBox 11"/>
          <p:cNvSpPr txBox="1"/>
          <p:nvPr/>
        </p:nvSpPr>
        <p:spPr>
          <a:xfrm>
            <a:off x="1752600" y="76200"/>
            <a:ext cx="5410200" cy="584775"/>
          </a:xfrm>
          <a:prstGeom prst="rect">
            <a:avLst/>
          </a:prstGeom>
          <a:noFill/>
        </p:spPr>
        <p:txBody>
          <a:bodyPr wrap="square" rtlCol="0">
            <a:spAutoFit/>
          </a:bodyPr>
          <a:lstStyle/>
          <a:p>
            <a:pPr algn="ctr"/>
            <a:r>
              <a:rPr lang="en-US" sz="3200" b="1" u="sng" dirty="0" smtClean="0">
                <a:ln w="1905"/>
                <a:solidFill>
                  <a:srgbClr val="002060"/>
                </a:solidFill>
                <a:effectLst>
                  <a:innerShdw blurRad="69850" dist="43180" dir="5400000">
                    <a:srgbClr val="000000">
                      <a:alpha val="65000"/>
                    </a:srgbClr>
                  </a:innerShdw>
                </a:effectLst>
              </a:rPr>
              <a:t>TNMM - PSM</a:t>
            </a:r>
            <a:endParaRPr lang="en-US" sz="3200" b="1" u="sng" dirty="0">
              <a:ln w="1905"/>
              <a:solidFill>
                <a:srgbClr val="002060"/>
              </a:solidFill>
              <a:effectLst>
                <a:innerShdw blurRad="69850" dist="43180" dir="5400000">
                  <a:srgbClr val="000000">
                    <a:alpha val="65000"/>
                  </a:srgbClr>
                </a:innerShdw>
              </a:effectLst>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905000"/>
            <a:ext cx="8458200"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457200" y="892314"/>
            <a:ext cx="8305800" cy="707886"/>
          </a:xfrm>
          <a:prstGeom prst="rect">
            <a:avLst/>
          </a:prstGeom>
          <a:noFill/>
        </p:spPr>
        <p:txBody>
          <a:bodyPr wrap="square" rtlCol="0">
            <a:spAutoFit/>
          </a:bodyPr>
          <a:lstStyle/>
          <a:p>
            <a:pPr algn="ctr"/>
            <a:r>
              <a:rPr lang="en-US" sz="2000" b="1" dirty="0" smtClean="0">
                <a:ln w="1905"/>
                <a:solidFill>
                  <a:srgbClr val="002060"/>
                </a:solidFill>
                <a:effectLst>
                  <a:innerShdw blurRad="69850" dist="43180" dir="5400000">
                    <a:srgbClr val="000000">
                      <a:alpha val="65000"/>
                    </a:srgbClr>
                  </a:innerShdw>
                </a:effectLst>
              </a:rPr>
              <a:t>Difference between a resale price &amp; a TNMM for a distributor </a:t>
            </a:r>
          </a:p>
          <a:p>
            <a:pPr algn="ctr"/>
            <a:r>
              <a:rPr lang="en-US" sz="2000" b="1" dirty="0" smtClean="0">
                <a:ln w="1905"/>
                <a:solidFill>
                  <a:srgbClr val="002060"/>
                </a:solidFill>
                <a:effectLst>
                  <a:innerShdw blurRad="69850" dist="43180" dir="5400000">
                    <a:srgbClr val="000000">
                      <a:alpha val="65000"/>
                    </a:srgbClr>
                  </a:innerShdw>
                </a:effectLst>
              </a:rPr>
              <a:t>(illustration)</a:t>
            </a:r>
            <a:endParaRPr lang="en-US" sz="2000" b="1" dirty="0">
              <a:ln w="1905"/>
              <a:solidFill>
                <a:srgbClr val="002060"/>
              </a:solidFill>
              <a:effectLst>
                <a:innerShdw blurRad="69850" dist="43180" dir="5400000">
                  <a:srgbClr val="000000">
                    <a:alpha val="65000"/>
                  </a:srgbClr>
                </a:innerShdw>
              </a:effectLst>
            </a:endParaRPr>
          </a:p>
        </p:txBody>
      </p:sp>
      <p:sp>
        <p:nvSpPr>
          <p:cNvPr id="10" name="Footer Placeholder 5"/>
          <p:cNvSpPr txBox="1">
            <a:spLocks/>
          </p:cNvSpPr>
          <p:nvPr/>
        </p:nvSpPr>
        <p:spPr>
          <a:xfrm>
            <a:off x="5181600" y="5715000"/>
            <a:ext cx="3886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ysClr val="windowText" lastClr="000000"/>
                </a:solidFill>
              </a:rPr>
              <a:t>Source OECD – T.P. Methods, July 2010.</a:t>
            </a:r>
            <a:endParaRPr lang="en-US" b="1" dirty="0">
              <a:solidFill>
                <a:sysClr val="windowText" lastClr="000000"/>
              </a:solidFill>
            </a:endParaRPr>
          </a:p>
        </p:txBody>
      </p:sp>
      <p:sp>
        <p:nvSpPr>
          <p:cNvPr id="2" name="Slide Number Placeholder 1"/>
          <p:cNvSpPr>
            <a:spLocks noGrp="1"/>
          </p:cNvSpPr>
          <p:nvPr>
            <p:ph type="sldNum" sz="quarter" idx="12"/>
          </p:nvPr>
        </p:nvSpPr>
        <p:spPr/>
        <p:txBody>
          <a:bodyPr/>
          <a:lstStyle/>
          <a:p>
            <a:fld id="{A62E0740-FF8D-4729-A930-0F7FE08C6873}" type="slidenum">
              <a:rPr lang="en-US" smtClean="0"/>
              <a:pPr/>
              <a:t>6</a:t>
            </a:fld>
            <a:endParaRPr lang="en-US"/>
          </a:p>
        </p:txBody>
      </p:sp>
      <p:sp>
        <p:nvSpPr>
          <p:cNvPr id="3" name="Footer Placeholder 2"/>
          <p:cNvSpPr>
            <a:spLocks noGrp="1"/>
          </p:cNvSpPr>
          <p:nvPr>
            <p:ph type="ftr" sz="quarter" idx="11"/>
          </p:nvPr>
        </p:nvSpPr>
        <p:spPr/>
        <p:txBody>
          <a:bodyPr/>
          <a:lstStyle/>
          <a:p>
            <a:r>
              <a:rPr lang="en-US" smtClean="0"/>
              <a:t>WIRC,  MUMBAI</a:t>
            </a:r>
            <a:endParaRPr lang="en-US"/>
          </a:p>
        </p:txBody>
      </p:sp>
    </p:spTree>
    <p:extLst>
      <p:ext uri="{BB962C8B-B14F-4D97-AF65-F5344CB8AC3E}">
        <p14:creationId xmlns:p14="http://schemas.microsoft.com/office/powerpoint/2010/main" val="97413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96000"/>
            <a:ext cx="2590800" cy="556045"/>
          </a:xfrm>
          <a:prstGeom prst="rect">
            <a:avLst/>
          </a:prstGeom>
        </p:spPr>
      </p:pic>
      <p:sp>
        <p:nvSpPr>
          <p:cNvPr id="10" name="Footer Placeholder 5"/>
          <p:cNvSpPr txBox="1">
            <a:spLocks/>
          </p:cNvSpPr>
          <p:nvPr/>
        </p:nvSpPr>
        <p:spPr>
          <a:xfrm>
            <a:off x="3429000" y="6172200"/>
            <a:ext cx="2743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ysClr val="windowText" lastClr="000000"/>
                </a:solidFill>
              </a:rPr>
              <a:t>25</a:t>
            </a:r>
            <a:r>
              <a:rPr lang="en-US" sz="1600" b="1" baseline="30000" dirty="0" smtClean="0">
                <a:solidFill>
                  <a:sysClr val="windowText" lastClr="000000"/>
                </a:solidFill>
              </a:rPr>
              <a:t>th </a:t>
            </a:r>
            <a:r>
              <a:rPr lang="en-US" sz="1600" b="1" dirty="0" smtClean="0">
                <a:solidFill>
                  <a:sysClr val="windowText" lastClr="000000"/>
                </a:solidFill>
              </a:rPr>
              <a:t> October 2013</a:t>
            </a:r>
            <a:endParaRPr lang="en-US" sz="1600" b="1" dirty="0">
              <a:solidFill>
                <a:sysClr val="windowText" lastClr="000000"/>
              </a:solidFill>
            </a:endParaRPr>
          </a:p>
        </p:txBody>
      </p:sp>
      <p:sp>
        <p:nvSpPr>
          <p:cNvPr id="11" name="TextBox 10"/>
          <p:cNvSpPr txBox="1"/>
          <p:nvPr/>
        </p:nvSpPr>
        <p:spPr>
          <a:xfrm>
            <a:off x="1752600" y="76200"/>
            <a:ext cx="5410200" cy="584775"/>
          </a:xfrm>
          <a:prstGeom prst="rect">
            <a:avLst/>
          </a:prstGeom>
          <a:noFill/>
        </p:spPr>
        <p:txBody>
          <a:bodyPr wrap="square" rtlCol="0">
            <a:spAutoFit/>
          </a:bodyPr>
          <a:lstStyle/>
          <a:p>
            <a:pPr algn="ctr"/>
            <a:r>
              <a:rPr lang="en-US" sz="3200" b="1" u="sng" dirty="0" smtClean="0">
                <a:ln w="1905"/>
                <a:solidFill>
                  <a:srgbClr val="002060"/>
                </a:solidFill>
                <a:effectLst>
                  <a:innerShdw blurRad="69850" dist="43180" dir="5400000">
                    <a:srgbClr val="000000">
                      <a:alpha val="65000"/>
                    </a:srgbClr>
                  </a:innerShdw>
                </a:effectLst>
              </a:rPr>
              <a:t>TNMM - PSM</a:t>
            </a:r>
            <a:endParaRPr lang="en-US" sz="3200" b="1" u="sng" dirty="0">
              <a:ln w="1905"/>
              <a:solidFill>
                <a:srgbClr val="002060"/>
              </a:solidFill>
              <a:effectLst>
                <a:innerShdw blurRad="69850" dist="43180" dir="5400000">
                  <a:srgbClr val="000000">
                    <a:alpha val="65000"/>
                  </a:srgbClr>
                </a:innerShdw>
              </a:effectLst>
            </a:endParaRP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819150"/>
            <a:ext cx="8229599" cy="497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Footer Placeholder 5"/>
          <p:cNvSpPr txBox="1">
            <a:spLocks/>
          </p:cNvSpPr>
          <p:nvPr/>
        </p:nvSpPr>
        <p:spPr>
          <a:xfrm>
            <a:off x="5181600" y="5715000"/>
            <a:ext cx="3886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ysClr val="windowText" lastClr="000000"/>
                </a:solidFill>
              </a:rPr>
              <a:t>Source OECD – T.P. Methods, July 2010.</a:t>
            </a:r>
            <a:endParaRPr lang="en-US" b="1" dirty="0">
              <a:solidFill>
                <a:sysClr val="windowText" lastClr="000000"/>
              </a:solidFill>
            </a:endParaRPr>
          </a:p>
        </p:txBody>
      </p:sp>
      <p:sp>
        <p:nvSpPr>
          <p:cNvPr id="2" name="Slide Number Placeholder 1"/>
          <p:cNvSpPr>
            <a:spLocks noGrp="1"/>
          </p:cNvSpPr>
          <p:nvPr>
            <p:ph type="sldNum" sz="quarter" idx="12"/>
          </p:nvPr>
        </p:nvSpPr>
        <p:spPr/>
        <p:txBody>
          <a:bodyPr/>
          <a:lstStyle/>
          <a:p>
            <a:fld id="{A62E0740-FF8D-4729-A930-0F7FE08C6873}" type="slidenum">
              <a:rPr lang="en-US" smtClean="0"/>
              <a:pPr/>
              <a:t>7</a:t>
            </a:fld>
            <a:endParaRPr lang="en-US"/>
          </a:p>
        </p:txBody>
      </p:sp>
      <p:sp>
        <p:nvSpPr>
          <p:cNvPr id="3" name="Footer Placeholder 2"/>
          <p:cNvSpPr>
            <a:spLocks noGrp="1"/>
          </p:cNvSpPr>
          <p:nvPr>
            <p:ph type="ftr" sz="quarter" idx="11"/>
          </p:nvPr>
        </p:nvSpPr>
        <p:spPr/>
        <p:txBody>
          <a:bodyPr/>
          <a:lstStyle/>
          <a:p>
            <a:r>
              <a:rPr lang="en-US" smtClean="0"/>
              <a:t>WIRC,  MUMBAI</a:t>
            </a:r>
            <a:endParaRPr lang="en-US"/>
          </a:p>
        </p:txBody>
      </p:sp>
    </p:spTree>
    <p:extLst>
      <p:ext uri="{BB962C8B-B14F-4D97-AF65-F5344CB8AC3E}">
        <p14:creationId xmlns:p14="http://schemas.microsoft.com/office/powerpoint/2010/main" val="1033182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96000"/>
            <a:ext cx="2590800" cy="556045"/>
          </a:xfrm>
          <a:prstGeom prst="rect">
            <a:avLst/>
          </a:prstGeom>
        </p:spPr>
      </p:pic>
      <p:sp>
        <p:nvSpPr>
          <p:cNvPr id="10" name="Footer Placeholder 5"/>
          <p:cNvSpPr txBox="1">
            <a:spLocks/>
          </p:cNvSpPr>
          <p:nvPr/>
        </p:nvSpPr>
        <p:spPr>
          <a:xfrm>
            <a:off x="3429000" y="6172200"/>
            <a:ext cx="2743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ysClr val="windowText" lastClr="000000"/>
                </a:solidFill>
              </a:rPr>
              <a:t>25</a:t>
            </a:r>
            <a:r>
              <a:rPr lang="en-US" sz="1600" b="1" baseline="30000" dirty="0" smtClean="0">
                <a:solidFill>
                  <a:sysClr val="windowText" lastClr="000000"/>
                </a:solidFill>
              </a:rPr>
              <a:t>th </a:t>
            </a:r>
            <a:r>
              <a:rPr lang="en-US" sz="1600" b="1" dirty="0" smtClean="0">
                <a:solidFill>
                  <a:sysClr val="windowText" lastClr="000000"/>
                </a:solidFill>
              </a:rPr>
              <a:t> October 2013</a:t>
            </a:r>
            <a:endParaRPr lang="en-US" sz="1600" b="1" dirty="0">
              <a:solidFill>
                <a:sysClr val="windowText" lastClr="000000"/>
              </a:solidFill>
            </a:endParaRPr>
          </a:p>
        </p:txBody>
      </p:sp>
      <p:sp>
        <p:nvSpPr>
          <p:cNvPr id="11" name="TextBox 10"/>
          <p:cNvSpPr txBox="1"/>
          <p:nvPr/>
        </p:nvSpPr>
        <p:spPr>
          <a:xfrm>
            <a:off x="1752600" y="76200"/>
            <a:ext cx="5410200" cy="584775"/>
          </a:xfrm>
          <a:prstGeom prst="rect">
            <a:avLst/>
          </a:prstGeom>
          <a:noFill/>
        </p:spPr>
        <p:txBody>
          <a:bodyPr wrap="square" rtlCol="0">
            <a:spAutoFit/>
          </a:bodyPr>
          <a:lstStyle/>
          <a:p>
            <a:pPr algn="ctr"/>
            <a:r>
              <a:rPr lang="en-US" sz="3200" b="1" u="sng" dirty="0" smtClean="0">
                <a:ln w="1905"/>
                <a:solidFill>
                  <a:srgbClr val="002060"/>
                </a:solidFill>
                <a:effectLst>
                  <a:innerShdw blurRad="69850" dist="43180" dir="5400000">
                    <a:srgbClr val="000000">
                      <a:alpha val="65000"/>
                    </a:srgbClr>
                  </a:innerShdw>
                </a:effectLst>
              </a:rPr>
              <a:t>TNMM - PSM</a:t>
            </a:r>
            <a:endParaRPr lang="en-US" sz="3200" b="1" u="sng" dirty="0">
              <a:ln w="1905"/>
              <a:solidFill>
                <a:srgbClr val="002060"/>
              </a:solidFill>
              <a:effectLst>
                <a:innerShdw blurRad="69850" dist="43180" dir="5400000">
                  <a:srgbClr val="000000">
                    <a:alpha val="65000"/>
                  </a:srgbClr>
                </a:innerShdw>
              </a:effectLst>
            </a:endParaRP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914400"/>
            <a:ext cx="8305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Footer Placeholder 5"/>
          <p:cNvSpPr txBox="1">
            <a:spLocks/>
          </p:cNvSpPr>
          <p:nvPr/>
        </p:nvSpPr>
        <p:spPr>
          <a:xfrm>
            <a:off x="5181600" y="5638800"/>
            <a:ext cx="3886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ysClr val="windowText" lastClr="000000"/>
                </a:solidFill>
              </a:rPr>
              <a:t>Source OECD – T.P. Methods, July 2010.</a:t>
            </a:r>
            <a:endParaRPr lang="en-US" b="1" dirty="0">
              <a:solidFill>
                <a:sysClr val="windowText" lastClr="000000"/>
              </a:solidFill>
            </a:endParaRPr>
          </a:p>
        </p:txBody>
      </p:sp>
      <p:sp>
        <p:nvSpPr>
          <p:cNvPr id="2" name="Slide Number Placeholder 1"/>
          <p:cNvSpPr>
            <a:spLocks noGrp="1"/>
          </p:cNvSpPr>
          <p:nvPr>
            <p:ph type="sldNum" sz="quarter" idx="12"/>
          </p:nvPr>
        </p:nvSpPr>
        <p:spPr/>
        <p:txBody>
          <a:bodyPr/>
          <a:lstStyle/>
          <a:p>
            <a:fld id="{A62E0740-FF8D-4729-A930-0F7FE08C6873}" type="slidenum">
              <a:rPr lang="en-US" smtClean="0"/>
              <a:pPr/>
              <a:t>8</a:t>
            </a:fld>
            <a:endParaRPr lang="en-US"/>
          </a:p>
        </p:txBody>
      </p:sp>
      <p:sp>
        <p:nvSpPr>
          <p:cNvPr id="3" name="Footer Placeholder 2"/>
          <p:cNvSpPr>
            <a:spLocks noGrp="1"/>
          </p:cNvSpPr>
          <p:nvPr>
            <p:ph type="ftr" sz="quarter" idx="11"/>
          </p:nvPr>
        </p:nvSpPr>
        <p:spPr/>
        <p:txBody>
          <a:bodyPr/>
          <a:lstStyle/>
          <a:p>
            <a:r>
              <a:rPr lang="en-US" smtClean="0"/>
              <a:t>WIRC,  MUMBAI</a:t>
            </a:r>
            <a:endParaRPr lang="en-US"/>
          </a:p>
        </p:txBody>
      </p:sp>
    </p:spTree>
    <p:extLst>
      <p:ext uri="{BB962C8B-B14F-4D97-AF65-F5344CB8AC3E}">
        <p14:creationId xmlns:p14="http://schemas.microsoft.com/office/powerpoint/2010/main" val="261440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96000"/>
            <a:ext cx="2590800" cy="556045"/>
          </a:xfrm>
          <a:prstGeom prst="rect">
            <a:avLst/>
          </a:prstGeom>
        </p:spPr>
      </p:pic>
      <p:sp>
        <p:nvSpPr>
          <p:cNvPr id="11" name="Footer Placeholder 5"/>
          <p:cNvSpPr txBox="1">
            <a:spLocks/>
          </p:cNvSpPr>
          <p:nvPr/>
        </p:nvSpPr>
        <p:spPr>
          <a:xfrm>
            <a:off x="3429000" y="6172200"/>
            <a:ext cx="2743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ysClr val="windowText" lastClr="000000"/>
                </a:solidFill>
              </a:rPr>
              <a:t>25</a:t>
            </a:r>
            <a:r>
              <a:rPr lang="en-US" sz="1600" b="1" baseline="30000" dirty="0" smtClean="0">
                <a:solidFill>
                  <a:sysClr val="windowText" lastClr="000000"/>
                </a:solidFill>
              </a:rPr>
              <a:t>th </a:t>
            </a:r>
            <a:r>
              <a:rPr lang="en-US" sz="1600" b="1" dirty="0" smtClean="0">
                <a:solidFill>
                  <a:sysClr val="windowText" lastClr="000000"/>
                </a:solidFill>
              </a:rPr>
              <a:t> October 2013</a:t>
            </a:r>
            <a:endParaRPr lang="en-US" sz="1600" b="1" dirty="0">
              <a:solidFill>
                <a:sysClr val="windowText" lastClr="000000"/>
              </a:solidFill>
            </a:endParaRPr>
          </a:p>
        </p:txBody>
      </p:sp>
      <p:sp>
        <p:nvSpPr>
          <p:cNvPr id="12" name="TextBox 11"/>
          <p:cNvSpPr txBox="1"/>
          <p:nvPr/>
        </p:nvSpPr>
        <p:spPr>
          <a:xfrm>
            <a:off x="1752600" y="76200"/>
            <a:ext cx="5410200" cy="584775"/>
          </a:xfrm>
          <a:prstGeom prst="rect">
            <a:avLst/>
          </a:prstGeom>
          <a:noFill/>
        </p:spPr>
        <p:txBody>
          <a:bodyPr wrap="square" rtlCol="0">
            <a:spAutoFit/>
          </a:bodyPr>
          <a:lstStyle/>
          <a:p>
            <a:pPr algn="ctr"/>
            <a:r>
              <a:rPr lang="en-US" sz="3200" b="1" u="sng" dirty="0" smtClean="0">
                <a:ln w="1905"/>
                <a:solidFill>
                  <a:srgbClr val="002060"/>
                </a:solidFill>
                <a:effectLst>
                  <a:innerShdw blurRad="69850" dist="43180" dir="5400000">
                    <a:srgbClr val="000000">
                      <a:alpha val="65000"/>
                    </a:srgbClr>
                  </a:innerShdw>
                </a:effectLst>
              </a:rPr>
              <a:t>TNMM - PSM</a:t>
            </a:r>
            <a:endParaRPr lang="en-US" sz="3200" b="1" u="sng" dirty="0">
              <a:ln w="1905"/>
              <a:solidFill>
                <a:srgbClr val="002060"/>
              </a:solidFill>
              <a:effectLst>
                <a:innerShdw blurRad="69850" dist="43180" dir="5400000">
                  <a:srgbClr val="000000">
                    <a:alpha val="65000"/>
                  </a:srgbClr>
                </a:innerShdw>
              </a:effectLst>
            </a:endParaRPr>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914401"/>
            <a:ext cx="81534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5"/>
          <p:cNvSpPr txBox="1">
            <a:spLocks/>
          </p:cNvSpPr>
          <p:nvPr/>
        </p:nvSpPr>
        <p:spPr>
          <a:xfrm>
            <a:off x="5181600" y="5715000"/>
            <a:ext cx="3886200" cy="4572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ysClr val="windowText" lastClr="000000"/>
                </a:solidFill>
              </a:rPr>
              <a:t>Source OECD – T.P. Methods, July 2010.</a:t>
            </a:r>
            <a:endParaRPr lang="en-US" b="1" dirty="0">
              <a:solidFill>
                <a:sysClr val="windowText" lastClr="000000"/>
              </a:solidFill>
            </a:endParaRPr>
          </a:p>
        </p:txBody>
      </p:sp>
      <p:sp>
        <p:nvSpPr>
          <p:cNvPr id="2" name="Slide Number Placeholder 1"/>
          <p:cNvSpPr>
            <a:spLocks noGrp="1"/>
          </p:cNvSpPr>
          <p:nvPr>
            <p:ph type="sldNum" sz="quarter" idx="12"/>
          </p:nvPr>
        </p:nvSpPr>
        <p:spPr/>
        <p:txBody>
          <a:bodyPr/>
          <a:lstStyle/>
          <a:p>
            <a:fld id="{A62E0740-FF8D-4729-A930-0F7FE08C6873}" type="slidenum">
              <a:rPr lang="en-US" smtClean="0"/>
              <a:pPr/>
              <a:t>9</a:t>
            </a:fld>
            <a:endParaRPr lang="en-US"/>
          </a:p>
        </p:txBody>
      </p:sp>
      <p:sp>
        <p:nvSpPr>
          <p:cNvPr id="3" name="Footer Placeholder 2"/>
          <p:cNvSpPr>
            <a:spLocks noGrp="1"/>
          </p:cNvSpPr>
          <p:nvPr>
            <p:ph type="ftr" sz="quarter" idx="11"/>
          </p:nvPr>
        </p:nvSpPr>
        <p:spPr/>
        <p:txBody>
          <a:bodyPr/>
          <a:lstStyle/>
          <a:p>
            <a:r>
              <a:rPr lang="en-US" smtClean="0"/>
              <a:t>WIRC,  MUMBAI</a:t>
            </a:r>
            <a:endParaRPr lang="en-US"/>
          </a:p>
        </p:txBody>
      </p:sp>
    </p:spTree>
    <p:extLst>
      <p:ext uri="{BB962C8B-B14F-4D97-AF65-F5344CB8AC3E}">
        <p14:creationId xmlns:p14="http://schemas.microsoft.com/office/powerpoint/2010/main" val="1703334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757</TotalTime>
  <Words>2901</Words>
  <Application>Microsoft Office PowerPoint</Application>
  <PresentationFormat>On-screen Show (4:3)</PresentationFormat>
  <Paragraphs>258</Paragraphs>
  <Slides>23</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26" baseType="lpstr">
      <vt:lpstr>Equity</vt:lpstr>
      <vt:lpstr>Microsoft Excel Worksheet</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 Pricing</dc:title>
  <dc:creator>JAYESH</dc:creator>
  <cp:lastModifiedBy>JAYESH</cp:lastModifiedBy>
  <cp:revision>91</cp:revision>
  <cp:lastPrinted>2013-09-09T11:20:07Z</cp:lastPrinted>
  <dcterms:created xsi:type="dcterms:W3CDTF">2013-09-09T07:31:31Z</dcterms:created>
  <dcterms:modified xsi:type="dcterms:W3CDTF">2013-10-24T06:19:01Z</dcterms:modified>
</cp:coreProperties>
</file>