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8" r:id="rId2"/>
    <p:sldId id="256" r:id="rId3"/>
    <p:sldId id="261" r:id="rId4"/>
    <p:sldId id="262" r:id="rId5"/>
    <p:sldId id="259" r:id="rId6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5B05"/>
    <a:srgbClr val="FFFFCC"/>
    <a:srgbClr val="FFFFFF"/>
    <a:srgbClr val="FFFF99"/>
    <a:srgbClr val="000000"/>
    <a:srgbClr val="33ED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9632" autoAdjust="0"/>
    <p:restoredTop sz="94660" autoAdjust="0"/>
  </p:normalViewPr>
  <p:slideViewPr>
    <p:cSldViewPr>
      <p:cViewPr varScale="1">
        <p:scale>
          <a:sx n="67" d="100"/>
          <a:sy n="67" d="100"/>
        </p:scale>
        <p:origin x="1651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54BCC8-2ED1-4C5C-B18C-2DED578064D7}" type="datetimeFigureOut">
              <a:rPr lang="en-US" smtClean="0"/>
              <a:pPr/>
              <a:t>25-Dec-20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B94E32-9DA7-46E7-B05B-334BC2DDA1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993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CC40-91B4-42DF-99DC-6CAA1D74E642}" type="datetimeFigureOut">
              <a:rPr lang="en-US" smtClean="0"/>
              <a:pPr/>
              <a:t>25-Dec-20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9A8E5-5710-4938-AA27-3595ED754C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771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CC40-91B4-42DF-99DC-6CAA1D74E642}" type="datetimeFigureOut">
              <a:rPr lang="en-US" smtClean="0"/>
              <a:pPr/>
              <a:t>25-Dec-20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9A8E5-5710-4938-AA27-3595ED754C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243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CC40-91B4-42DF-99DC-6CAA1D74E642}" type="datetimeFigureOut">
              <a:rPr lang="en-US" smtClean="0"/>
              <a:pPr/>
              <a:t>25-Dec-20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9A8E5-5710-4938-AA27-3595ED754C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517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CC40-91B4-42DF-99DC-6CAA1D74E642}" type="datetimeFigureOut">
              <a:rPr lang="en-US" smtClean="0"/>
              <a:pPr/>
              <a:t>25-Dec-20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9A8E5-5710-4938-AA27-3595ED754C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327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CC40-91B4-42DF-99DC-6CAA1D74E642}" type="datetimeFigureOut">
              <a:rPr lang="en-US" smtClean="0"/>
              <a:pPr/>
              <a:t>25-Dec-20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9A8E5-5710-4938-AA27-3595ED754C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118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CC40-91B4-42DF-99DC-6CAA1D74E642}" type="datetimeFigureOut">
              <a:rPr lang="en-US" smtClean="0"/>
              <a:pPr/>
              <a:t>25-Dec-20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9A8E5-5710-4938-AA27-3595ED754C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187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CC40-91B4-42DF-99DC-6CAA1D74E642}" type="datetimeFigureOut">
              <a:rPr lang="en-US" smtClean="0"/>
              <a:pPr/>
              <a:t>25-Dec-20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9A8E5-5710-4938-AA27-3595ED754C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20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CC40-91B4-42DF-99DC-6CAA1D74E642}" type="datetimeFigureOut">
              <a:rPr lang="en-US" smtClean="0"/>
              <a:pPr/>
              <a:t>25-Dec-20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9A8E5-5710-4938-AA27-3595ED754C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842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CC40-91B4-42DF-99DC-6CAA1D74E642}" type="datetimeFigureOut">
              <a:rPr lang="en-US" smtClean="0"/>
              <a:pPr/>
              <a:t>25-Dec-20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9A8E5-5710-4938-AA27-3595ED754C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871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CC40-91B4-42DF-99DC-6CAA1D74E642}" type="datetimeFigureOut">
              <a:rPr lang="en-US" smtClean="0"/>
              <a:pPr/>
              <a:t>25-Dec-20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9A8E5-5710-4938-AA27-3595ED754C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595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4CC40-91B4-42DF-99DC-6CAA1D74E642}" type="datetimeFigureOut">
              <a:rPr lang="en-US" smtClean="0"/>
              <a:pPr/>
              <a:t>25-Dec-20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9A8E5-5710-4938-AA27-3595ED754C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1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4CC40-91B4-42DF-99DC-6CAA1D74E642}" type="datetimeFigureOut">
              <a:rPr lang="en-US" smtClean="0"/>
              <a:pPr/>
              <a:t>25-Dec-20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9A8E5-5710-4938-AA27-3595ED754C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983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kmadvisory.com/" TargetMode="External"/><Relationship Id="rId2" Type="http://schemas.openxmlformats.org/officeDocument/2006/relationships/hyperlink" Target="mailto:pkm@pkmadvisory.com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88380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591985"/>
              </p:ext>
            </p:extLst>
          </p:nvPr>
        </p:nvGraphicFramePr>
        <p:xfrm>
          <a:off x="457200" y="990600"/>
          <a:ext cx="8305800" cy="543377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295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15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6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3395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Policy 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Guidance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Kerala</a:t>
                      </a: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Andhra Pradesh</a:t>
                      </a: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Karnataka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96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Look</a:t>
                      </a:r>
                      <a:r>
                        <a:rPr lang="en-US" sz="1400" b="1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Forward</a:t>
                      </a:r>
                      <a:endParaRPr lang="en-US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To meet requirement since demographic dividend in state will end sooner to its aging population. Emerging trend of crossing 10000 startups by 2020 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To create a world class technology start up ecosystem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To generate large employment 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353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Budgetary Allocation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1% of State's Annual Budget  Appx   </a:t>
                      </a:r>
                      <a:r>
                        <a:rPr lang="en-US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Rs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. 2500 crores in five years 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Rs.100 crores Fund of Fund with 15% cap in participation with SEBI approved venture fund 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No specific mention 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1389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Objective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Attract </a:t>
                      </a:r>
                      <a:r>
                        <a:rPr lang="en-US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Rs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5000 crores investment ,    1 Million Sq. </a:t>
                      </a:r>
                      <a:r>
                        <a:rPr lang="en-US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ft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incubation space  with 10 Technology  Business Incubators , develop common infrastructure like lab, cloud server, services for example accounting, patent registration </a:t>
                      </a:r>
                      <a:r>
                        <a:rPr lang="en-US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etc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5000 startups thru 100 incubators/ Accelerators,   </a:t>
                      </a:r>
                    </a:p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 Million incubation space 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No target 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746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Accelerators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At least one world class Accelerator thru Global invitation program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At least one world class Accelerator thru Global invitation program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No specific policy 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04800" y="152400"/>
            <a:ext cx="8382000" cy="68579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chemeClr val="tx1"/>
                </a:solidFill>
              </a:rPr>
              <a:t>SUMMARY : OTHER STATES’  POLICY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9A8E5-5710-4938-AA27-3595ED754C4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PKM Advisory  Services P.  Ltd.</a:t>
            </a:r>
          </a:p>
        </p:txBody>
      </p:sp>
    </p:spTree>
    <p:extLst>
      <p:ext uri="{BB962C8B-B14F-4D97-AF65-F5344CB8AC3E}">
        <p14:creationId xmlns:p14="http://schemas.microsoft.com/office/powerpoint/2010/main" val="235722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52400"/>
            <a:ext cx="8382000" cy="685799"/>
          </a:xfrm>
          <a:solidFill>
            <a:schemeClr val="bg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SUMMARY : OTHER STATES’  POLICY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460839"/>
              </p:ext>
            </p:extLst>
          </p:nvPr>
        </p:nvGraphicFramePr>
        <p:xfrm>
          <a:off x="381000" y="990601"/>
          <a:ext cx="8382000" cy="550410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307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4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73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38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796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Policy 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Guidance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Kerala</a:t>
                      </a: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Andhra Pradesh</a:t>
                      </a: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Karnataka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548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Human Capital Development 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Mandatory apprenticeship for under grad , Sabbatical scheme for college and university faculty to rejoin job when his incubator unsuccess.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Mandatory apprenticeship for under grad , Sabbatical scheme for college and university faculty to rejoin job when his incubator unsuccess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Nil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334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  Financial Support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To encourage Banks and Financial institution to enhance and extend fund collateral free, soft loan etc. State owned financial institution  will get state government guarantee up to 10% of loan disbursed and outstanding ,in case of NPA.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 assertion 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NA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921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Registration</a:t>
                      </a:r>
                      <a:r>
                        <a:rPr lang="en-US" sz="1400" b="1" i="0" u="none" strike="noStrike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Compliance</a:t>
                      </a:r>
                      <a:endParaRPr lang="en-US" sz="1400" b="1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Many Exemption such as factories act, labour act etc. 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single window clearance 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Many Exemption such as factories act, labour act etc. 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419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Monetary Support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Reimbursement of VAT/CST on Turnover with ceiling, Reimbursement of stamp duty and registration fees 100% on first transaction and 50% on second transaction, patent filing cost up to            </a:t>
                      </a:r>
                      <a:r>
                        <a:rPr lang="en-US" sz="12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Rs</a:t>
                      </a:r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. 2 lacs for domestic and 10 lacs for foreign registration 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Reimbursement of VAT/CST on goods supplied to or sale by Incubators without ceiling 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Reimbursement of PF and ESI per employee </a:t>
                      </a:r>
                      <a:r>
                        <a:rPr lang="en-US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Rs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2000 for continuous period of 2 years  employment of employee. Exemption from stamp duty 75%.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9A8E5-5710-4938-AA27-3595ED754C4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PKM Advisory  Services P.  Ltd.</a:t>
            </a:r>
          </a:p>
        </p:txBody>
      </p:sp>
    </p:spTree>
    <p:extLst>
      <p:ext uri="{BB962C8B-B14F-4D97-AF65-F5344CB8AC3E}">
        <p14:creationId xmlns:p14="http://schemas.microsoft.com/office/powerpoint/2010/main" val="1811684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52400"/>
            <a:ext cx="8382000" cy="685799"/>
          </a:xfrm>
          <a:solidFill>
            <a:schemeClr val="bg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SUMMARY : OTHER STATES’ POLICY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314885"/>
              </p:ext>
            </p:extLst>
          </p:nvPr>
        </p:nvGraphicFramePr>
        <p:xfrm>
          <a:off x="457200" y="990600"/>
          <a:ext cx="8305800" cy="503268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295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15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6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2976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Policy 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Guidance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Kerala</a:t>
                      </a: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Andhra Pradesh</a:t>
                      </a: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Karnataka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34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Additional incentives to private / PPP model incubators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Incubator project that has capacity to create 1000 startups, get financial, monetary incentive on lease land, rental, capex </a:t>
                      </a:r>
                      <a:r>
                        <a:rPr lang="en-US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etc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. 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Relaxation to AP building Rules and other appropriate benefits 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NA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628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Fees to Mentor and financial support  in running expenses of incubation unit 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No mentor fees. Financial support  @20% on capex other than land and building cost to host  incubator/ facility provider  under </a:t>
                      </a:r>
                      <a:r>
                        <a:rPr lang="en-US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ppp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/private model  . However no support to startup .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No mentor fees. selection of host institute as non exclusive pilot incubator by state government from NSTEDB approved incubator for 5 years . State </a:t>
                      </a:r>
                      <a:r>
                        <a:rPr lang="en-US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govt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will provide ready to use  with plug and play facility and </a:t>
                      </a:r>
                      <a:r>
                        <a:rPr lang="en-US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Rs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12500 per month for three years per startup company for meeting running expenses to pilot incubator. No direct financial support to startup. 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No mentor fees. Startup  may get ready to use with plug and play facility owned by state government / privately </a:t>
                      </a:r>
                      <a:r>
                        <a:rPr lang="en-US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recognised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 at concessional rate of Rs 5-15 per sq ft.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9A8E5-5710-4938-AA27-3595ED754C4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PKM Advisory  Services P.  Ltd.</a:t>
            </a:r>
          </a:p>
        </p:txBody>
      </p:sp>
    </p:spTree>
    <p:extLst>
      <p:ext uri="{BB962C8B-B14F-4D97-AF65-F5344CB8AC3E}">
        <p14:creationId xmlns:p14="http://schemas.microsoft.com/office/powerpoint/2010/main" val="1631001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3886200"/>
            <a:ext cx="6781800" cy="1938992"/>
          </a:xfrm>
          <a:prstGeom prst="rect">
            <a:avLst/>
          </a:prstGeom>
          <a:solidFill>
            <a:srgbClr val="115B05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FFFF00"/>
                </a:solidFill>
              </a:rPr>
              <a:t>A -411 </a:t>
            </a:r>
            <a:r>
              <a:rPr lang="en-US" sz="2400" b="1" dirty="0" err="1">
                <a:solidFill>
                  <a:srgbClr val="FFFF00"/>
                </a:solidFill>
              </a:rPr>
              <a:t>Safal</a:t>
            </a:r>
            <a:r>
              <a:rPr lang="en-US" sz="2400" b="1" dirty="0">
                <a:solidFill>
                  <a:srgbClr val="FFFF00"/>
                </a:solidFill>
              </a:rPr>
              <a:t> Pegasus, Prahalad Nagar ,</a:t>
            </a:r>
          </a:p>
          <a:p>
            <a:pPr algn="ctr"/>
            <a:r>
              <a:rPr lang="en-US" sz="2400" b="1" dirty="0">
                <a:solidFill>
                  <a:srgbClr val="FFFF00"/>
                </a:solidFill>
              </a:rPr>
              <a:t>Satellite, Ahmedabad-380051</a:t>
            </a:r>
          </a:p>
          <a:p>
            <a:pPr algn="ctr"/>
            <a:r>
              <a:rPr lang="en-US" sz="2400" b="1" dirty="0">
                <a:solidFill>
                  <a:srgbClr val="FFFF00"/>
                </a:solidFill>
              </a:rPr>
              <a:t>Phone: +91 79 40065204</a:t>
            </a:r>
          </a:p>
          <a:p>
            <a:pPr algn="ctr"/>
            <a:r>
              <a:rPr lang="en-US" sz="2400" b="1" dirty="0">
                <a:solidFill>
                  <a:srgbClr val="FFFF00"/>
                </a:solidFill>
              </a:rPr>
              <a:t>Email: </a:t>
            </a:r>
            <a:r>
              <a:rPr lang="en-US" sz="2400" b="1" u="sng" dirty="0">
                <a:solidFill>
                  <a:srgbClr val="FFFF00"/>
                </a:solidFill>
                <a:hlinkClick r:id="rId2"/>
              </a:rPr>
              <a:t>pkm@pkmadvisory.com</a:t>
            </a:r>
            <a:endParaRPr lang="en-US" sz="2400" b="1" dirty="0">
              <a:solidFill>
                <a:srgbClr val="FFFF00"/>
              </a:solidFill>
            </a:endParaRPr>
          </a:p>
          <a:p>
            <a:pPr algn="ctr"/>
            <a:r>
              <a:rPr lang="en-US" sz="2400" b="1" dirty="0">
                <a:solidFill>
                  <a:srgbClr val="FFFF00"/>
                </a:solidFill>
              </a:rPr>
              <a:t>Web: </a:t>
            </a:r>
            <a:r>
              <a:rPr lang="en-US" sz="2400" b="1" u="sng" dirty="0">
                <a:solidFill>
                  <a:srgbClr val="FFFF00"/>
                </a:solidFill>
                <a:hlinkClick r:id="rId3"/>
              </a:rPr>
              <a:t>www.pkmadvisory.com</a:t>
            </a:r>
            <a:endParaRPr lang="en-US" sz="2400" b="1" dirty="0">
              <a:solidFill>
                <a:srgbClr val="FFFF0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4906" y="865094"/>
            <a:ext cx="3665587" cy="2819400"/>
          </a:xfrm>
          <a:prstGeom prst="rect">
            <a:avLst/>
          </a:prstGeom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1175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</TotalTime>
  <Words>634</Words>
  <Application>Microsoft Office PowerPoint</Application>
  <PresentationFormat>On-screen Show (4:3)</PresentationFormat>
  <Paragraphs>70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Georgia</vt:lpstr>
      <vt:lpstr>Office Theme</vt:lpstr>
      <vt:lpstr>PowerPoint Presentation</vt:lpstr>
      <vt:lpstr>PowerPoint Presentation</vt:lpstr>
      <vt:lpstr>SUMMARY : OTHER STATES’  POLICY</vt:lpstr>
      <vt:lpstr>SUMMARY : OTHER STATES’ POLICY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 Guidance</dc:title>
  <dc:creator>JAYESH</dc:creator>
  <cp:lastModifiedBy>Windows User</cp:lastModifiedBy>
  <cp:revision>44</cp:revision>
  <cp:lastPrinted>2015-07-17T10:37:55Z</cp:lastPrinted>
  <dcterms:created xsi:type="dcterms:W3CDTF">2015-07-16T11:29:59Z</dcterms:created>
  <dcterms:modified xsi:type="dcterms:W3CDTF">2020-12-25T12:28:54Z</dcterms:modified>
</cp:coreProperties>
</file>