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19" autoAdjust="0"/>
    <p:restoredTop sz="94709" autoAdjust="0"/>
  </p:normalViewPr>
  <p:slideViewPr>
    <p:cSldViewPr>
      <p:cViewPr varScale="1">
        <p:scale>
          <a:sx n="63" d="100"/>
          <a:sy n="63" d="100"/>
        </p:scale>
        <p:origin x="1723" y="5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6615E26-E42E-4354-9678-E50ABB0BC526}" type="datetimeFigureOut">
              <a:rPr lang="en-US" smtClean="0"/>
              <a:pPr/>
              <a:t>22-Dec-20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a:t>P.K.MODI - 15.07.2012</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4ECF173-F1D2-4D45-A737-791C86139E85}"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22CC34-F513-49DA-BB62-A7BE9FEBB8DC}" type="datetimeFigureOut">
              <a:rPr lang="en-US" smtClean="0"/>
              <a:pPr/>
              <a:t>22-Dec-20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a:t>P.K.MODI - 15.07.2012</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8858DA-136A-4DC5-AEBE-5E81CA51E4FF}" type="slidenum">
              <a:rPr lang="en-US" smtClean="0"/>
              <a:pPr/>
              <a:t>‹#›</a:t>
            </a:fld>
            <a:endParaRPr lang="en-US"/>
          </a:p>
        </p:txBody>
      </p:sp>
    </p:spTree>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8858DA-136A-4DC5-AEBE-5E81CA51E4FF}" type="slidenum">
              <a:rPr lang="en-US" smtClean="0"/>
              <a:pPr/>
              <a:t>1</a:t>
            </a:fld>
            <a:endParaRPr lang="en-US"/>
          </a:p>
        </p:txBody>
      </p:sp>
      <p:sp>
        <p:nvSpPr>
          <p:cNvPr id="5" name="Footer Placeholder 4"/>
          <p:cNvSpPr>
            <a:spLocks noGrp="1"/>
          </p:cNvSpPr>
          <p:nvPr>
            <p:ph type="ftr" sz="quarter" idx="11"/>
          </p:nvPr>
        </p:nvSpPr>
        <p:spPr/>
        <p:txBody>
          <a:bodyPr/>
          <a:lstStyle/>
          <a:p>
            <a:r>
              <a:rPr lang="en-US"/>
              <a:t>P.K.MODI - 15.07.2012</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676CB9F-27A3-4489-8AB4-E86AE60F5D71}" type="datetime1">
              <a:rPr lang="en-US" smtClean="0"/>
              <a:pPr/>
              <a:t>22-Dec-20</a:t>
            </a:fld>
            <a:endParaRPr lang="en-US"/>
          </a:p>
        </p:txBody>
      </p:sp>
      <p:sp>
        <p:nvSpPr>
          <p:cNvPr id="5" name="Footer Placeholder 4"/>
          <p:cNvSpPr>
            <a:spLocks noGrp="1"/>
          </p:cNvSpPr>
          <p:nvPr>
            <p:ph type="ftr" sz="quarter" idx="11"/>
          </p:nvPr>
        </p:nvSpPr>
        <p:spPr/>
        <p:txBody>
          <a:bodyPr/>
          <a:lstStyle/>
          <a:p>
            <a:r>
              <a:rPr lang="en-US"/>
              <a:t>1</a:t>
            </a:r>
          </a:p>
        </p:txBody>
      </p:sp>
      <p:sp>
        <p:nvSpPr>
          <p:cNvPr id="6" name="Slide Number Placeholder 5"/>
          <p:cNvSpPr>
            <a:spLocks noGrp="1"/>
          </p:cNvSpPr>
          <p:nvPr>
            <p:ph type="sldNum" sz="quarter" idx="12"/>
          </p:nvPr>
        </p:nvSpPr>
        <p:spPr/>
        <p:txBody>
          <a:bodyPr/>
          <a:lstStyle/>
          <a:p>
            <a:fld id="{7B018645-8829-4D49-A06B-B9F64AC1D14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09E3AA-A8F7-42C5-824A-B3799B92E9F5}" type="datetime1">
              <a:rPr lang="en-US" smtClean="0"/>
              <a:pPr/>
              <a:t>22-Dec-20</a:t>
            </a:fld>
            <a:endParaRPr lang="en-US"/>
          </a:p>
        </p:txBody>
      </p:sp>
      <p:sp>
        <p:nvSpPr>
          <p:cNvPr id="5" name="Footer Placeholder 4"/>
          <p:cNvSpPr>
            <a:spLocks noGrp="1"/>
          </p:cNvSpPr>
          <p:nvPr>
            <p:ph type="ftr" sz="quarter" idx="11"/>
          </p:nvPr>
        </p:nvSpPr>
        <p:spPr/>
        <p:txBody>
          <a:bodyPr/>
          <a:lstStyle/>
          <a:p>
            <a:r>
              <a:rPr lang="en-US"/>
              <a:t>1</a:t>
            </a:r>
          </a:p>
        </p:txBody>
      </p:sp>
      <p:sp>
        <p:nvSpPr>
          <p:cNvPr id="6" name="Slide Number Placeholder 5"/>
          <p:cNvSpPr>
            <a:spLocks noGrp="1"/>
          </p:cNvSpPr>
          <p:nvPr>
            <p:ph type="sldNum" sz="quarter" idx="12"/>
          </p:nvPr>
        </p:nvSpPr>
        <p:spPr/>
        <p:txBody>
          <a:bodyPr/>
          <a:lstStyle/>
          <a:p>
            <a:fld id="{7B018645-8829-4D49-A06B-B9F64AC1D1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1FA156-395D-483F-BEED-D7DC15C04D0D}" type="datetime1">
              <a:rPr lang="en-US" smtClean="0"/>
              <a:pPr/>
              <a:t>22-Dec-20</a:t>
            </a:fld>
            <a:endParaRPr lang="en-US"/>
          </a:p>
        </p:txBody>
      </p:sp>
      <p:sp>
        <p:nvSpPr>
          <p:cNvPr id="5" name="Footer Placeholder 4"/>
          <p:cNvSpPr>
            <a:spLocks noGrp="1"/>
          </p:cNvSpPr>
          <p:nvPr>
            <p:ph type="ftr" sz="quarter" idx="11"/>
          </p:nvPr>
        </p:nvSpPr>
        <p:spPr/>
        <p:txBody>
          <a:bodyPr/>
          <a:lstStyle/>
          <a:p>
            <a:r>
              <a:rPr lang="en-US"/>
              <a:t>1</a:t>
            </a:r>
          </a:p>
        </p:txBody>
      </p:sp>
      <p:sp>
        <p:nvSpPr>
          <p:cNvPr id="6" name="Slide Number Placeholder 5"/>
          <p:cNvSpPr>
            <a:spLocks noGrp="1"/>
          </p:cNvSpPr>
          <p:nvPr>
            <p:ph type="sldNum" sz="quarter" idx="12"/>
          </p:nvPr>
        </p:nvSpPr>
        <p:spPr/>
        <p:txBody>
          <a:bodyPr/>
          <a:lstStyle/>
          <a:p>
            <a:fld id="{7B018645-8829-4D49-A06B-B9F64AC1D1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41E554-3986-4892-8179-E4199523BC3C}" type="datetime1">
              <a:rPr lang="en-US" smtClean="0"/>
              <a:pPr/>
              <a:t>22-Dec-20</a:t>
            </a:fld>
            <a:endParaRPr lang="en-US"/>
          </a:p>
        </p:txBody>
      </p:sp>
      <p:sp>
        <p:nvSpPr>
          <p:cNvPr id="5" name="Footer Placeholder 4"/>
          <p:cNvSpPr>
            <a:spLocks noGrp="1"/>
          </p:cNvSpPr>
          <p:nvPr>
            <p:ph type="ftr" sz="quarter" idx="11"/>
          </p:nvPr>
        </p:nvSpPr>
        <p:spPr/>
        <p:txBody>
          <a:bodyPr/>
          <a:lstStyle/>
          <a:p>
            <a:r>
              <a:rPr lang="en-US"/>
              <a:t>1</a:t>
            </a:r>
          </a:p>
        </p:txBody>
      </p:sp>
      <p:sp>
        <p:nvSpPr>
          <p:cNvPr id="6" name="Slide Number Placeholder 5"/>
          <p:cNvSpPr>
            <a:spLocks noGrp="1"/>
          </p:cNvSpPr>
          <p:nvPr>
            <p:ph type="sldNum" sz="quarter" idx="12"/>
          </p:nvPr>
        </p:nvSpPr>
        <p:spPr/>
        <p:txBody>
          <a:bodyPr/>
          <a:lstStyle/>
          <a:p>
            <a:fld id="{7B018645-8829-4D49-A06B-B9F64AC1D1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A987C9-47E7-41E4-B03A-272C167FC1CA}" type="datetime1">
              <a:rPr lang="en-US" smtClean="0"/>
              <a:pPr/>
              <a:t>22-Dec-20</a:t>
            </a:fld>
            <a:endParaRPr lang="en-US"/>
          </a:p>
        </p:txBody>
      </p:sp>
      <p:sp>
        <p:nvSpPr>
          <p:cNvPr id="5" name="Footer Placeholder 4"/>
          <p:cNvSpPr>
            <a:spLocks noGrp="1"/>
          </p:cNvSpPr>
          <p:nvPr>
            <p:ph type="ftr" sz="quarter" idx="11"/>
          </p:nvPr>
        </p:nvSpPr>
        <p:spPr/>
        <p:txBody>
          <a:bodyPr/>
          <a:lstStyle/>
          <a:p>
            <a:r>
              <a:rPr lang="en-US"/>
              <a:t>1</a:t>
            </a:r>
          </a:p>
        </p:txBody>
      </p:sp>
      <p:sp>
        <p:nvSpPr>
          <p:cNvPr id="6" name="Slide Number Placeholder 5"/>
          <p:cNvSpPr>
            <a:spLocks noGrp="1"/>
          </p:cNvSpPr>
          <p:nvPr>
            <p:ph type="sldNum" sz="quarter" idx="12"/>
          </p:nvPr>
        </p:nvSpPr>
        <p:spPr/>
        <p:txBody>
          <a:bodyPr/>
          <a:lstStyle/>
          <a:p>
            <a:fld id="{7B018645-8829-4D49-A06B-B9F64AC1D14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F101F2F-D766-4100-9190-8108BE67098D}" type="datetime1">
              <a:rPr lang="en-US" smtClean="0"/>
              <a:pPr/>
              <a:t>22-Dec-20</a:t>
            </a:fld>
            <a:endParaRPr lang="en-US"/>
          </a:p>
        </p:txBody>
      </p:sp>
      <p:sp>
        <p:nvSpPr>
          <p:cNvPr id="6" name="Footer Placeholder 5"/>
          <p:cNvSpPr>
            <a:spLocks noGrp="1"/>
          </p:cNvSpPr>
          <p:nvPr>
            <p:ph type="ftr" sz="quarter" idx="11"/>
          </p:nvPr>
        </p:nvSpPr>
        <p:spPr/>
        <p:txBody>
          <a:bodyPr/>
          <a:lstStyle/>
          <a:p>
            <a:r>
              <a:rPr lang="en-US"/>
              <a:t>1</a:t>
            </a:r>
          </a:p>
        </p:txBody>
      </p:sp>
      <p:sp>
        <p:nvSpPr>
          <p:cNvPr id="7" name="Slide Number Placeholder 6"/>
          <p:cNvSpPr>
            <a:spLocks noGrp="1"/>
          </p:cNvSpPr>
          <p:nvPr>
            <p:ph type="sldNum" sz="quarter" idx="12"/>
          </p:nvPr>
        </p:nvSpPr>
        <p:spPr/>
        <p:txBody>
          <a:bodyPr/>
          <a:lstStyle/>
          <a:p>
            <a:fld id="{7B018645-8829-4D49-A06B-B9F64AC1D1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178B6B1-9D0D-4FCE-A123-B0B3CEA727E4}" type="datetime1">
              <a:rPr lang="en-US" smtClean="0"/>
              <a:pPr/>
              <a:t>22-Dec-20</a:t>
            </a:fld>
            <a:endParaRPr lang="en-US"/>
          </a:p>
        </p:txBody>
      </p:sp>
      <p:sp>
        <p:nvSpPr>
          <p:cNvPr id="8" name="Footer Placeholder 7"/>
          <p:cNvSpPr>
            <a:spLocks noGrp="1"/>
          </p:cNvSpPr>
          <p:nvPr>
            <p:ph type="ftr" sz="quarter" idx="11"/>
          </p:nvPr>
        </p:nvSpPr>
        <p:spPr/>
        <p:txBody>
          <a:bodyPr/>
          <a:lstStyle/>
          <a:p>
            <a:r>
              <a:rPr lang="en-US"/>
              <a:t>1</a:t>
            </a:r>
          </a:p>
        </p:txBody>
      </p:sp>
      <p:sp>
        <p:nvSpPr>
          <p:cNvPr id="9" name="Slide Number Placeholder 8"/>
          <p:cNvSpPr>
            <a:spLocks noGrp="1"/>
          </p:cNvSpPr>
          <p:nvPr>
            <p:ph type="sldNum" sz="quarter" idx="12"/>
          </p:nvPr>
        </p:nvSpPr>
        <p:spPr/>
        <p:txBody>
          <a:bodyPr/>
          <a:lstStyle/>
          <a:p>
            <a:fld id="{7B018645-8829-4D49-A06B-B9F64AC1D14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113AF16-E009-4F4E-9952-30C51A0CDC20}" type="datetime1">
              <a:rPr lang="en-US" smtClean="0"/>
              <a:pPr/>
              <a:t>22-Dec-20</a:t>
            </a:fld>
            <a:endParaRPr lang="en-US"/>
          </a:p>
        </p:txBody>
      </p:sp>
      <p:sp>
        <p:nvSpPr>
          <p:cNvPr id="4" name="Footer Placeholder 3"/>
          <p:cNvSpPr>
            <a:spLocks noGrp="1"/>
          </p:cNvSpPr>
          <p:nvPr>
            <p:ph type="ftr" sz="quarter" idx="11"/>
          </p:nvPr>
        </p:nvSpPr>
        <p:spPr/>
        <p:txBody>
          <a:bodyPr/>
          <a:lstStyle/>
          <a:p>
            <a:r>
              <a:rPr lang="en-US"/>
              <a:t>1</a:t>
            </a:r>
          </a:p>
        </p:txBody>
      </p:sp>
      <p:sp>
        <p:nvSpPr>
          <p:cNvPr id="5" name="Slide Number Placeholder 4"/>
          <p:cNvSpPr>
            <a:spLocks noGrp="1"/>
          </p:cNvSpPr>
          <p:nvPr>
            <p:ph type="sldNum" sz="quarter" idx="12"/>
          </p:nvPr>
        </p:nvSpPr>
        <p:spPr/>
        <p:txBody>
          <a:bodyPr/>
          <a:lstStyle/>
          <a:p>
            <a:fld id="{7B018645-8829-4D49-A06B-B9F64AC1D1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21DC9C-2AD6-494B-87F9-FCF10933FE49}" type="datetime1">
              <a:rPr lang="en-US" smtClean="0"/>
              <a:pPr/>
              <a:t>22-Dec-20</a:t>
            </a:fld>
            <a:endParaRPr lang="en-US"/>
          </a:p>
        </p:txBody>
      </p:sp>
      <p:sp>
        <p:nvSpPr>
          <p:cNvPr id="3" name="Footer Placeholder 2"/>
          <p:cNvSpPr>
            <a:spLocks noGrp="1"/>
          </p:cNvSpPr>
          <p:nvPr>
            <p:ph type="ftr" sz="quarter" idx="11"/>
          </p:nvPr>
        </p:nvSpPr>
        <p:spPr/>
        <p:txBody>
          <a:bodyPr/>
          <a:lstStyle/>
          <a:p>
            <a:r>
              <a:rPr lang="en-US"/>
              <a:t>1</a:t>
            </a:r>
          </a:p>
        </p:txBody>
      </p:sp>
      <p:sp>
        <p:nvSpPr>
          <p:cNvPr id="4" name="Slide Number Placeholder 3"/>
          <p:cNvSpPr>
            <a:spLocks noGrp="1"/>
          </p:cNvSpPr>
          <p:nvPr>
            <p:ph type="sldNum" sz="quarter" idx="12"/>
          </p:nvPr>
        </p:nvSpPr>
        <p:spPr/>
        <p:txBody>
          <a:bodyPr/>
          <a:lstStyle/>
          <a:p>
            <a:fld id="{7B018645-8829-4D49-A06B-B9F64AC1D1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0D3C43-AEBB-4819-B73A-86BA2E405EE7}" type="datetime1">
              <a:rPr lang="en-US" smtClean="0"/>
              <a:pPr/>
              <a:t>22-Dec-20</a:t>
            </a:fld>
            <a:endParaRPr lang="en-US"/>
          </a:p>
        </p:txBody>
      </p:sp>
      <p:sp>
        <p:nvSpPr>
          <p:cNvPr id="6" name="Footer Placeholder 5"/>
          <p:cNvSpPr>
            <a:spLocks noGrp="1"/>
          </p:cNvSpPr>
          <p:nvPr>
            <p:ph type="ftr" sz="quarter" idx="11"/>
          </p:nvPr>
        </p:nvSpPr>
        <p:spPr/>
        <p:txBody>
          <a:bodyPr/>
          <a:lstStyle/>
          <a:p>
            <a:r>
              <a:rPr lang="en-US"/>
              <a:t>1</a:t>
            </a:r>
          </a:p>
        </p:txBody>
      </p:sp>
      <p:sp>
        <p:nvSpPr>
          <p:cNvPr id="7" name="Slide Number Placeholder 6"/>
          <p:cNvSpPr>
            <a:spLocks noGrp="1"/>
          </p:cNvSpPr>
          <p:nvPr>
            <p:ph type="sldNum" sz="quarter" idx="12"/>
          </p:nvPr>
        </p:nvSpPr>
        <p:spPr/>
        <p:txBody>
          <a:bodyPr/>
          <a:lstStyle/>
          <a:p>
            <a:fld id="{7B018645-8829-4D49-A06B-B9F64AC1D14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CDD9B5-FCF0-4F12-9F85-42EB415BC972}" type="datetime1">
              <a:rPr lang="en-US" smtClean="0"/>
              <a:pPr/>
              <a:t>22-Dec-20</a:t>
            </a:fld>
            <a:endParaRPr lang="en-US"/>
          </a:p>
        </p:txBody>
      </p:sp>
      <p:sp>
        <p:nvSpPr>
          <p:cNvPr id="6" name="Footer Placeholder 5"/>
          <p:cNvSpPr>
            <a:spLocks noGrp="1"/>
          </p:cNvSpPr>
          <p:nvPr>
            <p:ph type="ftr" sz="quarter" idx="11"/>
          </p:nvPr>
        </p:nvSpPr>
        <p:spPr/>
        <p:txBody>
          <a:bodyPr/>
          <a:lstStyle/>
          <a:p>
            <a:r>
              <a:rPr lang="en-US"/>
              <a:t>1</a:t>
            </a:r>
          </a:p>
        </p:txBody>
      </p:sp>
      <p:sp>
        <p:nvSpPr>
          <p:cNvPr id="7" name="Slide Number Placeholder 6"/>
          <p:cNvSpPr>
            <a:spLocks noGrp="1"/>
          </p:cNvSpPr>
          <p:nvPr>
            <p:ph type="sldNum" sz="quarter" idx="12"/>
          </p:nvPr>
        </p:nvSpPr>
        <p:spPr/>
        <p:txBody>
          <a:bodyPr/>
          <a:lstStyle/>
          <a:p>
            <a:fld id="{7B018645-8829-4D49-A06B-B9F64AC1D1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C4629B-21C2-42A1-93F2-D92290E9E82A}" type="datetime1">
              <a:rPr lang="en-US" smtClean="0"/>
              <a:pPr/>
              <a:t>22-Dec-20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1</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018645-8829-4D49-A06B-B9F64AC1D14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oleObject" Target="../embeddings/oleObject3.bin"/><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oleObject" Target="../embeddings/oleObject4.bin"/><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oleObject" Target="../embeddings/oleObject5.bin"/><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images.google.com/imgres?imgurl=http://www.globalgateway.org.uk/images/India-Flag%20300x200.JPG&amp;imgrefurl=http://www.globalgateway.org.uk/Default.aspx?page=1713&amp;h=200&amp;w=299&amp;sz=4&amp;hl=en&amp;start=4&amp;tbnid=ETbX8M_JXqJUrM:&amp;tbnh=78&amp;tbnw=116&amp;prev=/images?q=indian+flag&amp;svnum=10&amp;hl=en&amp;lr="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oleObject" Target="../embeddings/oleObject6.bin"/><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oleObject" Target="../embeddings/oleObject7.bin"/><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http://cdm.unfccc.int/Statistics/index.html"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http://cdm.unfccc.int/Statistics/Registration/RegisteredProjActivityChart?party=HostParties&amp;activity=NumberOfProjects&amp;cacheok=True" TargetMode="External"/><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oleObject" Target="../embeddings/oleObject8.bin"/><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oleObject" Target="../embeddings/oleObject9.bin"/><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oleObject" Target="../embeddings/oleObject10.bin"/><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oleObject" Target="../embeddings/oleObject11.bin"/><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oleObject" Target="../embeddings/oleObject12.bin"/><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hyperlink" Target="http://cdm.unfccc.int/UserManagement/FileStorage/851G3YABCK6FH0RJXU2WO4T9VLESQN" TargetMode="External"/><Relationship Id="rId13" Type="http://schemas.openxmlformats.org/officeDocument/2006/relationships/hyperlink" Target="http://cdm.unfccc.int/UserManagement/FileStorage/KJE3LEI27FCATM770B33PZTU3OIV3Y" TargetMode="External"/><Relationship Id="rId3" Type="http://schemas.openxmlformats.org/officeDocument/2006/relationships/hyperlink" Target="http://cdm.unfccc.int/UserManagement/FileStorage/FS_416713721" TargetMode="External"/><Relationship Id="rId7" Type="http://schemas.openxmlformats.org/officeDocument/2006/relationships/hyperlink" Target="http://cdm.unfccc.int/UserManagement/FileStorage/FS_193381836" TargetMode="External"/><Relationship Id="rId12" Type="http://schemas.openxmlformats.org/officeDocument/2006/relationships/hyperlink" Target="http://cdm.unfccc.int/UserManagement/FileStorage/O2OQJEHQ7JIKO60AVAN4BPRBPRWPB0" TargetMode="External"/><Relationship Id="rId2" Type="http://schemas.openxmlformats.org/officeDocument/2006/relationships/hyperlink" Target="http://cdm.unfccc.int/UserManagement/FileStorage/FS_59491890" TargetMode="External"/><Relationship Id="rId1" Type="http://schemas.openxmlformats.org/officeDocument/2006/relationships/slideLayout" Target="../slideLayouts/slideLayout7.xml"/><Relationship Id="rId6" Type="http://schemas.openxmlformats.org/officeDocument/2006/relationships/hyperlink" Target="http://cdm.unfccc.int/UserManagement/FileStorage/FS_634511809" TargetMode="External"/><Relationship Id="rId11" Type="http://schemas.openxmlformats.org/officeDocument/2006/relationships/hyperlink" Target="http://cdm.unfccc.int/UserManagement/FileStorage/NZN7WWKZJYFUU3PTKQMD3OTXG57MZV" TargetMode="External"/><Relationship Id="rId5" Type="http://schemas.openxmlformats.org/officeDocument/2006/relationships/hyperlink" Target="http://cdm.unfccc.int/UserManagement/FileStorage/FS_666858339" TargetMode="External"/><Relationship Id="rId10" Type="http://schemas.openxmlformats.org/officeDocument/2006/relationships/hyperlink" Target="http://cdm.unfccc.int/UserManagement/FileStorage/8C9SE6UC3EE6V3HWU2BJTBN6JPF8IA" TargetMode="External"/><Relationship Id="rId4" Type="http://schemas.openxmlformats.org/officeDocument/2006/relationships/hyperlink" Target="http://cdm.unfccc.int/UserManagement/FileStorage/FS_306897820" TargetMode="External"/><Relationship Id="rId9" Type="http://schemas.openxmlformats.org/officeDocument/2006/relationships/hyperlink" Target="http://cdm.unfccc.int/UserManagement/FileStorage/Z1GJ5T9Q7D024IKC3PELOHYAMF8UX6"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cdm.unfccc.int/UserManagement/FileStorage/FS_471485742" TargetMode="External"/><Relationship Id="rId13" Type="http://schemas.openxmlformats.org/officeDocument/2006/relationships/hyperlink" Target="http://cdm.unfccc.int/UserManagement/FileStorage/ZG5VJ5GH3EBPBI6GJL9XWHSQ1BR90L" TargetMode="External"/><Relationship Id="rId3" Type="http://schemas.openxmlformats.org/officeDocument/2006/relationships/hyperlink" Target="http://cdm.unfccc.int/UserManagement/FileStorage/FS_638830172" TargetMode="External"/><Relationship Id="rId7" Type="http://schemas.openxmlformats.org/officeDocument/2006/relationships/hyperlink" Target="http://cdm.unfccc.int/UserManagement/FileStorage/FS_142097755" TargetMode="External"/><Relationship Id="rId12" Type="http://schemas.openxmlformats.org/officeDocument/2006/relationships/hyperlink" Target="http://cdm.unfccc.int/UserManagement/FileStorage/PB5UF988BZHL1E5X3EMZYBFOTIUZ8K" TargetMode="External"/><Relationship Id="rId2" Type="http://schemas.openxmlformats.org/officeDocument/2006/relationships/hyperlink" Target="http://cdm.unfccc.int/methodologies/view?ref=AM0001" TargetMode="External"/><Relationship Id="rId1" Type="http://schemas.openxmlformats.org/officeDocument/2006/relationships/slideLayout" Target="../slideLayouts/slideLayout7.xml"/><Relationship Id="rId6" Type="http://schemas.openxmlformats.org/officeDocument/2006/relationships/hyperlink" Target="http://cdm.unfccc.int/UserManagement/FileStorage/48FBIE5T3QO7SHKMWUR621JCVLAG9N" TargetMode="External"/><Relationship Id="rId11" Type="http://schemas.openxmlformats.org/officeDocument/2006/relationships/hyperlink" Target="http://cdm.unfccc.int/UserManagement/FileStorage/FS_89523062" TargetMode="External"/><Relationship Id="rId5" Type="http://schemas.openxmlformats.org/officeDocument/2006/relationships/hyperlink" Target="http://cdm.unfccc.int/UserManagement/FileStorage/FS_290163791" TargetMode="External"/><Relationship Id="rId10" Type="http://schemas.openxmlformats.org/officeDocument/2006/relationships/hyperlink" Target="http://cdm.unfccc.int/UserManagement/FileStorage/FS_642579761" TargetMode="External"/><Relationship Id="rId4" Type="http://schemas.openxmlformats.org/officeDocument/2006/relationships/hyperlink" Target="http://cdm.unfccc.int/UserManagement/FileStorage/FS_627380938" TargetMode="External"/><Relationship Id="rId9" Type="http://schemas.openxmlformats.org/officeDocument/2006/relationships/hyperlink" Target="http://cdm.unfccc.int/UserManagement/FileStorage/FS_659478217" TargetMode="External"/><Relationship Id="rId14" Type="http://schemas.openxmlformats.org/officeDocument/2006/relationships/hyperlink" Target="http://cdm.unfccc.int/UserManagement/FileStorage/FS_94948405"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cdm.unfccc.int/Projects/DB/SGS-UKL1092749325.58/iProcess/DNV-CUK1154494578.76/view" TargetMode="External"/><Relationship Id="rId3" Type="http://schemas.openxmlformats.org/officeDocument/2006/relationships/hyperlink" Target="http://cdm.unfccc.int/UserManagement/FileStorage/V1MXQJXXDLO9IMO41CLWBWYWNUI112" TargetMode="External"/><Relationship Id="rId7" Type="http://schemas.openxmlformats.org/officeDocument/2006/relationships/hyperlink" Target="http://cdm.unfccc.int/UserManagement/FileStorage/DQ8Q6RM0XSJH5QZIQPVH2YL2OKY80J" TargetMode="External"/><Relationship Id="rId2" Type="http://schemas.openxmlformats.org/officeDocument/2006/relationships/hyperlink" Target="http://cdm.unfccc.int/Projects/DB/SGS-UKL1092749325.58/history" TargetMode="External"/><Relationship Id="rId1" Type="http://schemas.openxmlformats.org/officeDocument/2006/relationships/slideLayout" Target="../slideLayouts/slideLayout7.xml"/><Relationship Id="rId6" Type="http://schemas.openxmlformats.org/officeDocument/2006/relationships/hyperlink" Target="http://cdm.unfccc.int/Projects/DB/SGS-UKL1092749325.58/iProcess/DNV-CUK1147071891.27/view" TargetMode="External"/><Relationship Id="rId5" Type="http://schemas.openxmlformats.org/officeDocument/2006/relationships/hyperlink" Target="http://cdm.unfccc.int/UserManagement/FileStorage/QS6TUTMCQT4D68HAMKUX41I4OYNK28" TargetMode="External"/><Relationship Id="rId4" Type="http://schemas.openxmlformats.org/officeDocument/2006/relationships/hyperlink" Target="http://cdm.unfccc.int/Projects/DB/SGS-UKL1092749325.58/iProcess/DNV-CUK1142506026.01/view"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cdm.unfccc.int/UserManagement/FileStorage/GD2T4NJZOACERV0DL8ZJ8TLP2MOAIX" TargetMode="External"/><Relationship Id="rId3" Type="http://schemas.openxmlformats.org/officeDocument/2006/relationships/hyperlink" Target="http://cdm.unfccc.int/Projects/DB/SGS-UKL1092749325.58/iProcess/DNV-CUK1158042011.19/view" TargetMode="External"/><Relationship Id="rId7" Type="http://schemas.openxmlformats.org/officeDocument/2006/relationships/hyperlink" Target="http://cdm.unfccc.int/Projects/DB/SGS-UKL1092749325.58/iProcess/DNV-CUK1165298483.76/view" TargetMode="External"/><Relationship Id="rId2" Type="http://schemas.openxmlformats.org/officeDocument/2006/relationships/hyperlink" Target="http://cdm.unfccc.int/UserManagement/FileStorage/BRVZXZQ7QWYFQF1PSUXCUK2BUFXSOY" TargetMode="External"/><Relationship Id="rId1" Type="http://schemas.openxmlformats.org/officeDocument/2006/relationships/slideLayout" Target="../slideLayouts/slideLayout7.xml"/><Relationship Id="rId6" Type="http://schemas.openxmlformats.org/officeDocument/2006/relationships/hyperlink" Target="http://cdm.unfccc.int/UserManagement/FileStorage/LD1WFQ6VRV8UX1HM9M3LUU2HY3CP8Y" TargetMode="External"/><Relationship Id="rId11" Type="http://schemas.openxmlformats.org/officeDocument/2006/relationships/hyperlink" Target="http://cdm.unfccc.int/Projects/DB/SGS-UKL1092749325.58/iProcess/DNV-CUK1171545363.53/view" TargetMode="External"/><Relationship Id="rId5" Type="http://schemas.openxmlformats.org/officeDocument/2006/relationships/hyperlink" Target="http://cdm.unfccc.int/Projects/DB/SGS-UKL1092749325.58/iProcess/DNV-CUK1162461435.08/view" TargetMode="External"/><Relationship Id="rId10" Type="http://schemas.openxmlformats.org/officeDocument/2006/relationships/hyperlink" Target="http://cdm.unfccc.int/UserManagement/FileStorage/02H55MQLRE9HDG494ETQX9WDOA2JG3" TargetMode="External"/><Relationship Id="rId4" Type="http://schemas.openxmlformats.org/officeDocument/2006/relationships/hyperlink" Target="http://cdm.unfccc.int/UserManagement/FileStorage/P70U0MMYKKI7ZRMQXI3O2SU0EBZ6SA" TargetMode="External"/><Relationship Id="rId9" Type="http://schemas.openxmlformats.org/officeDocument/2006/relationships/hyperlink" Target="http://cdm.unfccc.int/Projects/DB/SGS-UKL1092749325.58/iProcess/DNV-CUK1169108997.58/view"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http://cdm.unfccc.int/UserManagement/FileStorage/56VFWY22TP2DW53I2Q43FIYH4ASW9L" TargetMode="External"/><Relationship Id="rId13" Type="http://schemas.openxmlformats.org/officeDocument/2006/relationships/hyperlink" Target="http://cdm.unfccc.int/Projects/DB/SGS-UKL1092749325.58/iProcess/DNV-CUK1203598751.15/view" TargetMode="External"/><Relationship Id="rId3" Type="http://schemas.openxmlformats.org/officeDocument/2006/relationships/hyperlink" Target="http://cdm.unfccc.int/Projects/DB/SGS-UKL1092749325.58/iProcess/DNV-CUK1176189409.22/view" TargetMode="External"/><Relationship Id="rId7" Type="http://schemas.openxmlformats.org/officeDocument/2006/relationships/hyperlink" Target="http://cdm.unfccc.int/Projects/DB/SGS-UKL1092749325.58/iProcess/DNV-CUK1183713456.2/view" TargetMode="External"/><Relationship Id="rId12" Type="http://schemas.openxmlformats.org/officeDocument/2006/relationships/hyperlink" Target="http://cdm.unfccc.int/UserManagement/FileStorage/04DF4C3SZ9JBCDZNLJQH0ZWFD4TPCM" TargetMode="External"/><Relationship Id="rId2" Type="http://schemas.openxmlformats.org/officeDocument/2006/relationships/hyperlink" Target="http://cdm.unfccc.int/UserManagement/FileStorage/FJJPPKBFWWKQGEJ3JDS7EH3O1AMAEW" TargetMode="External"/><Relationship Id="rId1" Type="http://schemas.openxmlformats.org/officeDocument/2006/relationships/slideLayout" Target="../slideLayouts/slideLayout7.xml"/><Relationship Id="rId6" Type="http://schemas.openxmlformats.org/officeDocument/2006/relationships/hyperlink" Target="http://cdm.unfccc.int/UserManagement/FileStorage/BJVJVTKPZCK8OH61EDQM5NB9WKS89F" TargetMode="External"/><Relationship Id="rId11" Type="http://schemas.openxmlformats.org/officeDocument/2006/relationships/hyperlink" Target="http://cdm.unfccc.int/Projects/DB/SGS-UKL1092749325.58/iProcess/DNV-CUK1199786358.77/view" TargetMode="External"/><Relationship Id="rId5" Type="http://schemas.openxmlformats.org/officeDocument/2006/relationships/hyperlink" Target="http://cdm.unfccc.int/Projects/DB/SGS-UKL1092749325.58/iProcess/DNV-CUK1179462163.88/view" TargetMode="External"/><Relationship Id="rId10" Type="http://schemas.openxmlformats.org/officeDocument/2006/relationships/hyperlink" Target="http://cdm.unfccc.int/UserManagement/FileStorage/VZMTOWACU6FI9CQ3J8SET8N9JM4L5E" TargetMode="External"/><Relationship Id="rId4" Type="http://schemas.openxmlformats.org/officeDocument/2006/relationships/hyperlink" Target="http://cdm.unfccc.int/UserManagement/FileStorage/E89IC8U5PWXL3BD25ZRS30BQUBK9XY" TargetMode="External"/><Relationship Id="rId9" Type="http://schemas.openxmlformats.org/officeDocument/2006/relationships/hyperlink" Target="http://cdm.unfccc.int/Projects/DB/SGS-UKL1092749325.58/iProcess/DNV-CUK1195188712.37/view"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cdm.unfccc.int/UserManagement/FileStorage/3AUPEX4DIKFJ0THB26RQ7YW1GV9MCN" TargetMode="External"/><Relationship Id="rId3" Type="http://schemas.openxmlformats.org/officeDocument/2006/relationships/hyperlink" Target="http://cdm.unfccc.int/Projects/DB/SGS-UKL1092749325.58/iProcess/DNV-CUK1207628173.91/view" TargetMode="External"/><Relationship Id="rId7" Type="http://schemas.openxmlformats.org/officeDocument/2006/relationships/hyperlink" Target="http://cdm.unfccc.int/Projects/DB/SGS-UKL1092749325.58/iProcess/DNV-CUK1217844656.78/view" TargetMode="External"/><Relationship Id="rId2" Type="http://schemas.openxmlformats.org/officeDocument/2006/relationships/hyperlink" Target="http://cdm.unfccc.int/UserManagement/FileStorage/RM16G2WI05BW9YPDD1IB1C8GV20350" TargetMode="External"/><Relationship Id="rId1" Type="http://schemas.openxmlformats.org/officeDocument/2006/relationships/slideLayout" Target="../slideLayouts/slideLayout7.xml"/><Relationship Id="rId6" Type="http://schemas.openxmlformats.org/officeDocument/2006/relationships/hyperlink" Target="http://cdm.unfccc.int/UserManagement/FileStorage/XL2TOBKWFIG2OXCQZDE9074ESZYMRP" TargetMode="External"/><Relationship Id="rId5" Type="http://schemas.openxmlformats.org/officeDocument/2006/relationships/hyperlink" Target="http://cdm.unfccc.int/Projects/DB/SGS-UKL1092749325.58/iProcess/DNV-CUK1212745930.53/view" TargetMode="External"/><Relationship Id="rId4" Type="http://schemas.openxmlformats.org/officeDocument/2006/relationships/hyperlink" Target="http://cdm.unfccc.int/UserManagement/FileStorage/RFP3I8XJ0FC5GSMCBULBDE1U8RXSED" TargetMode="External"/><Relationship Id="rId9" Type="http://schemas.openxmlformats.org/officeDocument/2006/relationships/hyperlink" Target="http://cdm.unfccc.int/Projects/DB/SGS-UKL1092749325.58/iProcess/DNV-CUK1223958254.09/view"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P.%20K.%20Modi/Desktop/Renewable%20Energy%20and%20Carbon%20Credit-conf%20pkmfinal.ppt" TargetMode="External"/><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oleObject" Target="../embeddings/oleObject2.bin"/><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2"/>
          <p:cNvSpPr txBox="1">
            <a:spLocks noChangeArrowheads="1"/>
          </p:cNvSpPr>
          <p:nvPr/>
        </p:nvSpPr>
        <p:spPr>
          <a:xfrm>
            <a:off x="304800" y="152400"/>
            <a:ext cx="8534400" cy="2209800"/>
          </a:xfrm>
          <a:prstGeom prst="rect">
            <a:avLst/>
          </a:prstGeom>
          <a:solidFill>
            <a:srgbClr val="FFFF00"/>
          </a:solidFill>
          <a:ln/>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j-lt"/>
                <a:ea typeface="+mj-ea"/>
                <a:cs typeface="+mj-cs"/>
              </a:rPr>
              <a:t>Renewable Energy</a:t>
            </a:r>
            <a:br>
              <a:rPr kumimoji="0" lang="en-US" sz="4400" b="1" i="0" u="none" strike="noStrike" kern="1200" cap="none" spc="0" normalizeH="0" baseline="0" noProof="0" dirty="0">
                <a:ln>
                  <a:noFill/>
                </a:ln>
                <a:solidFill>
                  <a:schemeClr val="tx1"/>
                </a:solidFill>
                <a:effectLst/>
                <a:uLnTx/>
                <a:uFillTx/>
                <a:latin typeface="+mj-lt"/>
                <a:ea typeface="+mj-ea"/>
                <a:cs typeface="+mj-cs"/>
              </a:rPr>
            </a:br>
            <a:r>
              <a:rPr kumimoji="0" lang="en-US" sz="4400" b="1" i="0" u="none" strike="noStrike" kern="1200" cap="none" spc="0" normalizeH="0" baseline="0" noProof="0" dirty="0">
                <a:ln>
                  <a:noFill/>
                </a:ln>
                <a:solidFill>
                  <a:schemeClr val="tx1"/>
                </a:solidFill>
                <a:effectLst/>
                <a:uLnTx/>
                <a:uFillTx/>
                <a:latin typeface="+mj-lt"/>
                <a:ea typeface="+mj-ea"/>
                <a:cs typeface="+mj-cs"/>
              </a:rPr>
              <a:t> and</a:t>
            </a:r>
            <a:br>
              <a:rPr kumimoji="0" lang="en-US" sz="4400" b="1" i="0" u="none" strike="noStrike" kern="1200" cap="none" spc="0" normalizeH="0" baseline="0" noProof="0" dirty="0">
                <a:ln>
                  <a:noFill/>
                </a:ln>
                <a:solidFill>
                  <a:schemeClr val="tx1"/>
                </a:solidFill>
                <a:effectLst/>
                <a:uLnTx/>
                <a:uFillTx/>
                <a:latin typeface="+mj-lt"/>
                <a:ea typeface="+mj-ea"/>
                <a:cs typeface="+mj-cs"/>
              </a:rPr>
            </a:br>
            <a:r>
              <a:rPr kumimoji="0" lang="en-US" sz="4400" b="1" i="0" u="none" strike="noStrike" kern="1200" cap="none" spc="0" normalizeH="0" baseline="0" noProof="0" dirty="0">
                <a:ln>
                  <a:noFill/>
                </a:ln>
                <a:solidFill>
                  <a:schemeClr val="tx1"/>
                </a:solidFill>
                <a:effectLst/>
                <a:uLnTx/>
                <a:uFillTx/>
                <a:latin typeface="+mj-lt"/>
                <a:ea typeface="+mj-ea"/>
                <a:cs typeface="+mj-cs"/>
              </a:rPr>
              <a:t> Carbon Credit</a:t>
            </a:r>
          </a:p>
        </p:txBody>
      </p:sp>
      <p:sp>
        <p:nvSpPr>
          <p:cNvPr id="5" name="Rectangle 3"/>
          <p:cNvSpPr txBox="1">
            <a:spLocks noChangeArrowheads="1"/>
          </p:cNvSpPr>
          <p:nvPr/>
        </p:nvSpPr>
        <p:spPr>
          <a:xfrm>
            <a:off x="304800" y="5029200"/>
            <a:ext cx="8610600" cy="1676400"/>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oAutofit/>
          </a:bodyPr>
          <a:lstStyle/>
          <a:p>
            <a:pPr lvl="0" algn="r">
              <a:lnSpc>
                <a:spcPct val="80000"/>
              </a:lnSpc>
              <a:spcBef>
                <a:spcPct val="20000"/>
              </a:spcBef>
              <a:defRPr/>
            </a:pPr>
            <a:endParaRPr lang="en-US" b="1" dirty="0">
              <a:solidFill>
                <a:schemeClr val="tx2"/>
              </a:solidFill>
            </a:endParaRPr>
          </a:p>
          <a:p>
            <a:pPr lvl="0" algn="r">
              <a:lnSpc>
                <a:spcPct val="80000"/>
              </a:lnSpc>
              <a:spcBef>
                <a:spcPct val="20000"/>
              </a:spcBef>
              <a:defRPr/>
            </a:pPr>
            <a:endParaRPr lang="en-US" b="1" dirty="0">
              <a:solidFill>
                <a:schemeClr val="tx2"/>
              </a:solidFill>
            </a:endParaRPr>
          </a:p>
          <a:p>
            <a:pPr lvl="0" algn="ctr">
              <a:lnSpc>
                <a:spcPct val="80000"/>
              </a:lnSpc>
              <a:spcBef>
                <a:spcPct val="20000"/>
              </a:spcBef>
              <a:defRPr/>
            </a:pPr>
            <a:r>
              <a:rPr lang="en-US" sz="2400" b="1" dirty="0">
                <a:solidFill>
                  <a:schemeClr val="tx2"/>
                </a:solidFill>
              </a:rPr>
              <a:t>Presented By :  Pradip K  Modi</a:t>
            </a:r>
          </a:p>
          <a:p>
            <a:pPr lvl="0" algn="ctr">
              <a:lnSpc>
                <a:spcPct val="80000"/>
              </a:lnSpc>
              <a:spcBef>
                <a:spcPct val="20000"/>
              </a:spcBef>
              <a:defRPr/>
            </a:pPr>
            <a:r>
              <a:rPr lang="en-US" sz="2400" b="1" dirty="0">
                <a:solidFill>
                  <a:schemeClr val="tx2"/>
                </a:solidFill>
              </a:rPr>
              <a:t>pkm@pkmadvisory.com</a:t>
            </a:r>
            <a:endParaRPr lang="en-US" b="1" dirty="0">
              <a:solidFill>
                <a:schemeClr val="tx2"/>
              </a:solidFill>
            </a:endParaRPr>
          </a:p>
        </p:txBody>
      </p:sp>
      <p:pic>
        <p:nvPicPr>
          <p:cNvPr id="6" name="Picture 4"/>
          <p:cNvPicPr>
            <a:picLocks noChangeAspect="1" noChangeArrowheads="1"/>
          </p:cNvPicPr>
          <p:nvPr/>
        </p:nvPicPr>
        <p:blipFill>
          <a:blip r:embed="rId3" cstate="print"/>
          <a:srcRect/>
          <a:stretch>
            <a:fillRect/>
          </a:stretch>
        </p:blipFill>
        <p:spPr bwMode="auto">
          <a:xfrm>
            <a:off x="304800" y="2362200"/>
            <a:ext cx="8610600" cy="2667000"/>
          </a:xfrm>
          <a:prstGeom prst="rect">
            <a:avLst/>
          </a:prstGeom>
          <a:noFill/>
          <a:ln w="9525">
            <a:noFill/>
            <a:miter lim="800000"/>
            <a:headEnd/>
            <a:tailEnd/>
          </a:ln>
        </p:spPr>
      </p:pic>
      <p:sp>
        <p:nvSpPr>
          <p:cNvPr id="7" name="Footer Placeholder 6"/>
          <p:cNvSpPr>
            <a:spLocks noGrp="1"/>
          </p:cNvSpPr>
          <p:nvPr>
            <p:ph type="ftr" sz="quarter" idx="11"/>
          </p:nvPr>
        </p:nvSpPr>
        <p:spPr/>
        <p:txBody>
          <a:bodyPr/>
          <a:lstStyle/>
          <a:p>
            <a:r>
              <a:rPr lang="en-US"/>
              <a:t>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457200" y="274638"/>
            <a:ext cx="8229600" cy="56356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a:ln>
                  <a:noFill/>
                </a:ln>
                <a:solidFill>
                  <a:schemeClr val="tx1"/>
                </a:solidFill>
                <a:effectLst/>
                <a:uLnTx/>
                <a:uFillTx/>
                <a:latin typeface="+mj-lt"/>
                <a:ea typeface="+mj-ea"/>
                <a:cs typeface="+mj-cs"/>
              </a:rPr>
              <a:t>CARBON CYCLE</a:t>
            </a:r>
            <a:endParaRPr kumimoji="0" lang="en-US" sz="2800" b="1" i="0" u="none" strike="noStrike" kern="1200" cap="none" spc="0" normalizeH="0" baseline="0" noProof="0" dirty="0">
              <a:ln>
                <a:noFill/>
              </a:ln>
              <a:solidFill>
                <a:schemeClr val="tx1"/>
              </a:solidFill>
              <a:effectLst/>
              <a:uLnTx/>
              <a:uFillTx/>
              <a:latin typeface="+mj-lt"/>
              <a:ea typeface="+mj-ea"/>
              <a:cs typeface="+mj-cs"/>
            </a:endParaRPr>
          </a:p>
        </p:txBody>
      </p:sp>
      <p:grpSp>
        <p:nvGrpSpPr>
          <p:cNvPr id="3" name="Group 8"/>
          <p:cNvGrpSpPr>
            <a:grpSpLocks noChangeAspect="1"/>
          </p:cNvGrpSpPr>
          <p:nvPr/>
        </p:nvGrpSpPr>
        <p:grpSpPr bwMode="auto">
          <a:xfrm>
            <a:off x="381000" y="990600"/>
            <a:ext cx="8229600" cy="5135563"/>
            <a:chOff x="240" y="624"/>
            <a:chExt cx="5184" cy="3235"/>
          </a:xfrm>
        </p:grpSpPr>
        <p:sp>
          <p:nvSpPr>
            <p:cNvPr id="4" name="AutoShape 7"/>
            <p:cNvSpPr>
              <a:spLocks noChangeAspect="1" noChangeArrowheads="1" noTextEdit="1"/>
            </p:cNvSpPr>
            <p:nvPr/>
          </p:nvSpPr>
          <p:spPr bwMode="auto">
            <a:xfrm>
              <a:off x="240" y="624"/>
              <a:ext cx="5184" cy="3235"/>
            </a:xfrm>
            <a:prstGeom prst="rect">
              <a:avLst/>
            </a:prstGeom>
            <a:noFill/>
            <a:ln w="9525">
              <a:noFill/>
              <a:miter lim="800000"/>
              <a:headEnd/>
              <a:tailEnd/>
            </a:ln>
          </p:spPr>
          <p:txBody>
            <a:bodyPr/>
            <a:lstStyle/>
            <a:p>
              <a:endParaRPr lang="en-US"/>
            </a:p>
          </p:txBody>
        </p:sp>
        <p:pic>
          <p:nvPicPr>
            <p:cNvPr id="5" name="Picture 9"/>
            <p:cNvPicPr>
              <a:picLocks noChangeAspect="1" noChangeArrowheads="1"/>
            </p:cNvPicPr>
            <p:nvPr/>
          </p:nvPicPr>
          <p:blipFill>
            <a:blip r:embed="rId2" cstate="print">
              <a:clrChange>
                <a:clrFrom>
                  <a:srgbClr val="01B1DF"/>
                </a:clrFrom>
                <a:clrTo>
                  <a:srgbClr val="01B1DF">
                    <a:alpha val="0"/>
                  </a:srgbClr>
                </a:clrTo>
              </a:clrChange>
              <a:lum contrast="24000"/>
            </a:blip>
            <a:srcRect/>
            <a:stretch>
              <a:fillRect/>
            </a:stretch>
          </p:blipFill>
          <p:spPr bwMode="auto">
            <a:xfrm>
              <a:off x="240" y="624"/>
              <a:ext cx="5192" cy="3242"/>
            </a:xfrm>
            <a:prstGeom prst="rect">
              <a:avLst/>
            </a:prstGeom>
            <a:noFill/>
            <a:ln w="9525">
              <a:noFill/>
              <a:miter lim="800000"/>
              <a:headEnd/>
              <a:tailEnd/>
            </a:ln>
          </p:spPr>
        </p:pic>
      </p:grpSp>
      <p:sp>
        <p:nvSpPr>
          <p:cNvPr id="6" name="TextBox 5"/>
          <p:cNvSpPr txBox="1"/>
          <p:nvPr/>
        </p:nvSpPr>
        <p:spPr>
          <a:xfrm>
            <a:off x="5791200" y="6488668"/>
            <a:ext cx="3657600" cy="369332"/>
          </a:xfrm>
          <a:prstGeom prst="rect">
            <a:avLst/>
          </a:prstGeom>
          <a:noFill/>
        </p:spPr>
        <p:txBody>
          <a:bodyPr wrap="square" rtlCol="0">
            <a:spAutoFit/>
          </a:bodyPr>
          <a:lstStyle/>
          <a:p>
            <a:r>
              <a:rPr lang="en-US" b="1" dirty="0"/>
              <a:t>P.K. Modi &amp; Co.              15.07.2012 </a:t>
            </a:r>
          </a:p>
        </p:txBody>
      </p:sp>
      <p:sp>
        <p:nvSpPr>
          <p:cNvPr id="7" name="Footer Placeholder 6"/>
          <p:cNvSpPr>
            <a:spLocks noGrp="1"/>
          </p:cNvSpPr>
          <p:nvPr>
            <p:ph type="ftr" sz="quarter" idx="11"/>
          </p:nvPr>
        </p:nvSpPr>
        <p:spPr/>
        <p:txBody>
          <a:bodyPr/>
          <a:lstStyle/>
          <a:p>
            <a:r>
              <a:rPr lang="en-US" sz="1600" b="1" dirty="0">
                <a:solidFill>
                  <a:srgbClr val="C00000"/>
                </a:solidFill>
              </a:rPr>
              <a:t>9</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print"/>
          <a:srcRect/>
          <a:stretch>
            <a:fillRect/>
          </a:stretch>
        </p:blipFill>
        <p:spPr bwMode="auto">
          <a:xfrm>
            <a:off x="279400" y="533400"/>
            <a:ext cx="8583613" cy="4937125"/>
          </a:xfrm>
          <a:prstGeom prst="rect">
            <a:avLst/>
          </a:prstGeom>
          <a:noFill/>
          <a:ln w="9525">
            <a:noFill/>
            <a:miter lim="800000"/>
            <a:headEnd/>
            <a:tailEnd/>
          </a:ln>
        </p:spPr>
      </p:pic>
      <p:sp>
        <p:nvSpPr>
          <p:cNvPr id="3" name="TextBox 2"/>
          <p:cNvSpPr txBox="1"/>
          <p:nvPr/>
        </p:nvSpPr>
        <p:spPr>
          <a:xfrm>
            <a:off x="5791200" y="6488668"/>
            <a:ext cx="3657600" cy="369332"/>
          </a:xfrm>
          <a:prstGeom prst="rect">
            <a:avLst/>
          </a:prstGeom>
          <a:noFill/>
        </p:spPr>
        <p:txBody>
          <a:bodyPr wrap="square" rtlCol="0">
            <a:spAutoFit/>
          </a:bodyPr>
          <a:lstStyle/>
          <a:p>
            <a:r>
              <a:rPr lang="en-US" b="1" dirty="0"/>
              <a:t>P.K. Modi &amp; Co.              15.07.2012 </a:t>
            </a:r>
          </a:p>
        </p:txBody>
      </p:sp>
      <p:sp>
        <p:nvSpPr>
          <p:cNvPr id="4" name="Footer Placeholder 3"/>
          <p:cNvSpPr>
            <a:spLocks noGrp="1"/>
          </p:cNvSpPr>
          <p:nvPr>
            <p:ph type="ftr" sz="quarter" idx="11"/>
          </p:nvPr>
        </p:nvSpPr>
        <p:spPr/>
        <p:txBody>
          <a:bodyPr/>
          <a:lstStyle/>
          <a:p>
            <a:r>
              <a:rPr lang="en-US" sz="1600" b="1" dirty="0">
                <a:solidFill>
                  <a:srgbClr val="C00000"/>
                </a:solidFill>
              </a:rPr>
              <a:t>10</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457200" y="152400"/>
            <a:ext cx="8229600" cy="6858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mj-lt"/>
                <a:ea typeface="+mj-ea"/>
                <a:cs typeface="+mj-cs"/>
              </a:rPr>
              <a:t>Global Warming Potential referenced to the updated decay response for the Bern carbon cycle model and future CO2 atmospheric concentrations held constant at current levels.</a:t>
            </a:r>
            <a:br>
              <a:rPr kumimoji="0" lang="en-US" sz="1200" b="1" i="1" u="none" strike="noStrike" kern="1200" cap="none" spc="0" normalizeH="0" baseline="0" noProof="0" dirty="0">
                <a:ln>
                  <a:noFill/>
                </a:ln>
                <a:solidFill>
                  <a:schemeClr val="tx1"/>
                </a:solidFill>
                <a:effectLst/>
                <a:uLnTx/>
                <a:uFillTx/>
                <a:latin typeface="+mj-lt"/>
                <a:ea typeface="+mj-ea"/>
                <a:cs typeface="+mj-cs"/>
              </a:rPr>
            </a:br>
            <a:r>
              <a:rPr kumimoji="0" lang="en-US" sz="800" b="1" i="0" u="none" strike="noStrike" kern="1200" cap="none" spc="0" normalizeH="0" baseline="0" noProof="0" dirty="0">
                <a:ln>
                  <a:noFill/>
                </a:ln>
                <a:solidFill>
                  <a:schemeClr val="tx1"/>
                </a:solidFill>
                <a:effectLst/>
                <a:uLnTx/>
                <a:uFillTx/>
                <a:latin typeface="+mj-lt"/>
                <a:ea typeface="+mj-ea"/>
                <a:cs typeface="+mj-cs"/>
              </a:rPr>
              <a:t>Source: Climate Change 1995, The Science of Climate Change: Summary for Policymakers and Technical Summary of the Working Group I Report, page 22.</a:t>
            </a:r>
          </a:p>
        </p:txBody>
      </p:sp>
      <p:graphicFrame>
        <p:nvGraphicFramePr>
          <p:cNvPr id="3" name="Group 2194"/>
          <p:cNvGraphicFramePr>
            <a:graphicFrameLocks noGrp="1"/>
          </p:cNvGraphicFramePr>
          <p:nvPr/>
        </p:nvGraphicFramePr>
        <p:xfrm>
          <a:off x="381000" y="914400"/>
          <a:ext cx="8458200" cy="5882640"/>
        </p:xfrm>
        <a:graphic>
          <a:graphicData uri="http://schemas.openxmlformats.org/drawingml/2006/table">
            <a:tbl>
              <a:tblPr/>
              <a:tblGrid>
                <a:gridCol w="2133600">
                  <a:extLst>
                    <a:ext uri="{9D8B030D-6E8A-4147-A177-3AD203B41FA5}">
                      <a16:colId xmlns:a16="http://schemas.microsoft.com/office/drawing/2014/main" val="20000"/>
                    </a:ext>
                  </a:extLst>
                </a:gridCol>
                <a:gridCol w="1090613">
                  <a:extLst>
                    <a:ext uri="{9D8B030D-6E8A-4147-A177-3AD203B41FA5}">
                      <a16:colId xmlns:a16="http://schemas.microsoft.com/office/drawing/2014/main" val="20001"/>
                    </a:ext>
                  </a:extLst>
                </a:gridCol>
                <a:gridCol w="1257300">
                  <a:extLst>
                    <a:ext uri="{9D8B030D-6E8A-4147-A177-3AD203B41FA5}">
                      <a16:colId xmlns:a16="http://schemas.microsoft.com/office/drawing/2014/main" val="20002"/>
                    </a:ext>
                  </a:extLst>
                </a:gridCol>
                <a:gridCol w="817562">
                  <a:extLst>
                    <a:ext uri="{9D8B030D-6E8A-4147-A177-3AD203B41FA5}">
                      <a16:colId xmlns:a16="http://schemas.microsoft.com/office/drawing/2014/main" val="20003"/>
                    </a:ext>
                  </a:extLst>
                </a:gridCol>
                <a:gridCol w="819150">
                  <a:extLst>
                    <a:ext uri="{9D8B030D-6E8A-4147-A177-3AD203B41FA5}">
                      <a16:colId xmlns:a16="http://schemas.microsoft.com/office/drawing/2014/main" val="20004"/>
                    </a:ext>
                  </a:extLst>
                </a:gridCol>
                <a:gridCol w="2339975">
                  <a:extLst>
                    <a:ext uri="{9D8B030D-6E8A-4147-A177-3AD203B41FA5}">
                      <a16:colId xmlns:a16="http://schemas.microsoft.com/office/drawing/2014/main" val="20005"/>
                    </a:ext>
                  </a:extLst>
                </a:gridCol>
              </a:tblGrid>
              <a:tr h="180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1" u="none" strike="noStrike" cap="none" normalizeH="0" baseline="0" dirty="0">
                          <a:ln>
                            <a:noFill/>
                          </a:ln>
                          <a:solidFill>
                            <a:srgbClr val="FFFFFF"/>
                          </a:solidFill>
                          <a:effectLst/>
                          <a:latin typeface="Arial" charset="0"/>
                          <a:ea typeface="Times New Roman" pitchFamily="18" charset="0"/>
                          <a:cs typeface="Arial" charset="0"/>
                        </a:rPr>
                        <a:t>Species</a:t>
                      </a:r>
                      <a:endParaRPr kumimoji="0" lang="en-US" sz="800" b="0" i="0" u="none" strike="noStrike" cap="none" normalizeH="0" baseline="0" dirty="0">
                        <a:ln>
                          <a:noFill/>
                        </a:ln>
                        <a:solidFill>
                          <a:schemeClr val="tx1"/>
                        </a:solidFill>
                        <a:effectLst/>
                        <a:latin typeface="Arial"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1" u="none" strike="noStrike" cap="none" normalizeH="0" baseline="0">
                          <a:ln>
                            <a:noFill/>
                          </a:ln>
                          <a:solidFill>
                            <a:srgbClr val="FFFFFF"/>
                          </a:solidFill>
                          <a:effectLst/>
                          <a:latin typeface="Arial" charset="0"/>
                          <a:ea typeface="Times New Roman" pitchFamily="18" charset="0"/>
                          <a:cs typeface="Arial" charset="0"/>
                        </a:rPr>
                        <a:t>Chemical formula</a:t>
                      </a:r>
                      <a:endParaRPr kumimoji="0" lang="en-US" sz="800" b="0"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1" u="none" strike="noStrike" cap="none" normalizeH="0" baseline="0">
                          <a:ln>
                            <a:noFill/>
                          </a:ln>
                          <a:solidFill>
                            <a:srgbClr val="FFFFFF"/>
                          </a:solidFill>
                          <a:effectLst/>
                          <a:latin typeface="Arial" charset="0"/>
                          <a:ea typeface="Times New Roman" pitchFamily="18" charset="0"/>
                          <a:cs typeface="Arial" charset="0"/>
                        </a:rPr>
                        <a:t>Lifetime (years)</a:t>
                      </a:r>
                      <a:endParaRPr kumimoji="0" lang="en-US" sz="800" b="0"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800000"/>
                    </a:solid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1" u="none" strike="noStrike" cap="none" normalizeH="0" baseline="0">
                          <a:ln>
                            <a:noFill/>
                          </a:ln>
                          <a:solidFill>
                            <a:srgbClr val="FFFFFF"/>
                          </a:solidFill>
                          <a:effectLst/>
                          <a:latin typeface="Arial" charset="0"/>
                          <a:ea typeface="Times New Roman" pitchFamily="18" charset="0"/>
                          <a:cs typeface="Arial" charset="0"/>
                        </a:rPr>
                        <a:t>Global Warming Potential (Time Horizon)</a:t>
                      </a:r>
                      <a:endParaRPr kumimoji="0" lang="en-US" sz="800" b="0"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800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80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1" u="none" strike="noStrike" cap="none" normalizeH="0" baseline="0">
                          <a:ln>
                            <a:noFill/>
                          </a:ln>
                          <a:solidFill>
                            <a:schemeClr val="tx1"/>
                          </a:solidFill>
                          <a:effectLst/>
                          <a:latin typeface="Arial" charset="0"/>
                          <a:ea typeface="Times New Roman" pitchFamily="18" charset="0"/>
                          <a:cs typeface="Arial" charset="0"/>
                        </a:rPr>
                        <a:t> </a:t>
                      </a:r>
                      <a:endParaRPr kumimoji="0" lang="en-US" sz="800" b="0"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 </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 </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20 years</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100 years</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500 years</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1"/>
                  </a:ext>
                </a:extLst>
              </a:tr>
              <a:tr h="142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1" u="none" strike="noStrike" cap="none" normalizeH="0" baseline="0">
                          <a:ln>
                            <a:noFill/>
                          </a:ln>
                          <a:solidFill>
                            <a:schemeClr val="tx1"/>
                          </a:solidFill>
                          <a:effectLst/>
                          <a:latin typeface="Arial" charset="0"/>
                          <a:ea typeface="Times New Roman" pitchFamily="18" charset="0"/>
                          <a:cs typeface="Arial" charset="0"/>
                        </a:rPr>
                        <a:t>CO2</a:t>
                      </a:r>
                      <a:endParaRPr kumimoji="0" lang="en-US" sz="800" b="0"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CO2</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variable §</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1</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1</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1</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2"/>
                  </a:ext>
                </a:extLst>
              </a:tr>
              <a:tr h="142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1" u="none" strike="noStrike" cap="none" normalizeH="0" baseline="0">
                          <a:ln>
                            <a:noFill/>
                          </a:ln>
                          <a:solidFill>
                            <a:schemeClr val="tx1"/>
                          </a:solidFill>
                          <a:effectLst/>
                          <a:latin typeface="Arial" charset="0"/>
                          <a:ea typeface="Times New Roman" pitchFamily="18" charset="0"/>
                          <a:cs typeface="Arial" charset="0"/>
                        </a:rPr>
                        <a:t>Methane *</a:t>
                      </a:r>
                      <a:endParaRPr kumimoji="0" lang="en-US" sz="800" b="0"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CH4</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12±3</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56</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21</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6.5</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3"/>
                  </a:ext>
                </a:extLst>
              </a:tr>
              <a:tr h="142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1" u="none" strike="noStrike" cap="none" normalizeH="0" baseline="0">
                          <a:ln>
                            <a:noFill/>
                          </a:ln>
                          <a:solidFill>
                            <a:schemeClr val="tx1"/>
                          </a:solidFill>
                          <a:effectLst/>
                          <a:latin typeface="Arial" charset="0"/>
                          <a:ea typeface="Times New Roman" pitchFamily="18" charset="0"/>
                          <a:cs typeface="Arial" charset="0"/>
                        </a:rPr>
                        <a:t>Nitrous oxide</a:t>
                      </a:r>
                      <a:endParaRPr kumimoji="0" lang="en-US" sz="800" b="0"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N2O</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120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280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310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170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4"/>
                  </a:ext>
                </a:extLst>
              </a:tr>
              <a:tr h="142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1" u="none" strike="noStrike" cap="none" normalizeH="0" baseline="0">
                          <a:ln>
                            <a:noFill/>
                          </a:ln>
                          <a:solidFill>
                            <a:schemeClr val="tx1"/>
                          </a:solidFill>
                          <a:effectLst/>
                          <a:latin typeface="Arial" charset="0"/>
                          <a:ea typeface="Times New Roman" pitchFamily="18" charset="0"/>
                          <a:cs typeface="Arial" charset="0"/>
                        </a:rPr>
                        <a:t>HFC-23</a:t>
                      </a:r>
                      <a:endParaRPr kumimoji="0" lang="en-US" sz="800" b="0"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CHF3</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264</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9100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11700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9800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5"/>
                  </a:ext>
                </a:extLst>
              </a:tr>
              <a:tr h="142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1" u="none" strike="noStrike" cap="none" normalizeH="0" baseline="0">
                          <a:ln>
                            <a:noFill/>
                          </a:ln>
                          <a:solidFill>
                            <a:schemeClr val="tx1"/>
                          </a:solidFill>
                          <a:effectLst/>
                          <a:latin typeface="Arial" charset="0"/>
                          <a:ea typeface="Times New Roman" pitchFamily="18" charset="0"/>
                          <a:cs typeface="Arial" charset="0"/>
                        </a:rPr>
                        <a:t>HFC-32</a:t>
                      </a:r>
                      <a:endParaRPr kumimoji="0" lang="en-US" sz="800" b="0"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CH2F2</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5.6</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2100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650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200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6"/>
                  </a:ext>
                </a:extLst>
              </a:tr>
              <a:tr h="142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1" u="none" strike="noStrike" cap="none" normalizeH="0" baseline="0">
                          <a:ln>
                            <a:noFill/>
                          </a:ln>
                          <a:solidFill>
                            <a:schemeClr val="tx1"/>
                          </a:solidFill>
                          <a:effectLst/>
                          <a:latin typeface="Arial" charset="0"/>
                          <a:ea typeface="Times New Roman" pitchFamily="18" charset="0"/>
                          <a:cs typeface="Arial" charset="0"/>
                        </a:rPr>
                        <a:t>HFC-41</a:t>
                      </a:r>
                      <a:endParaRPr kumimoji="0" lang="en-US" sz="800" b="0"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CH3F</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3.7</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490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150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45</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7"/>
                  </a:ext>
                </a:extLst>
              </a:tr>
              <a:tr h="142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1" u="none" strike="noStrike" cap="none" normalizeH="0" baseline="0">
                          <a:ln>
                            <a:noFill/>
                          </a:ln>
                          <a:solidFill>
                            <a:schemeClr val="tx1"/>
                          </a:solidFill>
                          <a:effectLst/>
                          <a:latin typeface="Arial" charset="0"/>
                          <a:ea typeface="Times New Roman" pitchFamily="18" charset="0"/>
                          <a:cs typeface="Arial" charset="0"/>
                        </a:rPr>
                        <a:t>HFC-43-10mee</a:t>
                      </a:r>
                      <a:endParaRPr kumimoji="0" lang="en-US" sz="800" b="0"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C5H2F10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17.1</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3000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1300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400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8"/>
                  </a:ext>
                </a:extLst>
              </a:tr>
              <a:tr h="142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1" u="none" strike="noStrike" cap="none" normalizeH="0" baseline="0">
                          <a:ln>
                            <a:noFill/>
                          </a:ln>
                          <a:solidFill>
                            <a:schemeClr val="tx1"/>
                          </a:solidFill>
                          <a:effectLst/>
                          <a:latin typeface="Arial" charset="0"/>
                          <a:ea typeface="Times New Roman" pitchFamily="18" charset="0"/>
                          <a:cs typeface="Arial" charset="0"/>
                        </a:rPr>
                        <a:t>HFC-125</a:t>
                      </a:r>
                      <a:endParaRPr kumimoji="0" lang="en-US" sz="800" b="0"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C2HF5</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32.6</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4600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2800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920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9"/>
                  </a:ext>
                </a:extLst>
              </a:tr>
              <a:tr h="142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1" u="none" strike="noStrike" cap="none" normalizeH="0" baseline="0">
                          <a:ln>
                            <a:noFill/>
                          </a:ln>
                          <a:solidFill>
                            <a:schemeClr val="tx1"/>
                          </a:solidFill>
                          <a:effectLst/>
                          <a:latin typeface="Arial" charset="0"/>
                          <a:ea typeface="Times New Roman" pitchFamily="18" charset="0"/>
                          <a:cs typeface="Arial" charset="0"/>
                        </a:rPr>
                        <a:t>HFC-134</a:t>
                      </a:r>
                      <a:endParaRPr kumimoji="0" lang="en-US" sz="800" b="0"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C2H2F4</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10.6</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2900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1000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310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10"/>
                  </a:ext>
                </a:extLst>
              </a:tr>
              <a:tr h="180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1" u="none" strike="noStrike" cap="none" normalizeH="0" baseline="0">
                          <a:ln>
                            <a:noFill/>
                          </a:ln>
                          <a:solidFill>
                            <a:schemeClr val="tx1"/>
                          </a:solidFill>
                          <a:effectLst/>
                          <a:latin typeface="Arial" charset="0"/>
                          <a:ea typeface="Times New Roman" pitchFamily="18" charset="0"/>
                          <a:cs typeface="Arial" charset="0"/>
                        </a:rPr>
                        <a:t>HFC-134a</a:t>
                      </a:r>
                      <a:endParaRPr kumimoji="0" lang="en-US" sz="800" b="0"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CH2FCF3</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14.6</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3400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1300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420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11"/>
                  </a:ext>
                </a:extLst>
              </a:tr>
              <a:tr h="142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1" u="none" strike="noStrike" cap="none" normalizeH="0" baseline="0">
                          <a:ln>
                            <a:noFill/>
                          </a:ln>
                          <a:solidFill>
                            <a:schemeClr val="tx1"/>
                          </a:solidFill>
                          <a:effectLst/>
                          <a:latin typeface="Arial" charset="0"/>
                          <a:ea typeface="Times New Roman" pitchFamily="18" charset="0"/>
                          <a:cs typeface="Arial" charset="0"/>
                        </a:rPr>
                        <a:t>HFC-152a</a:t>
                      </a:r>
                      <a:endParaRPr kumimoji="0" lang="en-US" sz="800" b="0"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C2H4F2</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1.5</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460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140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42</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12"/>
                  </a:ext>
                </a:extLst>
              </a:tr>
              <a:tr h="142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1" u="none" strike="noStrike" cap="none" normalizeH="0" baseline="0">
                          <a:ln>
                            <a:noFill/>
                          </a:ln>
                          <a:solidFill>
                            <a:schemeClr val="tx1"/>
                          </a:solidFill>
                          <a:effectLst/>
                          <a:latin typeface="Arial" charset="0"/>
                          <a:ea typeface="Times New Roman" pitchFamily="18" charset="0"/>
                          <a:cs typeface="Arial" charset="0"/>
                        </a:rPr>
                        <a:t>HFC-143</a:t>
                      </a:r>
                      <a:endParaRPr kumimoji="0" lang="en-US" sz="800" b="0"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C2H3F3</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3.8</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1000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300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94</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13"/>
                  </a:ext>
                </a:extLst>
              </a:tr>
              <a:tr h="142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1" u="none" strike="noStrike" cap="none" normalizeH="0" baseline="0">
                          <a:ln>
                            <a:noFill/>
                          </a:ln>
                          <a:solidFill>
                            <a:schemeClr val="tx1"/>
                          </a:solidFill>
                          <a:effectLst/>
                          <a:latin typeface="Arial" charset="0"/>
                          <a:ea typeface="Times New Roman" pitchFamily="18" charset="0"/>
                          <a:cs typeface="Arial" charset="0"/>
                        </a:rPr>
                        <a:t>HFC-143a</a:t>
                      </a:r>
                      <a:endParaRPr kumimoji="0" lang="en-US" sz="800" b="0"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C2H3F3</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48.3</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5000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3800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1400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14"/>
                  </a:ext>
                </a:extLst>
              </a:tr>
              <a:tr h="142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1" u="none" strike="noStrike" cap="none" normalizeH="0" baseline="0">
                          <a:ln>
                            <a:noFill/>
                          </a:ln>
                          <a:solidFill>
                            <a:schemeClr val="tx1"/>
                          </a:solidFill>
                          <a:effectLst/>
                          <a:latin typeface="Arial" charset="0"/>
                          <a:ea typeface="Times New Roman" pitchFamily="18" charset="0"/>
                          <a:cs typeface="Arial" charset="0"/>
                        </a:rPr>
                        <a:t>HFC-227ea</a:t>
                      </a:r>
                      <a:endParaRPr kumimoji="0" lang="en-US" sz="800" b="0"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C3HF7</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36.5</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4300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2900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950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15"/>
                  </a:ext>
                </a:extLst>
              </a:tr>
              <a:tr h="142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1" u="none" strike="noStrike" cap="none" normalizeH="0" baseline="0">
                          <a:ln>
                            <a:noFill/>
                          </a:ln>
                          <a:solidFill>
                            <a:schemeClr val="tx1"/>
                          </a:solidFill>
                          <a:effectLst/>
                          <a:latin typeface="Arial" charset="0"/>
                          <a:ea typeface="Times New Roman" pitchFamily="18" charset="0"/>
                          <a:cs typeface="Arial" charset="0"/>
                        </a:rPr>
                        <a:t>HFC-236fa</a:t>
                      </a:r>
                      <a:endParaRPr kumimoji="0" lang="en-US" sz="800" b="0"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C3H2F6</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209</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5100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6300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4700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16"/>
                  </a:ext>
                </a:extLst>
              </a:tr>
              <a:tr h="142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1" u="none" strike="noStrike" cap="none" normalizeH="0" baseline="0">
                          <a:ln>
                            <a:noFill/>
                          </a:ln>
                          <a:solidFill>
                            <a:schemeClr val="tx1"/>
                          </a:solidFill>
                          <a:effectLst/>
                          <a:latin typeface="Arial" charset="0"/>
                          <a:ea typeface="Times New Roman" pitchFamily="18" charset="0"/>
                          <a:cs typeface="Arial" charset="0"/>
                        </a:rPr>
                        <a:t>HFC-245ca</a:t>
                      </a:r>
                      <a:endParaRPr kumimoji="0" lang="en-US" sz="800" b="0"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C3H3F5</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6.6</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1800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560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170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17"/>
                  </a:ext>
                </a:extLst>
              </a:tr>
              <a:tr h="142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1" u="none" strike="noStrike" cap="none" normalizeH="0" baseline="0">
                          <a:ln>
                            <a:noFill/>
                          </a:ln>
                          <a:solidFill>
                            <a:schemeClr val="tx1"/>
                          </a:solidFill>
                          <a:effectLst/>
                          <a:latin typeface="Arial" charset="0"/>
                          <a:ea typeface="Times New Roman" pitchFamily="18" charset="0"/>
                          <a:cs typeface="Arial" charset="0"/>
                        </a:rPr>
                        <a:t>Sulphur hexafluoride</a:t>
                      </a:r>
                      <a:endParaRPr kumimoji="0" lang="en-US" sz="800" b="0"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SF6</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3200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16300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23900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34900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18"/>
                  </a:ext>
                </a:extLst>
              </a:tr>
              <a:tr h="142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1" u="none" strike="noStrike" cap="none" normalizeH="0" baseline="0">
                          <a:ln>
                            <a:noFill/>
                          </a:ln>
                          <a:solidFill>
                            <a:schemeClr val="tx1"/>
                          </a:solidFill>
                          <a:effectLst/>
                          <a:latin typeface="Arial" charset="0"/>
                          <a:ea typeface="Times New Roman" pitchFamily="18" charset="0"/>
                          <a:cs typeface="Arial" charset="0"/>
                        </a:rPr>
                        <a:t>Perfluoromethane </a:t>
                      </a:r>
                      <a:endParaRPr kumimoji="0" lang="en-US" sz="800" b="0"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CF4</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50000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4400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6500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a:ln>
                            <a:noFill/>
                          </a:ln>
                          <a:solidFill>
                            <a:schemeClr val="tx1"/>
                          </a:solidFill>
                          <a:effectLst/>
                          <a:latin typeface="Arial" charset="0"/>
                          <a:ea typeface="Times New Roman" pitchFamily="18" charset="0"/>
                          <a:cs typeface="Arial" charset="0"/>
                        </a:rPr>
                        <a:t>10000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19"/>
                  </a:ext>
                </a:extLst>
              </a:tr>
              <a:tr h="142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1" u="none" strike="noStrike" cap="none" normalizeH="0" baseline="0">
                          <a:ln>
                            <a:noFill/>
                          </a:ln>
                          <a:solidFill>
                            <a:schemeClr val="tx1"/>
                          </a:solidFill>
                          <a:effectLst/>
                          <a:latin typeface="Arial" charset="0"/>
                          <a:ea typeface="Times New Roman" pitchFamily="18" charset="0"/>
                          <a:cs typeface="Arial" charset="0"/>
                        </a:rPr>
                        <a:t>Perfluoroethane </a:t>
                      </a:r>
                      <a:endParaRPr kumimoji="0" lang="en-US" sz="800" b="0"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C2F6</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10000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6200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9200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14000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20"/>
                  </a:ext>
                </a:extLst>
              </a:tr>
              <a:tr h="142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1" u="none" strike="noStrike" cap="none" normalizeH="0" baseline="0">
                          <a:ln>
                            <a:noFill/>
                          </a:ln>
                          <a:solidFill>
                            <a:schemeClr val="tx1"/>
                          </a:solidFill>
                          <a:effectLst/>
                          <a:latin typeface="Arial" charset="0"/>
                          <a:ea typeface="Times New Roman" pitchFamily="18" charset="0"/>
                          <a:cs typeface="Arial" charset="0"/>
                        </a:rPr>
                        <a:t>Perfluoropropane</a:t>
                      </a:r>
                      <a:endParaRPr kumimoji="0" lang="en-US" sz="800" b="0"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C3F8</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2600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4800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7000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10100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21"/>
                  </a:ext>
                </a:extLst>
              </a:tr>
              <a:tr h="180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1" u="none" strike="noStrike" cap="none" normalizeH="0" baseline="0">
                          <a:ln>
                            <a:noFill/>
                          </a:ln>
                          <a:solidFill>
                            <a:schemeClr val="tx1"/>
                          </a:solidFill>
                          <a:effectLst/>
                          <a:latin typeface="Arial" charset="0"/>
                          <a:ea typeface="Times New Roman" pitchFamily="18" charset="0"/>
                          <a:cs typeface="Arial" charset="0"/>
                        </a:rPr>
                        <a:t>Perfluorobutane</a:t>
                      </a:r>
                      <a:endParaRPr kumimoji="0" lang="en-US" sz="800" b="0"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C4F10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2600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4800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7000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10100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22"/>
                  </a:ext>
                </a:extLst>
              </a:tr>
              <a:tr h="142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1" u="none" strike="noStrike" cap="none" normalizeH="0" baseline="0">
                          <a:ln>
                            <a:noFill/>
                          </a:ln>
                          <a:solidFill>
                            <a:schemeClr val="tx1"/>
                          </a:solidFill>
                          <a:effectLst/>
                          <a:latin typeface="Arial" charset="0"/>
                          <a:ea typeface="Times New Roman" pitchFamily="18" charset="0"/>
                          <a:cs typeface="Arial" charset="0"/>
                        </a:rPr>
                        <a:t>Perfluorocyclobutane</a:t>
                      </a:r>
                      <a:endParaRPr kumimoji="0" lang="en-US" sz="800" b="0"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c-C4F8</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3200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6000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8700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12700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23"/>
                  </a:ext>
                </a:extLst>
              </a:tr>
              <a:tr h="142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1" u="none" strike="noStrike" cap="none" normalizeH="0" baseline="0">
                          <a:ln>
                            <a:noFill/>
                          </a:ln>
                          <a:solidFill>
                            <a:schemeClr val="tx1"/>
                          </a:solidFill>
                          <a:effectLst/>
                          <a:latin typeface="Arial" charset="0"/>
                          <a:ea typeface="Times New Roman" pitchFamily="18" charset="0"/>
                          <a:cs typeface="Arial" charset="0"/>
                        </a:rPr>
                        <a:t>Perfluoropentane</a:t>
                      </a:r>
                      <a:endParaRPr kumimoji="0" lang="en-US" sz="800" b="0"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C5F12</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4100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5100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7500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11000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24"/>
                  </a:ext>
                </a:extLst>
              </a:tr>
              <a:tr h="187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1" u="none" strike="noStrike" cap="none" normalizeH="0" baseline="0">
                          <a:ln>
                            <a:noFill/>
                          </a:ln>
                          <a:solidFill>
                            <a:schemeClr val="tx1"/>
                          </a:solidFill>
                          <a:effectLst/>
                          <a:latin typeface="Arial" charset="0"/>
                          <a:ea typeface="Times New Roman" pitchFamily="18" charset="0"/>
                          <a:cs typeface="Arial" charset="0"/>
                        </a:rPr>
                        <a:t>Perfluorohexane</a:t>
                      </a:r>
                      <a:endParaRPr kumimoji="0" lang="en-US" sz="800" b="0"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C6F14</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3200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5000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7400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charset="0"/>
                          <a:ea typeface="Times New Roman" pitchFamily="18" charset="0"/>
                          <a:cs typeface="Arial" charset="0"/>
                        </a:rPr>
                        <a:t>10700</a:t>
                      </a:r>
                      <a:endParaRPr kumimoji="0" lang="en-US" sz="800" b="1"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25"/>
                  </a:ext>
                </a:extLst>
              </a:tr>
              <a:tr h="295275">
                <a:tc gridSpan="6">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1" u="none" strike="noStrike" cap="none" normalizeH="0" baseline="0" dirty="0">
                          <a:ln>
                            <a:noFill/>
                          </a:ln>
                          <a:solidFill>
                            <a:schemeClr val="tx1"/>
                          </a:solidFill>
                          <a:effectLst/>
                          <a:latin typeface="Arial" charset="0"/>
                          <a:ea typeface="Times New Roman" pitchFamily="18" charset="0"/>
                          <a:cs typeface="Arial" charset="0"/>
                        </a:rPr>
                        <a:t>§ Derived from the Bern carbon cycle model.</a:t>
                      </a:r>
                      <a:endParaRPr kumimoji="0" lang="en-US" sz="8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1" u="none" strike="noStrike" cap="none" normalizeH="0" baseline="0" dirty="0">
                          <a:ln>
                            <a:noFill/>
                          </a:ln>
                          <a:solidFill>
                            <a:schemeClr val="tx1"/>
                          </a:solidFill>
                          <a:effectLst/>
                          <a:latin typeface="Arial" charset="0"/>
                          <a:ea typeface="Times New Roman" pitchFamily="18" charset="0"/>
                          <a:cs typeface="Arial" charset="0"/>
                        </a:rPr>
                        <a:t>* The GWP for methane includes indirect effects of </a:t>
                      </a:r>
                      <a:r>
                        <a:rPr kumimoji="0" lang="en-US" sz="800" b="0" i="1" u="none" strike="noStrike" cap="none" normalizeH="0" baseline="0" dirty="0" err="1">
                          <a:ln>
                            <a:noFill/>
                          </a:ln>
                          <a:solidFill>
                            <a:schemeClr val="tx1"/>
                          </a:solidFill>
                          <a:effectLst/>
                          <a:latin typeface="Arial" charset="0"/>
                          <a:ea typeface="Times New Roman" pitchFamily="18" charset="0"/>
                          <a:cs typeface="Arial" charset="0"/>
                        </a:rPr>
                        <a:t>tropospheric</a:t>
                      </a:r>
                      <a:r>
                        <a:rPr kumimoji="0" lang="en-US" sz="800" b="0" i="1" u="none" strike="noStrike" cap="none" normalizeH="0" baseline="0" dirty="0">
                          <a:ln>
                            <a:noFill/>
                          </a:ln>
                          <a:solidFill>
                            <a:schemeClr val="tx1"/>
                          </a:solidFill>
                          <a:effectLst/>
                          <a:latin typeface="Arial" charset="0"/>
                          <a:ea typeface="Times New Roman" pitchFamily="18" charset="0"/>
                          <a:cs typeface="Arial" charset="0"/>
                        </a:rPr>
                        <a:t> ozone production and stratospheric water </a:t>
                      </a:r>
                      <a:r>
                        <a:rPr kumimoji="0" lang="en-US" sz="800" b="0" i="1" u="none" strike="noStrike" cap="none" normalizeH="0" baseline="0" dirty="0" err="1">
                          <a:ln>
                            <a:noFill/>
                          </a:ln>
                          <a:solidFill>
                            <a:schemeClr val="tx1"/>
                          </a:solidFill>
                          <a:effectLst/>
                          <a:latin typeface="Arial" charset="0"/>
                          <a:ea typeface="Times New Roman" pitchFamily="18" charset="0"/>
                          <a:cs typeface="Arial" charset="0"/>
                        </a:rPr>
                        <a:t>vapour</a:t>
                      </a:r>
                      <a:r>
                        <a:rPr kumimoji="0" lang="en-US" sz="800" b="0" i="1" u="none" strike="noStrike" cap="none" normalizeH="0" baseline="0" dirty="0">
                          <a:ln>
                            <a:noFill/>
                          </a:ln>
                          <a:solidFill>
                            <a:schemeClr val="tx1"/>
                          </a:solidFill>
                          <a:effectLst/>
                          <a:latin typeface="Arial" charset="0"/>
                          <a:ea typeface="Times New Roman" pitchFamily="18" charset="0"/>
                          <a:cs typeface="Arial" charset="0"/>
                        </a:rPr>
                        <a:t> production.</a:t>
                      </a:r>
                      <a:endParaRPr kumimoji="0" lang="en-US" sz="800" b="0" i="0" u="none" strike="noStrike" cap="none" normalizeH="0" baseline="0" dirty="0">
                        <a:ln>
                          <a:noFill/>
                        </a:ln>
                        <a:solidFill>
                          <a:schemeClr val="tx1"/>
                        </a:solidFill>
                        <a:effectLst/>
                        <a:latin typeface="Arial"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E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26"/>
                  </a:ext>
                </a:extLst>
              </a:tr>
            </a:tbl>
          </a:graphicData>
        </a:graphic>
      </p:graphicFrame>
      <p:sp>
        <p:nvSpPr>
          <p:cNvPr id="4" name="Footer Placeholder 3"/>
          <p:cNvSpPr>
            <a:spLocks noGrp="1"/>
          </p:cNvSpPr>
          <p:nvPr>
            <p:ph type="ftr" sz="quarter" idx="11"/>
          </p:nvPr>
        </p:nvSpPr>
        <p:spPr/>
        <p:txBody>
          <a:bodyPr/>
          <a:lstStyle/>
          <a:p>
            <a:r>
              <a:rPr lang="en-US" sz="1600" b="1" dirty="0">
                <a:solidFill>
                  <a:srgbClr val="C00000"/>
                </a:solidFill>
              </a:rPr>
              <a:t>11</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txBox="1">
            <a:spLocks noChangeArrowheads="1"/>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a:ln>
                  <a:noFill/>
                </a:ln>
                <a:solidFill>
                  <a:schemeClr val="tx1"/>
                </a:solidFill>
                <a:effectLst/>
                <a:uLnTx/>
                <a:uFillTx/>
                <a:latin typeface="+mj-lt"/>
                <a:ea typeface="+mj-ea"/>
                <a:cs typeface="+mj-cs"/>
              </a:rPr>
              <a:t>India’s Journey towards Global GHG Mitigation</a:t>
            </a:r>
          </a:p>
        </p:txBody>
      </p:sp>
      <p:graphicFrame>
        <p:nvGraphicFramePr>
          <p:cNvPr id="3" name="Object 23"/>
          <p:cNvGraphicFramePr>
            <a:graphicFrameLocks noChangeAspect="1"/>
          </p:cNvGraphicFramePr>
          <p:nvPr/>
        </p:nvGraphicFramePr>
        <p:xfrm>
          <a:off x="762000" y="1600200"/>
          <a:ext cx="7467600" cy="4495800"/>
        </p:xfrm>
        <a:graphic>
          <a:graphicData uri="http://schemas.openxmlformats.org/presentationml/2006/ole">
            <mc:AlternateContent xmlns:mc="http://schemas.openxmlformats.org/markup-compatibility/2006">
              <mc:Choice xmlns:v="urn:schemas-microsoft-com:vml" Requires="v">
                <p:oleObj spid="_x0000_s4098" name="Bitmap Image" r:id="rId2" imgW="5125165" imgH="3448531" progId="PBrush">
                  <p:embed/>
                </p:oleObj>
              </mc:Choice>
              <mc:Fallback>
                <p:oleObj name="Bitmap Image" r:id="rId2" imgW="5125165" imgH="3448531" progId="PBrush">
                  <p:embed/>
                  <p:pic>
                    <p:nvPicPr>
                      <p:cNvPr id="0" name="Object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00200"/>
                        <a:ext cx="7467600" cy="449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p:cNvSpPr txBox="1"/>
          <p:nvPr/>
        </p:nvSpPr>
        <p:spPr>
          <a:xfrm>
            <a:off x="5791200" y="6488668"/>
            <a:ext cx="3657600" cy="369332"/>
          </a:xfrm>
          <a:prstGeom prst="rect">
            <a:avLst/>
          </a:prstGeom>
          <a:noFill/>
        </p:spPr>
        <p:txBody>
          <a:bodyPr wrap="square" rtlCol="0">
            <a:spAutoFit/>
          </a:bodyPr>
          <a:lstStyle/>
          <a:p>
            <a:r>
              <a:rPr lang="en-US" b="1" dirty="0"/>
              <a:t>P.K. Modi &amp; Co.              15.07.2012 </a:t>
            </a:r>
          </a:p>
        </p:txBody>
      </p:sp>
      <p:sp>
        <p:nvSpPr>
          <p:cNvPr id="5" name="Footer Placeholder 4"/>
          <p:cNvSpPr>
            <a:spLocks noGrp="1"/>
          </p:cNvSpPr>
          <p:nvPr>
            <p:ph type="ftr" sz="quarter" idx="11"/>
          </p:nvPr>
        </p:nvSpPr>
        <p:spPr/>
        <p:txBody>
          <a:bodyPr/>
          <a:lstStyle/>
          <a:p>
            <a:r>
              <a:rPr lang="en-US" sz="1600" b="1" dirty="0">
                <a:solidFill>
                  <a:srgbClr val="C00000"/>
                </a:solidFill>
              </a:rPr>
              <a:t>12</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a:ln>
                  <a:noFill/>
                </a:ln>
                <a:solidFill>
                  <a:schemeClr val="tx1"/>
                </a:solidFill>
                <a:effectLst/>
                <a:uLnTx/>
                <a:uFillTx/>
                <a:latin typeface="+mj-lt"/>
                <a:ea typeface="+mj-ea"/>
                <a:cs typeface="+mj-cs"/>
              </a:rPr>
              <a:t>Brief Status of RE in India – Contd.</a:t>
            </a:r>
            <a:endParaRPr kumimoji="0" lang="en-US" sz="2800" b="1" i="0" u="none" strike="noStrike" kern="1200" cap="none" spc="0" normalizeH="0" baseline="0" noProof="0" dirty="0">
              <a:ln>
                <a:noFill/>
              </a:ln>
              <a:solidFill>
                <a:schemeClr val="tx1"/>
              </a:solidFill>
              <a:effectLst/>
              <a:uLnTx/>
              <a:uFillTx/>
              <a:latin typeface="+mj-lt"/>
              <a:ea typeface="+mj-ea"/>
              <a:cs typeface="+mj-cs"/>
            </a:endParaRPr>
          </a:p>
        </p:txBody>
      </p:sp>
      <p:pic>
        <p:nvPicPr>
          <p:cNvPr id="3" name="Picture 5"/>
          <p:cNvPicPr>
            <a:picLocks noChangeAspect="1" noChangeArrowheads="1"/>
          </p:cNvPicPr>
          <p:nvPr/>
        </p:nvPicPr>
        <p:blipFill>
          <a:blip r:embed="rId2" cstate="print"/>
          <a:srcRect/>
          <a:stretch>
            <a:fillRect/>
          </a:stretch>
        </p:blipFill>
        <p:spPr>
          <a:xfrm>
            <a:off x="838200" y="1295400"/>
            <a:ext cx="7620000" cy="4581525"/>
          </a:xfrm>
          <a:prstGeom prst="rect">
            <a:avLst/>
          </a:prstGeom>
          <a:noFill/>
        </p:spPr>
      </p:pic>
      <p:sp>
        <p:nvSpPr>
          <p:cNvPr id="4" name="TextBox 3"/>
          <p:cNvSpPr txBox="1"/>
          <p:nvPr/>
        </p:nvSpPr>
        <p:spPr>
          <a:xfrm>
            <a:off x="5791200" y="6488668"/>
            <a:ext cx="3657600" cy="369332"/>
          </a:xfrm>
          <a:prstGeom prst="rect">
            <a:avLst/>
          </a:prstGeom>
          <a:noFill/>
        </p:spPr>
        <p:txBody>
          <a:bodyPr wrap="square" rtlCol="0">
            <a:spAutoFit/>
          </a:bodyPr>
          <a:lstStyle/>
          <a:p>
            <a:r>
              <a:rPr lang="en-US" b="1" dirty="0"/>
              <a:t>P.K. Modi &amp; Co.              15.07.2012 </a:t>
            </a:r>
          </a:p>
        </p:txBody>
      </p:sp>
      <p:sp>
        <p:nvSpPr>
          <p:cNvPr id="5" name="Footer Placeholder 4"/>
          <p:cNvSpPr>
            <a:spLocks noGrp="1"/>
          </p:cNvSpPr>
          <p:nvPr>
            <p:ph type="ftr" sz="quarter" idx="11"/>
          </p:nvPr>
        </p:nvSpPr>
        <p:spPr/>
        <p:txBody>
          <a:bodyPr/>
          <a:lstStyle/>
          <a:p>
            <a:r>
              <a:rPr lang="en-US" sz="1600" b="1" dirty="0">
                <a:solidFill>
                  <a:srgbClr val="C00000"/>
                </a:solidFill>
              </a:rPr>
              <a:t>13</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a:ln>
                  <a:noFill/>
                </a:ln>
                <a:solidFill>
                  <a:schemeClr val="tx1"/>
                </a:solidFill>
                <a:effectLst/>
                <a:uLnTx/>
                <a:uFillTx/>
                <a:latin typeface="+mj-lt"/>
                <a:ea typeface="+mj-ea"/>
                <a:cs typeface="+mj-cs"/>
              </a:rPr>
              <a:t>What is CDM ?</a:t>
            </a:r>
          </a:p>
        </p:txBody>
      </p:sp>
      <p:sp>
        <p:nvSpPr>
          <p:cNvPr id="3" name="Rectangle 8"/>
          <p:cNvSpPr>
            <a:spLocks noChangeArrowheads="1"/>
          </p:cNvSpPr>
          <p:nvPr/>
        </p:nvSpPr>
        <p:spPr bwMode="auto">
          <a:xfrm>
            <a:off x="304800" y="5548313"/>
            <a:ext cx="8458200" cy="641350"/>
          </a:xfrm>
          <a:prstGeom prst="rect">
            <a:avLst/>
          </a:prstGeom>
          <a:noFill/>
          <a:ln w="9525">
            <a:noFill/>
            <a:miter lim="800000"/>
            <a:headEnd/>
            <a:tailEnd/>
          </a:ln>
        </p:spPr>
        <p:txBody>
          <a:bodyPr anchor="ctr">
            <a:spAutoFit/>
          </a:bodyPr>
          <a:lstStyle/>
          <a:p>
            <a:pPr algn="just"/>
            <a:r>
              <a:rPr lang="en-US" b="1"/>
              <a:t>Reduction at Lower Cost by investing in developing countries where marginal cost of abatement of GHGs is lower</a:t>
            </a:r>
          </a:p>
        </p:txBody>
      </p:sp>
      <p:sp>
        <p:nvSpPr>
          <p:cNvPr id="4" name="Rectangle 9"/>
          <p:cNvSpPr>
            <a:spLocks noChangeArrowheads="1"/>
          </p:cNvSpPr>
          <p:nvPr/>
        </p:nvSpPr>
        <p:spPr bwMode="auto">
          <a:xfrm>
            <a:off x="6324600" y="1447800"/>
            <a:ext cx="1752600" cy="762000"/>
          </a:xfrm>
          <a:prstGeom prst="rect">
            <a:avLst/>
          </a:prstGeom>
          <a:solidFill>
            <a:schemeClr val="accent1"/>
          </a:solidFill>
          <a:ln w="9525">
            <a:solidFill>
              <a:schemeClr val="tx1"/>
            </a:solidFill>
            <a:miter lim="800000"/>
            <a:headEnd/>
            <a:tailEnd/>
          </a:ln>
        </p:spPr>
        <p:txBody>
          <a:bodyPr wrap="none" anchor="ctr"/>
          <a:lstStyle/>
          <a:p>
            <a:pPr algn="ctr"/>
            <a:r>
              <a:rPr lang="en-US" sz="1200" b="1"/>
              <a:t>Developed Country /</a:t>
            </a:r>
          </a:p>
          <a:p>
            <a:pPr algn="ctr"/>
            <a:r>
              <a:rPr lang="en-US" sz="1200" b="1"/>
              <a:t> Govt. / Pvt. Sector</a:t>
            </a:r>
          </a:p>
        </p:txBody>
      </p:sp>
      <p:sp>
        <p:nvSpPr>
          <p:cNvPr id="5" name="Line 11"/>
          <p:cNvSpPr>
            <a:spLocks noChangeShapeType="1"/>
          </p:cNvSpPr>
          <p:nvPr/>
        </p:nvSpPr>
        <p:spPr bwMode="auto">
          <a:xfrm>
            <a:off x="7010400" y="2362200"/>
            <a:ext cx="0" cy="2362200"/>
          </a:xfrm>
          <a:prstGeom prst="line">
            <a:avLst/>
          </a:prstGeom>
          <a:noFill/>
          <a:ln w="9525">
            <a:solidFill>
              <a:schemeClr val="tx1"/>
            </a:solidFill>
            <a:round/>
            <a:headEnd/>
            <a:tailEnd type="triangle" w="med" len="med"/>
          </a:ln>
        </p:spPr>
        <p:txBody>
          <a:bodyPr/>
          <a:lstStyle/>
          <a:p>
            <a:endParaRPr lang="en-US"/>
          </a:p>
        </p:txBody>
      </p:sp>
      <p:sp>
        <p:nvSpPr>
          <p:cNvPr id="6" name="Line 12"/>
          <p:cNvSpPr>
            <a:spLocks noChangeShapeType="1"/>
          </p:cNvSpPr>
          <p:nvPr/>
        </p:nvSpPr>
        <p:spPr bwMode="auto">
          <a:xfrm flipV="1">
            <a:off x="7543800" y="2362200"/>
            <a:ext cx="0" cy="2362200"/>
          </a:xfrm>
          <a:prstGeom prst="line">
            <a:avLst/>
          </a:prstGeom>
          <a:noFill/>
          <a:ln w="9525">
            <a:solidFill>
              <a:schemeClr val="tx1"/>
            </a:solidFill>
            <a:round/>
            <a:headEnd/>
            <a:tailEnd type="triangle" w="med" len="med"/>
          </a:ln>
        </p:spPr>
        <p:txBody>
          <a:bodyPr/>
          <a:lstStyle/>
          <a:p>
            <a:endParaRPr lang="en-US"/>
          </a:p>
        </p:txBody>
      </p:sp>
      <p:sp>
        <p:nvSpPr>
          <p:cNvPr id="7" name="WordArt 14"/>
          <p:cNvSpPr>
            <a:spLocks noChangeArrowheads="1" noChangeShapeType="1" noTextEdit="1"/>
          </p:cNvSpPr>
          <p:nvPr/>
        </p:nvSpPr>
        <p:spPr bwMode="auto">
          <a:xfrm rot="5400000">
            <a:off x="6819900" y="3467100"/>
            <a:ext cx="2286000" cy="228600"/>
          </a:xfrm>
          <a:prstGeom prst="rect">
            <a:avLst/>
          </a:prstGeom>
        </p:spPr>
        <p:txBody>
          <a:bodyPr vert="wordArtVert" wrap="none" fromWordArt="1">
            <a:prstTxWarp prst="textPlain">
              <a:avLst>
                <a:gd name="adj" fmla="val 50000"/>
              </a:avLst>
            </a:prstTxWarp>
          </a:bodyPr>
          <a:lstStyle/>
          <a:p>
            <a:pPr algn="ctr" fontAlgn="auto"/>
            <a:r>
              <a:rPr lang="en-US" sz="900" kern="10">
                <a:ln w="9525">
                  <a:solidFill>
                    <a:srgbClr val="000080"/>
                  </a:solidFill>
                  <a:round/>
                  <a:headEnd/>
                  <a:tailEnd/>
                </a:ln>
                <a:solidFill>
                  <a:srgbClr val="000000"/>
                </a:solidFill>
                <a:latin typeface="Arial"/>
                <a:cs typeface="Arial"/>
              </a:rPr>
              <a:t>Carbon Credits</a:t>
            </a:r>
          </a:p>
        </p:txBody>
      </p:sp>
      <p:sp>
        <p:nvSpPr>
          <p:cNvPr id="8" name="WordArt 16"/>
          <p:cNvSpPr>
            <a:spLocks noChangeArrowheads="1" noChangeShapeType="1" noTextEdit="1"/>
          </p:cNvSpPr>
          <p:nvPr/>
        </p:nvSpPr>
        <p:spPr bwMode="auto">
          <a:xfrm rot="5400000">
            <a:off x="5295900" y="3467100"/>
            <a:ext cx="2362200" cy="152400"/>
          </a:xfrm>
          <a:prstGeom prst="rect">
            <a:avLst/>
          </a:prstGeom>
        </p:spPr>
        <p:txBody>
          <a:bodyPr vert="wordArtVert" wrap="none" fromWordArt="1">
            <a:prstTxWarp prst="textPlain">
              <a:avLst>
                <a:gd name="adj" fmla="val 50000"/>
              </a:avLst>
            </a:prstTxWarp>
          </a:bodyPr>
          <a:lstStyle/>
          <a:p>
            <a:pPr algn="ctr" fontAlgn="auto"/>
            <a:r>
              <a:rPr lang="en-US" sz="900" kern="10">
                <a:ln w="9525">
                  <a:solidFill>
                    <a:srgbClr val="008000"/>
                  </a:solidFill>
                  <a:round/>
                  <a:headEnd/>
                  <a:tailEnd/>
                </a:ln>
                <a:solidFill>
                  <a:srgbClr val="008000"/>
                </a:solidFill>
                <a:latin typeface="Arial"/>
                <a:cs typeface="Arial"/>
              </a:rPr>
              <a:t>Sale Proceeds</a:t>
            </a:r>
          </a:p>
        </p:txBody>
      </p:sp>
      <p:graphicFrame>
        <p:nvGraphicFramePr>
          <p:cNvPr id="9" name="Object 17"/>
          <p:cNvGraphicFramePr>
            <a:graphicFrameLocks noChangeAspect="1"/>
          </p:cNvGraphicFramePr>
          <p:nvPr/>
        </p:nvGraphicFramePr>
        <p:xfrm>
          <a:off x="457200" y="1371600"/>
          <a:ext cx="5295900" cy="3763963"/>
        </p:xfrm>
        <a:graphic>
          <a:graphicData uri="http://schemas.openxmlformats.org/presentationml/2006/ole">
            <mc:AlternateContent xmlns:mc="http://schemas.openxmlformats.org/markup-compatibility/2006">
              <mc:Choice xmlns:v="urn:schemas-microsoft-com:vml" Requires="v">
                <p:oleObj spid="_x0000_s5122" name="Bitmap Image" r:id="rId2" imgW="3801006" imgH="3076190" progId="PBrush">
                  <p:embed/>
                </p:oleObj>
              </mc:Choice>
              <mc:Fallback>
                <p:oleObj name="Bitmap Image" r:id="rId2" imgW="3801006" imgH="3076190" progId="PBrush">
                  <p:embed/>
                  <p:pic>
                    <p:nvPicPr>
                      <p:cNvPr id="0" name="Object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371600"/>
                        <a:ext cx="5295900" cy="3763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5791200" y="6488668"/>
            <a:ext cx="3657600" cy="369332"/>
          </a:xfrm>
          <a:prstGeom prst="rect">
            <a:avLst/>
          </a:prstGeom>
          <a:noFill/>
        </p:spPr>
        <p:txBody>
          <a:bodyPr wrap="square" rtlCol="0">
            <a:spAutoFit/>
          </a:bodyPr>
          <a:lstStyle/>
          <a:p>
            <a:r>
              <a:rPr lang="en-US" b="1" dirty="0"/>
              <a:t>P.K. Modi &amp; Co.              15.07.2012 </a:t>
            </a:r>
          </a:p>
        </p:txBody>
      </p:sp>
      <p:sp>
        <p:nvSpPr>
          <p:cNvPr id="11" name="Footer Placeholder 10"/>
          <p:cNvSpPr>
            <a:spLocks noGrp="1"/>
          </p:cNvSpPr>
          <p:nvPr>
            <p:ph type="ftr" sz="quarter" idx="11"/>
          </p:nvPr>
        </p:nvSpPr>
        <p:spPr/>
        <p:txBody>
          <a:bodyPr/>
          <a:lstStyle/>
          <a:p>
            <a:r>
              <a:rPr lang="en-US" sz="1600" b="1" dirty="0">
                <a:solidFill>
                  <a:srgbClr val="C00000"/>
                </a:solidFill>
              </a:rPr>
              <a:t>14</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838200" y="381000"/>
            <a:ext cx="7391400" cy="457200"/>
          </a:xfrm>
          <a:prstGeom prst="rect">
            <a:avLst/>
          </a:prstGeom>
          <a:noFill/>
          <a:ln w="9525">
            <a:noFill/>
            <a:miter lim="800000"/>
            <a:headEnd/>
            <a:tailEnd/>
          </a:ln>
        </p:spPr>
        <p:txBody>
          <a:bodyPr>
            <a:spAutoFit/>
          </a:bodyPr>
          <a:lstStyle/>
          <a:p>
            <a:pPr algn="ctr">
              <a:spcBef>
                <a:spcPct val="50000"/>
              </a:spcBef>
            </a:pPr>
            <a:r>
              <a:rPr lang="en-US" sz="2400" b="1" dirty="0"/>
              <a:t>Where is CDM Applicable ?</a:t>
            </a:r>
          </a:p>
        </p:txBody>
      </p:sp>
      <p:graphicFrame>
        <p:nvGraphicFramePr>
          <p:cNvPr id="3" name="Object 6"/>
          <p:cNvGraphicFramePr>
            <a:graphicFrameLocks noChangeAspect="1"/>
          </p:cNvGraphicFramePr>
          <p:nvPr/>
        </p:nvGraphicFramePr>
        <p:xfrm>
          <a:off x="304800" y="1295400"/>
          <a:ext cx="8382000" cy="4721225"/>
        </p:xfrm>
        <a:graphic>
          <a:graphicData uri="http://schemas.openxmlformats.org/presentationml/2006/ole">
            <mc:AlternateContent xmlns:mc="http://schemas.openxmlformats.org/markup-compatibility/2006">
              <mc:Choice xmlns:v="urn:schemas-microsoft-com:vml" Requires="v">
                <p:oleObj spid="_x0000_s6146" name="Bitmap Image" r:id="rId2" imgW="7190476" imgH="4342857" progId="PBrush">
                  <p:embed/>
                </p:oleObj>
              </mc:Choice>
              <mc:Fallback>
                <p:oleObj name="Bitmap Image" r:id="rId2" imgW="7190476" imgH="4342857" progId="PBrush">
                  <p:embed/>
                  <p:pic>
                    <p:nvPicPr>
                      <p:cNvPr id="0" name="Object 6"/>
                      <p:cNvPicPr>
                        <a:picLocks noChangeAspect="1" noChangeArrowheads="1"/>
                      </p:cNvPicPr>
                      <p:nvPr/>
                    </p:nvPicPr>
                    <p:blipFill>
                      <a:blip r:embed="rId3">
                        <a:lum contrast="16000"/>
                        <a:extLst>
                          <a:ext uri="{28A0092B-C50C-407E-A947-70E740481C1C}">
                            <a14:useLocalDpi xmlns:a14="http://schemas.microsoft.com/office/drawing/2010/main" val="0"/>
                          </a:ext>
                        </a:extLst>
                      </a:blip>
                      <a:srcRect/>
                      <a:stretch>
                        <a:fillRect/>
                      </a:stretch>
                    </p:blipFill>
                    <p:spPr bwMode="auto">
                      <a:xfrm>
                        <a:off x="304800" y="1295400"/>
                        <a:ext cx="8382000" cy="472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TextBox 3"/>
          <p:cNvSpPr txBox="1"/>
          <p:nvPr/>
        </p:nvSpPr>
        <p:spPr>
          <a:xfrm>
            <a:off x="5791200" y="6488668"/>
            <a:ext cx="3657600" cy="369332"/>
          </a:xfrm>
          <a:prstGeom prst="rect">
            <a:avLst/>
          </a:prstGeom>
          <a:noFill/>
        </p:spPr>
        <p:txBody>
          <a:bodyPr wrap="square" rtlCol="0">
            <a:spAutoFit/>
          </a:bodyPr>
          <a:lstStyle/>
          <a:p>
            <a:r>
              <a:rPr lang="en-US" b="1" dirty="0"/>
              <a:t>P.K. Modi &amp; Co.              15.07.2012 </a:t>
            </a:r>
          </a:p>
        </p:txBody>
      </p:sp>
      <p:sp>
        <p:nvSpPr>
          <p:cNvPr id="5" name="Footer Placeholder 4"/>
          <p:cNvSpPr>
            <a:spLocks noGrp="1"/>
          </p:cNvSpPr>
          <p:nvPr>
            <p:ph type="ftr" sz="quarter" idx="11"/>
          </p:nvPr>
        </p:nvSpPr>
        <p:spPr/>
        <p:txBody>
          <a:bodyPr/>
          <a:lstStyle/>
          <a:p>
            <a:r>
              <a:rPr lang="en-US" sz="1600" b="1" dirty="0">
                <a:solidFill>
                  <a:srgbClr val="C00000"/>
                </a:solidFill>
              </a:rPr>
              <a:t>15</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28600"/>
            <a:ext cx="8229600" cy="1189038"/>
          </a:xfrm>
          <a:prstGeom prst="rect">
            <a:avLst/>
          </a:prstGeom>
          <a:solidFill>
            <a:schemeClr val="bg2">
              <a:alpha val="78038"/>
            </a:schemeClr>
          </a:solidFill>
          <a:ln>
            <a:solidFill>
              <a:schemeClr val="tx2"/>
            </a:solidFill>
          </a:ln>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effectLst/>
                <a:uLnTx/>
                <a:uFillTx/>
                <a:latin typeface="+mj-lt"/>
                <a:ea typeface="+mj-ea"/>
                <a:cs typeface="+mj-cs"/>
              </a:rPr>
              <a:t>Sources of  Renewable Energy</a:t>
            </a:r>
          </a:p>
        </p:txBody>
      </p:sp>
      <p:sp>
        <p:nvSpPr>
          <p:cNvPr id="3" name="Rectangle 3"/>
          <p:cNvSpPr txBox="1">
            <a:spLocks noChangeArrowheads="1"/>
          </p:cNvSpPr>
          <p:nvPr/>
        </p:nvSpPr>
        <p:spPr>
          <a:xfrm>
            <a:off x="457200" y="1905000"/>
            <a:ext cx="8229600" cy="4221163"/>
          </a:xfrm>
          <a:prstGeom prst="rect">
            <a:avLst/>
          </a:prstGeom>
          <a:solidFill>
            <a:schemeClr val="accent5">
              <a:lumMod val="60000"/>
              <a:lumOff val="40000"/>
            </a:schemeClr>
          </a:solidFill>
        </p:spPr>
        <p:txBody>
          <a:bodyPr/>
          <a:lstStyle/>
          <a:p>
            <a:pPr marL="533400" marR="0" lvl="0" indent="-533400" algn="l" defTabSz="914400" rtl="0" eaLnBrk="1" fontAlgn="auto" latinLnBrk="0" hangingPunct="1">
              <a:lnSpc>
                <a:spcPct val="90000"/>
              </a:lnSpc>
              <a:spcBef>
                <a:spcPct val="2000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     </a:t>
            </a:r>
            <a:r>
              <a:rPr kumimoji="0" lang="en-US" sz="2800" b="0" i="0" u="sng" strike="noStrike" kern="1200" cap="none" spc="0" normalizeH="0" baseline="0" noProof="0" dirty="0">
                <a:ln>
                  <a:noFill/>
                </a:ln>
                <a:solidFill>
                  <a:schemeClr val="accent1"/>
                </a:solidFill>
                <a:effectLst/>
                <a:uLnTx/>
                <a:uFillTx/>
                <a:latin typeface="+mn-lt"/>
                <a:ea typeface="+mn-ea"/>
                <a:cs typeface="+mn-cs"/>
              </a:rPr>
              <a:t> </a:t>
            </a:r>
          </a:p>
          <a:p>
            <a:pPr marL="533400" marR="0" lvl="0" indent="-533400" algn="l" defTabSz="914400" rtl="0" eaLnBrk="1" fontAlgn="auto" latinLnBrk="0" hangingPunct="1">
              <a:lnSpc>
                <a:spcPct val="90000"/>
              </a:lnSpc>
              <a:spcBef>
                <a:spcPct val="20000"/>
              </a:spcBef>
              <a:spcAft>
                <a:spcPts val="0"/>
              </a:spcAft>
              <a:buClrTx/>
              <a:buSzTx/>
              <a:buFontTx/>
              <a:buAutoNum type="arabicPeriod"/>
              <a:tabLst/>
              <a:defRPr/>
            </a:pPr>
            <a:r>
              <a:rPr kumimoji="0" lang="en-US" sz="2800" b="0" i="0" u="none" strike="noStrike" kern="1200" cap="none" spc="0" normalizeH="0" baseline="0" noProof="0" dirty="0">
                <a:ln>
                  <a:noFill/>
                </a:ln>
                <a:effectLst/>
                <a:uLnTx/>
                <a:uFillTx/>
                <a:latin typeface="+mn-lt"/>
                <a:ea typeface="+mn-ea"/>
                <a:cs typeface="+mn-cs"/>
              </a:rPr>
              <a:t>Wind</a:t>
            </a:r>
          </a:p>
          <a:p>
            <a:pPr marL="533400" marR="0" lvl="0" indent="-533400" algn="l" defTabSz="914400" rtl="0" eaLnBrk="1" fontAlgn="auto" latinLnBrk="0" hangingPunct="1">
              <a:lnSpc>
                <a:spcPct val="90000"/>
              </a:lnSpc>
              <a:spcBef>
                <a:spcPct val="20000"/>
              </a:spcBef>
              <a:spcAft>
                <a:spcPts val="0"/>
              </a:spcAft>
              <a:buClrTx/>
              <a:buSzTx/>
              <a:buFontTx/>
              <a:buAutoNum type="arabicPeriod"/>
              <a:tabLst/>
              <a:defRPr/>
            </a:pPr>
            <a:r>
              <a:rPr kumimoji="0" lang="en-US" sz="2800" b="0" i="0" u="none" strike="noStrike" kern="1200" cap="none" spc="0" normalizeH="0" baseline="0" noProof="0" dirty="0">
                <a:ln>
                  <a:noFill/>
                </a:ln>
                <a:effectLst/>
                <a:uLnTx/>
                <a:uFillTx/>
                <a:latin typeface="+mn-lt"/>
                <a:ea typeface="+mn-ea"/>
                <a:cs typeface="+mn-cs"/>
              </a:rPr>
              <a:t>Mini Hydro &lt; 25 MW</a:t>
            </a:r>
          </a:p>
          <a:p>
            <a:pPr marL="533400" marR="0" lvl="0" indent="-533400" algn="l" defTabSz="914400" rtl="0" eaLnBrk="1" fontAlgn="auto" latinLnBrk="0" hangingPunct="1">
              <a:lnSpc>
                <a:spcPct val="90000"/>
              </a:lnSpc>
              <a:spcBef>
                <a:spcPct val="20000"/>
              </a:spcBef>
              <a:spcAft>
                <a:spcPts val="0"/>
              </a:spcAft>
              <a:buClrTx/>
              <a:buSzTx/>
              <a:buFontTx/>
              <a:buAutoNum type="arabicPeriod"/>
              <a:tabLst/>
              <a:defRPr/>
            </a:pPr>
            <a:r>
              <a:rPr kumimoji="0" lang="en-US" sz="2800" b="0" i="0" u="none" strike="noStrike" kern="1200" cap="none" spc="0" normalizeH="0" baseline="0" noProof="0" dirty="0">
                <a:ln>
                  <a:noFill/>
                </a:ln>
                <a:effectLst/>
                <a:uLnTx/>
                <a:uFillTx/>
                <a:latin typeface="+mn-lt"/>
                <a:ea typeface="+mn-ea"/>
                <a:cs typeface="+mn-cs"/>
              </a:rPr>
              <a:t>Solar-Photovoltaic / thermal</a:t>
            </a:r>
          </a:p>
          <a:p>
            <a:pPr marL="533400" marR="0" lvl="0" indent="-533400" algn="l" defTabSz="914400" rtl="0" eaLnBrk="1" fontAlgn="auto" latinLnBrk="0" hangingPunct="1">
              <a:lnSpc>
                <a:spcPct val="90000"/>
              </a:lnSpc>
              <a:spcBef>
                <a:spcPct val="20000"/>
              </a:spcBef>
              <a:spcAft>
                <a:spcPts val="0"/>
              </a:spcAft>
              <a:buClrTx/>
              <a:buSzTx/>
              <a:buFontTx/>
              <a:buAutoNum type="arabicPeriod"/>
              <a:tabLst/>
              <a:defRPr/>
            </a:pPr>
            <a:r>
              <a:rPr kumimoji="0" lang="en-US" sz="2800" b="0" i="0" u="none" strike="noStrike" kern="1200" cap="none" spc="0" normalizeH="0" baseline="0" noProof="0" dirty="0">
                <a:ln>
                  <a:noFill/>
                </a:ln>
                <a:effectLst/>
                <a:uLnTx/>
                <a:uFillTx/>
                <a:latin typeface="+mn-lt"/>
                <a:ea typeface="+mn-ea"/>
                <a:cs typeface="+mn-cs"/>
              </a:rPr>
              <a:t>Biomass</a:t>
            </a:r>
          </a:p>
          <a:p>
            <a:pPr marL="533400" marR="0" lvl="0" indent="-533400" algn="l" defTabSz="914400" rtl="0" eaLnBrk="1" fontAlgn="auto" latinLnBrk="0" hangingPunct="1">
              <a:lnSpc>
                <a:spcPct val="90000"/>
              </a:lnSpc>
              <a:spcBef>
                <a:spcPct val="20000"/>
              </a:spcBef>
              <a:spcAft>
                <a:spcPts val="0"/>
              </a:spcAft>
              <a:buClrTx/>
              <a:buSzTx/>
              <a:buFontTx/>
              <a:buAutoNum type="arabicPeriod"/>
              <a:tabLst/>
              <a:defRPr/>
            </a:pPr>
            <a:r>
              <a:rPr kumimoji="0" lang="en-US" sz="2800" b="0" i="0" u="none" strike="noStrike" kern="1200" cap="none" spc="0" normalizeH="0" baseline="0" noProof="0" dirty="0">
                <a:ln>
                  <a:noFill/>
                </a:ln>
                <a:effectLst/>
                <a:uLnTx/>
                <a:uFillTx/>
                <a:latin typeface="+mn-lt"/>
                <a:ea typeface="+mn-ea"/>
                <a:cs typeface="+mn-cs"/>
              </a:rPr>
              <a:t>Tidal water</a:t>
            </a:r>
          </a:p>
          <a:p>
            <a:pPr marL="533400" marR="0" lvl="0" indent="-533400" algn="l" defTabSz="914400" rtl="0" eaLnBrk="1" fontAlgn="auto" latinLnBrk="0" hangingPunct="1">
              <a:lnSpc>
                <a:spcPct val="90000"/>
              </a:lnSpc>
              <a:spcBef>
                <a:spcPct val="20000"/>
              </a:spcBef>
              <a:spcAft>
                <a:spcPts val="0"/>
              </a:spcAft>
              <a:buClrTx/>
              <a:buSzTx/>
              <a:buFontTx/>
              <a:buAutoNum type="arabicPeriod"/>
              <a:tabLst/>
              <a:defRPr/>
            </a:pPr>
            <a:r>
              <a:rPr kumimoji="0" lang="en-US" sz="2800" b="0" i="0" u="none" strike="noStrike" kern="1200" cap="none" spc="0" normalizeH="0" baseline="0" noProof="0" dirty="0">
                <a:ln>
                  <a:noFill/>
                </a:ln>
                <a:effectLst/>
                <a:uLnTx/>
                <a:uFillTx/>
                <a:latin typeface="+mn-lt"/>
                <a:ea typeface="+mn-ea"/>
                <a:cs typeface="+mn-cs"/>
              </a:rPr>
              <a:t>Waste </a:t>
            </a:r>
          </a:p>
          <a:p>
            <a:pPr marL="533400" marR="0" lvl="0" indent="-533400" algn="l" defTabSz="914400" rtl="0" eaLnBrk="1" fontAlgn="auto" latinLnBrk="0" hangingPunct="1">
              <a:lnSpc>
                <a:spcPct val="90000"/>
              </a:lnSpc>
              <a:spcBef>
                <a:spcPct val="20000"/>
              </a:spcBef>
              <a:spcAft>
                <a:spcPts val="0"/>
              </a:spcAft>
              <a:buClrTx/>
              <a:buSzTx/>
              <a:buFontTx/>
              <a:buAutoNum type="arabicPeriod"/>
              <a:tabLst/>
              <a:defRPr/>
            </a:pPr>
            <a:r>
              <a:rPr kumimoji="0" lang="en-US" sz="2800" b="0" i="0" u="none" strike="noStrike" kern="1200" cap="none" spc="0" normalizeH="0" baseline="0" noProof="0" dirty="0">
                <a:ln>
                  <a:noFill/>
                </a:ln>
                <a:effectLst/>
                <a:uLnTx/>
                <a:uFillTx/>
                <a:latin typeface="+mn-lt"/>
                <a:ea typeface="+mn-ea"/>
                <a:cs typeface="+mn-cs"/>
              </a:rPr>
              <a:t>Geothermal</a:t>
            </a:r>
          </a:p>
          <a:p>
            <a:pPr marL="533400" marR="0" lvl="0" indent="-533400" algn="l" defTabSz="914400" rtl="0" eaLnBrk="1" fontAlgn="auto" latinLnBrk="0" hangingPunct="1">
              <a:lnSpc>
                <a:spcPct val="90000"/>
              </a:lnSpc>
              <a:spcBef>
                <a:spcPct val="20000"/>
              </a:spcBef>
              <a:spcAft>
                <a:spcPts val="0"/>
              </a:spcAft>
              <a:buClrTx/>
              <a:buSzTx/>
              <a:buFontTx/>
              <a:buAutoNum type="arabicPeriod"/>
              <a:tabLst/>
              <a:defRPr/>
            </a:pPr>
            <a:r>
              <a:rPr kumimoji="0" lang="en-US" sz="2800" b="0" i="0" u="none" strike="noStrike" kern="1200" cap="none" spc="0" normalizeH="0" baseline="0" noProof="0" dirty="0">
                <a:ln>
                  <a:noFill/>
                </a:ln>
                <a:effectLst/>
                <a:uLnTx/>
                <a:uFillTx/>
                <a:latin typeface="+mn-lt"/>
                <a:ea typeface="+mn-ea"/>
                <a:cs typeface="+mn-cs"/>
              </a:rPr>
              <a:t>Bio fuel</a:t>
            </a:r>
            <a:endParaRPr kumimoji="0" lang="en-US" sz="2800" b="0" i="0" u="sng" strike="noStrike" kern="1200" cap="none" spc="0" normalizeH="0" baseline="0" noProof="0" dirty="0">
              <a:ln>
                <a:noFill/>
              </a:ln>
              <a:effectLst/>
              <a:uLnTx/>
              <a:uFillTx/>
              <a:latin typeface="+mn-lt"/>
              <a:ea typeface="+mn-ea"/>
              <a:cs typeface="+mn-cs"/>
            </a:endParaRPr>
          </a:p>
        </p:txBody>
      </p:sp>
      <p:pic>
        <p:nvPicPr>
          <p:cNvPr id="4" name="Picture 34" descr="India-Flag%2520300x200">
            <a:hlinkClick r:id="rId2"/>
          </p:cNvPr>
          <p:cNvPicPr>
            <a:picLocks noChangeAspect="1" noChangeArrowheads="1"/>
          </p:cNvPicPr>
          <p:nvPr/>
        </p:nvPicPr>
        <p:blipFill>
          <a:blip r:embed="rId3" cstate="print"/>
          <a:srcRect/>
          <a:stretch>
            <a:fillRect/>
          </a:stretch>
        </p:blipFill>
        <p:spPr bwMode="auto">
          <a:xfrm>
            <a:off x="457200" y="228600"/>
            <a:ext cx="1524000" cy="1203325"/>
          </a:xfrm>
          <a:prstGeom prst="rect">
            <a:avLst/>
          </a:prstGeom>
          <a:noFill/>
          <a:ln w="9525">
            <a:noFill/>
            <a:miter lim="800000"/>
            <a:headEnd/>
            <a:tailEnd/>
          </a:ln>
        </p:spPr>
      </p:pic>
      <p:sp>
        <p:nvSpPr>
          <p:cNvPr id="5" name="TextBox 4"/>
          <p:cNvSpPr txBox="1"/>
          <p:nvPr/>
        </p:nvSpPr>
        <p:spPr>
          <a:xfrm>
            <a:off x="5791200" y="6488668"/>
            <a:ext cx="3657600" cy="369332"/>
          </a:xfrm>
          <a:prstGeom prst="rect">
            <a:avLst/>
          </a:prstGeom>
          <a:noFill/>
        </p:spPr>
        <p:txBody>
          <a:bodyPr wrap="square" rtlCol="0">
            <a:spAutoFit/>
          </a:bodyPr>
          <a:lstStyle/>
          <a:p>
            <a:r>
              <a:rPr lang="en-US" b="1" dirty="0"/>
              <a:t>P.K. Modi &amp; Co.              15.07.2012 </a:t>
            </a:r>
          </a:p>
        </p:txBody>
      </p:sp>
      <p:sp>
        <p:nvSpPr>
          <p:cNvPr id="6" name="Footer Placeholder 5"/>
          <p:cNvSpPr>
            <a:spLocks noGrp="1"/>
          </p:cNvSpPr>
          <p:nvPr>
            <p:ph type="ftr" sz="quarter" idx="11"/>
          </p:nvPr>
        </p:nvSpPr>
        <p:spPr/>
        <p:txBody>
          <a:bodyPr/>
          <a:lstStyle/>
          <a:p>
            <a:r>
              <a:rPr lang="en-US" sz="1600" b="1" dirty="0">
                <a:solidFill>
                  <a:srgbClr val="C00000"/>
                </a:solidFill>
              </a:rPr>
              <a:t>16</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txBox="1">
            <a:spLocks noChangeArrowheads="1"/>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a:ln>
                  <a:noFill/>
                </a:ln>
                <a:solidFill>
                  <a:schemeClr val="tx1"/>
                </a:solidFill>
                <a:effectLst/>
                <a:uLnTx/>
                <a:uFillTx/>
                <a:latin typeface="+mj-lt"/>
                <a:ea typeface="+mj-ea"/>
                <a:cs typeface="+mj-cs"/>
              </a:rPr>
              <a:t>Project Developer</a:t>
            </a:r>
            <a:endParaRPr kumimoji="0" lang="en-US" sz="2800" b="1"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3" name="Object 6"/>
          <p:cNvGraphicFramePr>
            <a:graphicFrameLocks noChangeAspect="1"/>
          </p:cNvGraphicFramePr>
          <p:nvPr/>
        </p:nvGraphicFramePr>
        <p:xfrm>
          <a:off x="457200" y="1219200"/>
          <a:ext cx="8229600" cy="4891088"/>
        </p:xfrm>
        <a:graphic>
          <a:graphicData uri="http://schemas.openxmlformats.org/presentationml/2006/ole">
            <mc:AlternateContent xmlns:mc="http://schemas.openxmlformats.org/markup-compatibility/2006">
              <mc:Choice xmlns:v="urn:schemas-microsoft-com:vml" Requires="v">
                <p:oleObj spid="_x0000_s7170" name="Bitmap Image" r:id="rId2" imgW="7466667" imgH="4495238" progId="PBrush">
                  <p:embed/>
                </p:oleObj>
              </mc:Choice>
              <mc:Fallback>
                <p:oleObj name="Bitmap Image" r:id="rId2" imgW="7466667" imgH="4495238" progId="PBrush">
                  <p:embed/>
                  <p:pic>
                    <p:nvPicPr>
                      <p:cNvPr id="0" name="Object 6"/>
                      <p:cNvPicPr>
                        <a:picLocks noChangeAspect="1" noChangeArrowheads="1"/>
                      </p:cNvPicPr>
                      <p:nvPr/>
                    </p:nvPicPr>
                    <p:blipFill>
                      <a:blip r:embed="rId3">
                        <a:lum bright="-10000" contrast="32000"/>
                        <a:extLst>
                          <a:ext uri="{28A0092B-C50C-407E-A947-70E740481C1C}">
                            <a14:useLocalDpi xmlns:a14="http://schemas.microsoft.com/office/drawing/2010/main" val="0"/>
                          </a:ext>
                        </a:extLst>
                      </a:blip>
                      <a:srcRect/>
                      <a:stretch>
                        <a:fillRect/>
                      </a:stretch>
                    </p:blipFill>
                    <p:spPr bwMode="auto">
                      <a:xfrm>
                        <a:off x="457200" y="1219200"/>
                        <a:ext cx="8229600" cy="489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TextBox 3"/>
          <p:cNvSpPr txBox="1"/>
          <p:nvPr/>
        </p:nvSpPr>
        <p:spPr>
          <a:xfrm>
            <a:off x="5791200" y="6488668"/>
            <a:ext cx="3657600" cy="369332"/>
          </a:xfrm>
          <a:prstGeom prst="rect">
            <a:avLst/>
          </a:prstGeom>
          <a:noFill/>
        </p:spPr>
        <p:txBody>
          <a:bodyPr wrap="square" rtlCol="0">
            <a:spAutoFit/>
          </a:bodyPr>
          <a:lstStyle/>
          <a:p>
            <a:r>
              <a:rPr lang="en-US" b="1" dirty="0"/>
              <a:t>P.K. Modi &amp; Co.              15.07.2012 </a:t>
            </a:r>
          </a:p>
        </p:txBody>
      </p:sp>
      <p:sp>
        <p:nvSpPr>
          <p:cNvPr id="5" name="Footer Placeholder 4"/>
          <p:cNvSpPr>
            <a:spLocks noGrp="1"/>
          </p:cNvSpPr>
          <p:nvPr>
            <p:ph type="ftr" sz="quarter" idx="11"/>
          </p:nvPr>
        </p:nvSpPr>
        <p:spPr/>
        <p:txBody>
          <a:bodyPr/>
          <a:lstStyle/>
          <a:p>
            <a:r>
              <a:rPr lang="en-US" sz="1600" b="1" dirty="0">
                <a:solidFill>
                  <a:srgbClr val="C00000"/>
                </a:solidFill>
              </a:rPr>
              <a:t>17</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8"/>
          <p:cNvGraphicFramePr>
            <a:graphicFrameLocks noChangeAspect="1"/>
          </p:cNvGraphicFramePr>
          <p:nvPr/>
        </p:nvGraphicFramePr>
        <p:xfrm>
          <a:off x="381000" y="381000"/>
          <a:ext cx="8382000" cy="5791200"/>
        </p:xfrm>
        <a:graphic>
          <a:graphicData uri="http://schemas.openxmlformats.org/presentationml/2006/ole">
            <mc:AlternateContent xmlns:mc="http://schemas.openxmlformats.org/markup-compatibility/2006">
              <mc:Choice xmlns:v="urn:schemas-microsoft-com:vml" Requires="v">
                <p:oleObj spid="_x0000_s8194" name="Bitmap Image" r:id="rId2" imgW="6792273" imgH="4753639" progId="PBrush">
                  <p:embed/>
                </p:oleObj>
              </mc:Choice>
              <mc:Fallback>
                <p:oleObj name="Bitmap Image" r:id="rId2" imgW="6792273" imgH="4753639" progId="PBrush">
                  <p:embed/>
                  <p:pic>
                    <p:nvPicPr>
                      <p:cNvPr id="0" name="Object 8"/>
                      <p:cNvPicPr>
                        <a:picLocks noChangeAspect="1" noChangeArrowheads="1"/>
                      </p:cNvPicPr>
                      <p:nvPr/>
                    </p:nvPicPr>
                    <p:blipFill>
                      <a:blip r:embed="rId3">
                        <a:lum bright="-22000" contrast="24000"/>
                        <a:extLst>
                          <a:ext uri="{28A0092B-C50C-407E-A947-70E740481C1C}">
                            <a14:useLocalDpi xmlns:a14="http://schemas.microsoft.com/office/drawing/2010/main" val="0"/>
                          </a:ext>
                        </a:extLst>
                      </a:blip>
                      <a:srcRect/>
                      <a:stretch>
                        <a:fillRect/>
                      </a:stretch>
                    </p:blipFill>
                    <p:spPr bwMode="auto">
                      <a:xfrm>
                        <a:off x="381000" y="381000"/>
                        <a:ext cx="83820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TextBox 2"/>
          <p:cNvSpPr txBox="1"/>
          <p:nvPr/>
        </p:nvSpPr>
        <p:spPr>
          <a:xfrm>
            <a:off x="5791200" y="6488668"/>
            <a:ext cx="3657600" cy="369332"/>
          </a:xfrm>
          <a:prstGeom prst="rect">
            <a:avLst/>
          </a:prstGeom>
          <a:noFill/>
        </p:spPr>
        <p:txBody>
          <a:bodyPr wrap="square" rtlCol="0">
            <a:spAutoFit/>
          </a:bodyPr>
          <a:lstStyle/>
          <a:p>
            <a:r>
              <a:rPr lang="en-US" b="1" dirty="0"/>
              <a:t>P.K. Modi &amp; Co.              15.07.2012 </a:t>
            </a:r>
          </a:p>
        </p:txBody>
      </p:sp>
      <p:sp>
        <p:nvSpPr>
          <p:cNvPr id="4" name="Footer Placeholder 3"/>
          <p:cNvSpPr>
            <a:spLocks noGrp="1"/>
          </p:cNvSpPr>
          <p:nvPr>
            <p:ph type="ftr" sz="quarter" idx="11"/>
          </p:nvPr>
        </p:nvSpPr>
        <p:spPr/>
        <p:txBody>
          <a:bodyPr/>
          <a:lstStyle/>
          <a:p>
            <a:r>
              <a:rPr lang="en-US" sz="1600" b="1" dirty="0">
                <a:solidFill>
                  <a:srgbClr val="C00000"/>
                </a:solidFill>
              </a:rPr>
              <a:t>18</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2"/>
                </a:solidFill>
                <a:effectLst/>
                <a:uLnTx/>
                <a:uFillTx/>
                <a:latin typeface="+mj-lt"/>
                <a:ea typeface="+mj-ea"/>
                <a:cs typeface="+mj-cs"/>
              </a:rPr>
              <a:t>Disclaimer</a:t>
            </a:r>
          </a:p>
        </p:txBody>
      </p:sp>
      <p:sp>
        <p:nvSpPr>
          <p:cNvPr id="3" name="Rectangle 3"/>
          <p:cNvSpPr txBox="1">
            <a:spLocks noChangeArrowheads="1"/>
          </p:cNvSpPr>
          <p:nvPr/>
        </p:nvSpPr>
        <p:spPr>
          <a:xfrm>
            <a:off x="457200" y="1600200"/>
            <a:ext cx="8229600" cy="4525963"/>
          </a:xfrm>
          <a:prstGeom prst="rect">
            <a:avLst/>
          </a:prstGeom>
        </p:spPr>
        <p:txBody>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a:ln>
                  <a:noFill/>
                </a:ln>
                <a:effectLst/>
                <a:uLnTx/>
                <a:uFillTx/>
                <a:latin typeface="+mn-lt"/>
                <a:ea typeface="+mn-ea"/>
                <a:cs typeface="+mn-cs"/>
              </a:rPr>
              <a:t>This presentation is intended for an educational purpose only.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a:ln>
                  <a:noFill/>
                </a:ln>
                <a:effectLst/>
                <a:uLnTx/>
                <a:uFillTx/>
                <a:latin typeface="+mn-lt"/>
                <a:ea typeface="+mn-ea"/>
                <a:cs typeface="+mn-cs"/>
              </a:rPr>
              <a:t>The data / facts / figures used in this presentation have been culled / obtained from various Governmental and non-Governmental agencies published reports and author has no control as to the correctness / veracity of the same.</a:t>
            </a:r>
          </a:p>
        </p:txBody>
      </p:sp>
      <p:sp>
        <p:nvSpPr>
          <p:cNvPr id="4" name="TextBox 3"/>
          <p:cNvSpPr txBox="1"/>
          <p:nvPr/>
        </p:nvSpPr>
        <p:spPr>
          <a:xfrm>
            <a:off x="5791200" y="6488668"/>
            <a:ext cx="3657600" cy="369332"/>
          </a:xfrm>
          <a:prstGeom prst="rect">
            <a:avLst/>
          </a:prstGeom>
          <a:noFill/>
        </p:spPr>
        <p:txBody>
          <a:bodyPr wrap="square" rtlCol="0">
            <a:spAutoFit/>
          </a:bodyPr>
          <a:lstStyle/>
          <a:p>
            <a:r>
              <a:rPr lang="en-US" b="1" dirty="0"/>
              <a:t>P.K. Modi &amp; Co.              15.07.2012 </a:t>
            </a:r>
          </a:p>
        </p:txBody>
      </p:sp>
      <p:sp>
        <p:nvSpPr>
          <p:cNvPr id="6" name="Footer Placeholder 5"/>
          <p:cNvSpPr>
            <a:spLocks noGrp="1"/>
          </p:cNvSpPr>
          <p:nvPr>
            <p:ph type="ftr" sz="quarter" idx="11"/>
          </p:nvPr>
        </p:nvSpPr>
        <p:spPr/>
        <p:txBody>
          <a:bodyPr/>
          <a:lstStyle/>
          <a:p>
            <a:r>
              <a:rPr lang="en-US" sz="1400" b="1" dirty="0">
                <a:solidFill>
                  <a:srgbClr val="C00000"/>
                </a:solidFill>
              </a:rPr>
              <a:t>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7"/>
          <p:cNvSpPr txBox="1">
            <a:spLocks noChangeArrowheads="1"/>
          </p:cNvSpPr>
          <p:nvPr/>
        </p:nvSpPr>
        <p:spPr>
          <a:xfrm>
            <a:off x="457200" y="274638"/>
            <a:ext cx="8229600" cy="1143000"/>
          </a:xfrm>
          <a:prstGeom prst="rect">
            <a:avLst/>
          </a:prstGeom>
          <a:ln>
            <a:solidFill>
              <a:srgbClr val="FF5050"/>
            </a:solidFill>
          </a:ln>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003366"/>
                </a:solidFill>
                <a:effectLst/>
                <a:uLnTx/>
                <a:uFillTx/>
                <a:latin typeface="+mj-lt"/>
                <a:ea typeface="+mj-ea"/>
                <a:cs typeface="+mj-cs"/>
              </a:rPr>
              <a:t>CDM Statistics</a:t>
            </a:r>
            <a:r>
              <a:rPr kumimoji="0" lang="en-US" sz="3200" b="0" i="0" u="none" strike="noStrike" kern="1200" cap="none" spc="0" normalizeH="0" baseline="0" noProof="0" dirty="0">
                <a:ln>
                  <a:noFill/>
                </a:ln>
                <a:solidFill>
                  <a:schemeClr val="folHlink"/>
                </a:solidFill>
                <a:effectLst/>
                <a:uLnTx/>
                <a:uFillTx/>
                <a:latin typeface="+mj-lt"/>
                <a:ea typeface="+mj-ea"/>
                <a:cs typeface="+mj-cs"/>
              </a:rPr>
              <a:t> </a:t>
            </a:r>
            <a:br>
              <a:rPr kumimoji="0" lang="en-US" sz="3200" b="0" i="0" u="none" strike="noStrike" kern="1200" cap="none" spc="0" normalizeH="0" baseline="0" noProof="0" dirty="0">
                <a:ln>
                  <a:noFill/>
                </a:ln>
                <a:solidFill>
                  <a:schemeClr val="folHlink"/>
                </a:solidFill>
                <a:effectLst/>
                <a:uLnTx/>
                <a:uFillTx/>
                <a:latin typeface="+mj-lt"/>
                <a:ea typeface="+mj-ea"/>
                <a:cs typeface="+mj-cs"/>
              </a:rPr>
            </a:br>
            <a:r>
              <a:rPr kumimoji="0" lang="en-US" sz="1600" b="0" i="0" u="none" strike="noStrike" kern="1200" cap="none" spc="0" normalizeH="0" baseline="0" noProof="0" dirty="0">
                <a:ln>
                  <a:noFill/>
                </a:ln>
                <a:solidFill>
                  <a:schemeClr val="tx2"/>
                </a:solidFill>
                <a:effectLst/>
                <a:uLnTx/>
                <a:uFillTx/>
                <a:latin typeface="+mj-lt"/>
                <a:ea typeface="+mj-ea"/>
                <a:cs typeface="+mj-cs"/>
              </a:rPr>
              <a:t>(source: </a:t>
            </a:r>
            <a:r>
              <a:rPr kumimoji="0" lang="en-US" sz="1600" b="0" i="0" u="none" strike="noStrike" kern="1200" cap="none" spc="0" normalizeH="0" baseline="0" noProof="0" dirty="0">
                <a:ln>
                  <a:noFill/>
                </a:ln>
                <a:solidFill>
                  <a:schemeClr val="tx2"/>
                </a:solidFill>
                <a:effectLst/>
                <a:uLnTx/>
                <a:uFillTx/>
                <a:latin typeface="+mj-lt"/>
                <a:ea typeface="+mj-ea"/>
                <a:cs typeface="+mj-cs"/>
                <a:hlinkClick r:id="rId2"/>
              </a:rPr>
              <a:t>http://cdm.unfccc.int/Statistics/index.html</a:t>
            </a:r>
            <a:r>
              <a:rPr kumimoji="0" lang="en-US" sz="1600" b="0" i="0" u="none" strike="noStrike" kern="1200" cap="none" spc="0" normalizeH="0" baseline="0" noProof="0" dirty="0">
                <a:ln>
                  <a:noFill/>
                </a:ln>
                <a:solidFill>
                  <a:schemeClr val="tx2"/>
                </a:solidFill>
                <a:effectLst/>
                <a:uLnTx/>
                <a:uFillTx/>
                <a:latin typeface="+mj-lt"/>
                <a:ea typeface="+mj-ea"/>
                <a:cs typeface="+mj-cs"/>
              </a:rPr>
              <a:t>) as on 15-10-2008</a:t>
            </a:r>
          </a:p>
        </p:txBody>
      </p:sp>
      <p:graphicFrame>
        <p:nvGraphicFramePr>
          <p:cNvPr id="3" name="Group 34"/>
          <p:cNvGraphicFramePr>
            <a:graphicFrameLocks/>
          </p:cNvGraphicFramePr>
          <p:nvPr/>
        </p:nvGraphicFramePr>
        <p:xfrm>
          <a:off x="457200" y="1600200"/>
          <a:ext cx="8229600" cy="4525964"/>
        </p:xfrm>
        <a:graphic>
          <a:graphicData uri="http://schemas.openxmlformats.org/drawingml/2006/table">
            <a:tbl>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1131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6600CC"/>
                          </a:solidFill>
                          <a:effectLst/>
                          <a:latin typeface="Arial" charset="0"/>
                        </a:rPr>
                        <a:t>Annual Average CERs*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6600CC"/>
                          </a:solidFill>
                          <a:effectLst/>
                          <a:latin typeface="Arial" charset="0"/>
                        </a:rPr>
                        <a:t>Expected CERs until end of 2012**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31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A50021"/>
                          </a:solidFill>
                          <a:effectLst/>
                          <a:latin typeface="Arial" charset="0"/>
                        </a:rPr>
                        <a:t>CDM project pipeline: &gt; 3000 of which</a:t>
                      </a:r>
                      <a:br>
                        <a:rPr kumimoji="0" lang="en-US" sz="1800" b="0" i="0" u="none" strike="noStrike" cap="none" normalizeH="0" baseline="0">
                          <a:ln>
                            <a:noFill/>
                          </a:ln>
                          <a:solidFill>
                            <a:srgbClr val="A50021"/>
                          </a:solidFill>
                          <a:effectLst/>
                          <a:latin typeface="Arial" charset="0"/>
                        </a:rPr>
                      </a:br>
                      <a:endParaRPr kumimoji="0" lang="en-US" sz="1800" b="0" i="0" u="none" strike="noStrike" cap="none" normalizeH="0" baseline="0">
                        <a:ln>
                          <a:noFill/>
                        </a:ln>
                        <a:solidFill>
                          <a:srgbClr val="A5002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6600CC"/>
                          </a:solidFill>
                          <a:effectLst/>
                          <a:latin typeface="Arial" charset="0"/>
                        </a:rPr>
                        <a:t>NA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6600CC"/>
                          </a:solidFill>
                          <a:effectLst/>
                          <a:latin typeface="Arial" charset="0"/>
                        </a:rPr>
                        <a:t>&gt; 2,700,000,000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30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A50021"/>
                          </a:solidFill>
                          <a:effectLst/>
                          <a:latin typeface="Arial" charset="0"/>
                        </a:rPr>
                        <a:t>--- 1183 are registered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6600CC"/>
                          </a:solidFill>
                          <a:effectLst/>
                          <a:latin typeface="Arial" charset="0"/>
                        </a:rPr>
                        <a:t>227,697,552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6600CC"/>
                          </a:solidFill>
                          <a:effectLst/>
                          <a:latin typeface="Arial" charset="0"/>
                        </a:rPr>
                        <a:t>&gt; 1,330,000,000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31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A50021"/>
                          </a:solidFill>
                          <a:effectLst/>
                          <a:latin typeface="Arial" charset="0"/>
                        </a:rPr>
                        <a:t>--- 91 are requesting registration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6600CC"/>
                          </a:solidFill>
                          <a:effectLst/>
                          <a:latin typeface="Arial" charset="0"/>
                        </a:rPr>
                        <a:t>31,237,639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6600CC"/>
                          </a:solidFill>
                          <a:effectLst/>
                          <a:latin typeface="Arial" charset="0"/>
                        </a:rPr>
                        <a:t>&gt; 130,000,000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 name="TextBox 3"/>
          <p:cNvSpPr txBox="1"/>
          <p:nvPr/>
        </p:nvSpPr>
        <p:spPr>
          <a:xfrm>
            <a:off x="5791200" y="6488668"/>
            <a:ext cx="3657600" cy="369332"/>
          </a:xfrm>
          <a:prstGeom prst="rect">
            <a:avLst/>
          </a:prstGeom>
          <a:noFill/>
        </p:spPr>
        <p:txBody>
          <a:bodyPr wrap="square" rtlCol="0">
            <a:spAutoFit/>
          </a:bodyPr>
          <a:lstStyle/>
          <a:p>
            <a:r>
              <a:rPr lang="en-US" b="1" dirty="0"/>
              <a:t>P.K. Modi &amp; Co.              15.07.2012 </a:t>
            </a:r>
          </a:p>
        </p:txBody>
      </p:sp>
      <p:sp>
        <p:nvSpPr>
          <p:cNvPr id="5" name="Footer Placeholder 4"/>
          <p:cNvSpPr>
            <a:spLocks noGrp="1"/>
          </p:cNvSpPr>
          <p:nvPr>
            <p:ph type="ftr" sz="quarter" idx="11"/>
          </p:nvPr>
        </p:nvSpPr>
        <p:spPr/>
        <p:txBody>
          <a:bodyPr/>
          <a:lstStyle/>
          <a:p>
            <a:r>
              <a:rPr lang="en-US" sz="1600" b="1" dirty="0">
                <a:solidFill>
                  <a:srgbClr val="C00000"/>
                </a:solidFill>
              </a:rPr>
              <a:t>19</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6" descr="http://cdm.unfccc.int/Statistics/Registration/RegisteredProjActivityChart?party=HostParties&amp;activity=NumberOfProjects&amp;cacheok=True"/>
          <p:cNvPicPr>
            <a:picLocks noChangeAspect="1" noChangeArrowheads="1"/>
          </p:cNvPicPr>
          <p:nvPr/>
        </p:nvPicPr>
        <p:blipFill>
          <a:blip r:embed="rId2" r:link="rId3" cstate="print"/>
          <a:srcRect/>
          <a:stretch>
            <a:fillRect/>
          </a:stretch>
        </p:blipFill>
        <p:spPr bwMode="auto">
          <a:xfrm>
            <a:off x="228600" y="990600"/>
            <a:ext cx="8686800" cy="5105400"/>
          </a:xfrm>
          <a:prstGeom prst="rect">
            <a:avLst/>
          </a:prstGeom>
          <a:noFill/>
          <a:ln w="9525">
            <a:noFill/>
            <a:miter lim="800000"/>
            <a:headEnd/>
            <a:tailEnd/>
          </a:ln>
        </p:spPr>
      </p:pic>
      <p:sp>
        <p:nvSpPr>
          <p:cNvPr id="7" name="Rectangle 2"/>
          <p:cNvSpPr txBox="1">
            <a:spLocks noChangeArrowheads="1"/>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chemeClr val="tx2"/>
                </a:solidFill>
                <a:effectLst/>
                <a:uLnTx/>
                <a:uFillTx/>
                <a:latin typeface="+mj-lt"/>
                <a:ea typeface="+mj-ea"/>
                <a:cs typeface="+mj-cs"/>
              </a:rPr>
              <a:t>Registration</a:t>
            </a:r>
            <a:r>
              <a:rPr kumimoji="0" lang="en-US" sz="2400" b="0" i="0" u="none" strike="noStrike" kern="1200" cap="none" spc="0" normalizeH="0" baseline="0" noProof="0" dirty="0">
                <a:ln>
                  <a:noFill/>
                </a:ln>
                <a:solidFill>
                  <a:schemeClr val="tx2"/>
                </a:solidFill>
                <a:effectLst/>
                <a:uLnTx/>
                <a:uFillTx/>
                <a:latin typeface="+mj-lt"/>
                <a:ea typeface="+mj-ea"/>
                <a:cs typeface="+mj-cs"/>
              </a:rPr>
              <a:t>: Indian Registered projects 358 </a:t>
            </a:r>
          </a:p>
        </p:txBody>
      </p:sp>
      <p:sp>
        <p:nvSpPr>
          <p:cNvPr id="4" name="TextBox 3"/>
          <p:cNvSpPr txBox="1"/>
          <p:nvPr/>
        </p:nvSpPr>
        <p:spPr>
          <a:xfrm>
            <a:off x="5791200" y="6488668"/>
            <a:ext cx="3657600" cy="369332"/>
          </a:xfrm>
          <a:prstGeom prst="rect">
            <a:avLst/>
          </a:prstGeom>
          <a:noFill/>
        </p:spPr>
        <p:txBody>
          <a:bodyPr wrap="square" rtlCol="0">
            <a:spAutoFit/>
          </a:bodyPr>
          <a:lstStyle/>
          <a:p>
            <a:r>
              <a:rPr lang="en-US" b="1" dirty="0"/>
              <a:t>P.K. Modi &amp; Co.              15.07.2012 </a:t>
            </a:r>
          </a:p>
        </p:txBody>
      </p:sp>
      <p:sp>
        <p:nvSpPr>
          <p:cNvPr id="5" name="Footer Placeholder 4"/>
          <p:cNvSpPr>
            <a:spLocks noGrp="1"/>
          </p:cNvSpPr>
          <p:nvPr>
            <p:ph type="ftr" sz="quarter" idx="11"/>
          </p:nvPr>
        </p:nvSpPr>
        <p:spPr/>
        <p:txBody>
          <a:bodyPr/>
          <a:lstStyle/>
          <a:p>
            <a:r>
              <a:rPr lang="en-US" sz="1600" b="1" dirty="0">
                <a:solidFill>
                  <a:srgbClr val="C00000"/>
                </a:solidFill>
              </a:rPr>
              <a:t>20</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chemeClr val="tx2"/>
                </a:solidFill>
                <a:effectLst/>
                <a:uLnTx/>
                <a:uFillTx/>
                <a:latin typeface="+mj-lt"/>
                <a:ea typeface="+mj-ea"/>
                <a:cs typeface="+mj-cs"/>
              </a:rPr>
              <a:t>Registration</a:t>
            </a:r>
            <a:r>
              <a:rPr kumimoji="0" lang="en-US" sz="1600" b="1" i="0" u="none" strike="noStrike" kern="1200" cap="none" spc="0" normalizeH="0" baseline="0" noProof="0" dirty="0">
                <a:ln>
                  <a:noFill/>
                </a:ln>
                <a:solidFill>
                  <a:schemeClr val="tx2"/>
                </a:solidFill>
                <a:effectLst/>
                <a:uLnTx/>
                <a:uFillTx/>
                <a:latin typeface="+mj-lt"/>
                <a:ea typeface="+mj-ea"/>
                <a:cs typeface="+mj-cs"/>
              </a:rPr>
              <a:t>: </a:t>
            </a:r>
            <a:r>
              <a:rPr kumimoji="0" lang="en-US" sz="1800" b="1" i="0" u="none" strike="noStrike" kern="1200" cap="none" spc="0" normalizeH="0" baseline="0" noProof="0" dirty="0">
                <a:ln>
                  <a:noFill/>
                </a:ln>
                <a:solidFill>
                  <a:schemeClr val="tx2"/>
                </a:solidFill>
                <a:effectLst/>
                <a:uLnTx/>
                <a:uFillTx/>
                <a:latin typeface="+mj-lt"/>
                <a:ea typeface="+mj-ea"/>
                <a:cs typeface="+mj-cs"/>
              </a:rPr>
              <a:t>Carbon Emission Reductions </a:t>
            </a:r>
            <a:r>
              <a:rPr kumimoji="0" lang="en-US" sz="1800" b="0" i="0" u="none" strike="noStrike" kern="1200" cap="none" spc="0" normalizeH="0" baseline="0" noProof="0" dirty="0">
                <a:ln>
                  <a:noFill/>
                </a:ln>
                <a:solidFill>
                  <a:schemeClr val="tx2"/>
                </a:solidFill>
                <a:effectLst/>
                <a:uLnTx/>
                <a:uFillTx/>
                <a:latin typeface="+mj-lt"/>
                <a:ea typeface="+mj-ea"/>
                <a:cs typeface="+mj-cs"/>
              </a:rPr>
              <a:t>India 31,122,524</a:t>
            </a:r>
            <a:r>
              <a:rPr kumimoji="0" lang="en-US" sz="1600" b="0" i="0" u="none" strike="noStrike" kern="1200" cap="none" spc="0" normalizeH="0" baseline="0" noProof="0" dirty="0">
                <a:ln>
                  <a:noFill/>
                </a:ln>
                <a:solidFill>
                  <a:schemeClr val="tx2"/>
                </a:solidFill>
                <a:effectLst/>
                <a:uLnTx/>
                <a:uFillTx/>
                <a:latin typeface="+mj-lt"/>
                <a:ea typeface="+mj-ea"/>
                <a:cs typeface="+mj-cs"/>
              </a:rPr>
              <a:t> </a:t>
            </a:r>
          </a:p>
        </p:txBody>
      </p:sp>
      <p:pic>
        <p:nvPicPr>
          <p:cNvPr id="3" name="Picture 4" descr="RegisteredProjActivityChart?party=HostParties&amp;activity=AmountOfReductions&amp;cacheok=True"/>
          <p:cNvPicPr>
            <a:picLocks noChangeAspect="1" noChangeArrowheads="1"/>
          </p:cNvPicPr>
          <p:nvPr/>
        </p:nvPicPr>
        <p:blipFill>
          <a:blip r:embed="rId2" cstate="print"/>
          <a:srcRect/>
          <a:stretch>
            <a:fillRect/>
          </a:stretch>
        </p:blipFill>
        <p:spPr>
          <a:xfrm>
            <a:off x="304800" y="914400"/>
            <a:ext cx="8610600" cy="5335588"/>
          </a:xfrm>
          <a:prstGeom prst="rect">
            <a:avLst/>
          </a:prstGeom>
          <a:noFill/>
        </p:spPr>
      </p:pic>
      <p:sp>
        <p:nvSpPr>
          <p:cNvPr id="4" name="TextBox 3"/>
          <p:cNvSpPr txBox="1"/>
          <p:nvPr/>
        </p:nvSpPr>
        <p:spPr>
          <a:xfrm>
            <a:off x="5791200" y="6488668"/>
            <a:ext cx="3657600" cy="369332"/>
          </a:xfrm>
          <a:prstGeom prst="rect">
            <a:avLst/>
          </a:prstGeom>
          <a:noFill/>
        </p:spPr>
        <p:txBody>
          <a:bodyPr wrap="square" rtlCol="0">
            <a:spAutoFit/>
          </a:bodyPr>
          <a:lstStyle/>
          <a:p>
            <a:r>
              <a:rPr lang="en-US" b="1" dirty="0"/>
              <a:t>P.K. Modi &amp; Co.              15.07.2012 </a:t>
            </a:r>
          </a:p>
        </p:txBody>
      </p:sp>
      <p:sp>
        <p:nvSpPr>
          <p:cNvPr id="5" name="Footer Placeholder 4"/>
          <p:cNvSpPr>
            <a:spLocks noGrp="1"/>
          </p:cNvSpPr>
          <p:nvPr>
            <p:ph type="ftr" sz="quarter" idx="11"/>
          </p:nvPr>
        </p:nvSpPr>
        <p:spPr/>
        <p:txBody>
          <a:bodyPr/>
          <a:lstStyle/>
          <a:p>
            <a:r>
              <a:rPr lang="en-US" sz="1600" b="1" dirty="0">
                <a:solidFill>
                  <a:srgbClr val="C00000"/>
                </a:solidFill>
              </a:rPr>
              <a:t>21</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2"/>
                </a:solidFill>
                <a:effectLst/>
                <a:uLnTx/>
                <a:uFillTx/>
                <a:latin typeface="+mj-lt"/>
                <a:ea typeface="+mj-ea"/>
                <a:cs typeface="+mj-cs"/>
              </a:rPr>
              <a:t>Registration by scope</a:t>
            </a:r>
          </a:p>
        </p:txBody>
      </p:sp>
      <p:pic>
        <p:nvPicPr>
          <p:cNvPr id="3" name="Picture 4" descr="RegisteredProjByScopeChart?cacheok=True"/>
          <p:cNvPicPr>
            <a:picLocks noChangeAspect="1" noChangeArrowheads="1"/>
          </p:cNvPicPr>
          <p:nvPr/>
        </p:nvPicPr>
        <p:blipFill>
          <a:blip r:embed="rId2" cstate="print"/>
          <a:srcRect/>
          <a:stretch>
            <a:fillRect/>
          </a:stretch>
        </p:blipFill>
        <p:spPr>
          <a:xfrm>
            <a:off x="228600" y="990600"/>
            <a:ext cx="8686800" cy="5264150"/>
          </a:xfrm>
          <a:prstGeom prst="rect">
            <a:avLst/>
          </a:prstGeom>
          <a:noFill/>
        </p:spPr>
      </p:pic>
      <p:sp>
        <p:nvSpPr>
          <p:cNvPr id="4" name="TextBox 3"/>
          <p:cNvSpPr txBox="1"/>
          <p:nvPr/>
        </p:nvSpPr>
        <p:spPr>
          <a:xfrm>
            <a:off x="5791200" y="6488668"/>
            <a:ext cx="3657600" cy="369332"/>
          </a:xfrm>
          <a:prstGeom prst="rect">
            <a:avLst/>
          </a:prstGeom>
          <a:noFill/>
        </p:spPr>
        <p:txBody>
          <a:bodyPr wrap="square" rtlCol="0">
            <a:spAutoFit/>
          </a:bodyPr>
          <a:lstStyle/>
          <a:p>
            <a:r>
              <a:rPr lang="en-US" b="1" dirty="0"/>
              <a:t>P.K. Modi &amp; Co.              15.07.2012 </a:t>
            </a:r>
          </a:p>
        </p:txBody>
      </p:sp>
      <p:sp>
        <p:nvSpPr>
          <p:cNvPr id="5" name="Footer Placeholder 4"/>
          <p:cNvSpPr>
            <a:spLocks noGrp="1"/>
          </p:cNvSpPr>
          <p:nvPr>
            <p:ph type="ftr" sz="quarter" idx="11"/>
          </p:nvPr>
        </p:nvSpPr>
        <p:spPr/>
        <p:txBody>
          <a:bodyPr/>
          <a:lstStyle/>
          <a:p>
            <a:r>
              <a:rPr lang="en-US" sz="1600" b="1" dirty="0">
                <a:solidFill>
                  <a:srgbClr val="C00000"/>
                </a:solidFill>
              </a:rPr>
              <a:t>22</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981200" y="2057400"/>
            <a:ext cx="5334000" cy="2895600"/>
            <a:chOff x="1392" y="1296"/>
            <a:chExt cx="3360" cy="2112"/>
          </a:xfrm>
        </p:grpSpPr>
        <p:sp>
          <p:nvSpPr>
            <p:cNvPr id="3" name="Oval 4"/>
            <p:cNvSpPr>
              <a:spLocks noChangeArrowheads="1"/>
            </p:cNvSpPr>
            <p:nvPr/>
          </p:nvSpPr>
          <p:spPr bwMode="auto">
            <a:xfrm>
              <a:off x="1392" y="1296"/>
              <a:ext cx="3360" cy="2112"/>
            </a:xfrm>
            <a:prstGeom prst="ellipse">
              <a:avLst/>
            </a:prstGeom>
            <a:solidFill>
              <a:srgbClr val="FFFF99"/>
            </a:solidFill>
            <a:ln w="38100">
              <a:solidFill>
                <a:schemeClr val="tx1"/>
              </a:solidFill>
              <a:round/>
              <a:headEnd/>
              <a:tailEnd/>
            </a:ln>
          </p:spPr>
          <p:txBody>
            <a:bodyPr wrap="none" anchor="ctr"/>
            <a:lstStyle/>
            <a:p>
              <a:endParaRPr lang="en-US"/>
            </a:p>
          </p:txBody>
        </p:sp>
        <p:sp>
          <p:nvSpPr>
            <p:cNvPr id="4" name="Line 5"/>
            <p:cNvSpPr>
              <a:spLocks noChangeShapeType="1"/>
            </p:cNvSpPr>
            <p:nvPr/>
          </p:nvSpPr>
          <p:spPr bwMode="auto">
            <a:xfrm>
              <a:off x="1776" y="1680"/>
              <a:ext cx="1296" cy="672"/>
            </a:xfrm>
            <a:prstGeom prst="line">
              <a:avLst/>
            </a:prstGeom>
            <a:noFill/>
            <a:ln w="38100">
              <a:solidFill>
                <a:schemeClr val="tx1"/>
              </a:solidFill>
              <a:round/>
              <a:headEnd/>
              <a:tailEnd/>
            </a:ln>
          </p:spPr>
          <p:txBody>
            <a:bodyPr/>
            <a:lstStyle/>
            <a:p>
              <a:endParaRPr lang="en-US"/>
            </a:p>
          </p:txBody>
        </p:sp>
        <p:sp>
          <p:nvSpPr>
            <p:cNvPr id="5" name="Line 6"/>
            <p:cNvSpPr>
              <a:spLocks noChangeShapeType="1"/>
            </p:cNvSpPr>
            <p:nvPr/>
          </p:nvSpPr>
          <p:spPr bwMode="auto">
            <a:xfrm flipH="1">
              <a:off x="3072" y="1680"/>
              <a:ext cx="1296" cy="672"/>
            </a:xfrm>
            <a:prstGeom prst="line">
              <a:avLst/>
            </a:prstGeom>
            <a:noFill/>
            <a:ln w="38100">
              <a:solidFill>
                <a:schemeClr val="tx1"/>
              </a:solidFill>
              <a:round/>
              <a:headEnd/>
              <a:tailEnd/>
            </a:ln>
          </p:spPr>
          <p:txBody>
            <a:bodyPr/>
            <a:lstStyle/>
            <a:p>
              <a:endParaRPr lang="en-US"/>
            </a:p>
          </p:txBody>
        </p:sp>
        <p:sp>
          <p:nvSpPr>
            <p:cNvPr id="6" name="Line 7"/>
            <p:cNvSpPr>
              <a:spLocks noChangeShapeType="1"/>
            </p:cNvSpPr>
            <p:nvPr/>
          </p:nvSpPr>
          <p:spPr bwMode="auto">
            <a:xfrm flipH="1">
              <a:off x="3072" y="2352"/>
              <a:ext cx="0" cy="1056"/>
            </a:xfrm>
            <a:prstGeom prst="line">
              <a:avLst/>
            </a:prstGeom>
            <a:noFill/>
            <a:ln w="38100">
              <a:solidFill>
                <a:schemeClr val="tx1"/>
              </a:solidFill>
              <a:round/>
              <a:headEnd/>
              <a:tailEnd/>
            </a:ln>
          </p:spPr>
          <p:txBody>
            <a:bodyPr/>
            <a:lstStyle/>
            <a:p>
              <a:endParaRPr lang="en-US"/>
            </a:p>
          </p:txBody>
        </p:sp>
      </p:grpSp>
      <p:sp>
        <p:nvSpPr>
          <p:cNvPr id="7" name="Rectangle 8"/>
          <p:cNvSpPr txBox="1">
            <a:spLocks noChangeArrowheads="1"/>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AU" sz="4400" b="0" i="0" u="none" strike="noStrike" kern="1200" cap="none" spc="0" normalizeH="0" baseline="0" noProof="0">
                <a:ln>
                  <a:noFill/>
                </a:ln>
                <a:solidFill>
                  <a:schemeClr val="tx1"/>
                </a:solidFill>
                <a:effectLst/>
                <a:uLnTx/>
                <a:uFillTx/>
                <a:latin typeface="+mj-lt"/>
                <a:ea typeface="+mj-ea"/>
                <a:cs typeface="+mj-cs"/>
              </a:rPr>
              <a:t>What motivates buyers?</a:t>
            </a:r>
            <a:endParaRPr kumimoji="0" lang="en-AU"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Rectangle 9"/>
          <p:cNvSpPr>
            <a:spLocks noChangeArrowheads="1"/>
          </p:cNvSpPr>
          <p:nvPr/>
        </p:nvSpPr>
        <p:spPr bwMode="auto">
          <a:xfrm>
            <a:off x="3200400" y="5334000"/>
            <a:ext cx="3048000" cy="825500"/>
          </a:xfrm>
          <a:prstGeom prst="rect">
            <a:avLst/>
          </a:prstGeom>
          <a:noFill/>
          <a:ln w="9525">
            <a:noFill/>
            <a:miter lim="800000"/>
            <a:headEnd/>
            <a:tailEnd/>
          </a:ln>
        </p:spPr>
        <p:txBody>
          <a:bodyPr>
            <a:spAutoFit/>
          </a:bodyPr>
          <a:lstStyle/>
          <a:p>
            <a:pPr algn="ctr">
              <a:spcBef>
                <a:spcPct val="50000"/>
              </a:spcBef>
            </a:pPr>
            <a:r>
              <a:rPr lang="en-AU" sz="1600" b="1"/>
              <a:t>Market for Carbon Credits</a:t>
            </a:r>
            <a:br>
              <a:rPr lang="en-AU" sz="1600" b="1"/>
            </a:br>
            <a:r>
              <a:rPr lang="en-AU" sz="1600"/>
              <a:t>Projected €60 billion</a:t>
            </a:r>
            <a:br>
              <a:rPr lang="en-AU" sz="1600"/>
            </a:br>
            <a:r>
              <a:rPr lang="en-AU" sz="1600"/>
              <a:t>by end 2012</a:t>
            </a:r>
          </a:p>
        </p:txBody>
      </p:sp>
      <p:sp>
        <p:nvSpPr>
          <p:cNvPr id="9" name="AutoShape 13"/>
          <p:cNvSpPr>
            <a:spLocks/>
          </p:cNvSpPr>
          <p:nvPr/>
        </p:nvSpPr>
        <p:spPr bwMode="auto">
          <a:xfrm>
            <a:off x="6934200" y="1219200"/>
            <a:ext cx="1828800" cy="990600"/>
          </a:xfrm>
          <a:prstGeom prst="borderCallout2">
            <a:avLst>
              <a:gd name="adj1" fmla="val 11537"/>
              <a:gd name="adj2" fmla="val -4167"/>
              <a:gd name="adj3" fmla="val 11537"/>
              <a:gd name="adj4" fmla="val -62241"/>
              <a:gd name="adj5" fmla="val 77245"/>
              <a:gd name="adj6" fmla="val -122310"/>
            </a:avLst>
          </a:prstGeom>
          <a:solidFill>
            <a:srgbClr val="C0C0C0"/>
          </a:solidFill>
          <a:ln w="9525">
            <a:solidFill>
              <a:schemeClr val="tx1"/>
            </a:solidFill>
            <a:miter lim="800000"/>
            <a:headEnd/>
            <a:tailEnd/>
          </a:ln>
        </p:spPr>
        <p:txBody>
          <a:bodyPr/>
          <a:lstStyle/>
          <a:p>
            <a:r>
              <a:rPr lang="en-AU" sz="1400"/>
              <a:t>Mandatory legal obligation to reduce greenhouse gas emissions</a:t>
            </a:r>
          </a:p>
          <a:p>
            <a:endParaRPr lang="en-AU" sz="1400"/>
          </a:p>
        </p:txBody>
      </p:sp>
      <p:sp>
        <p:nvSpPr>
          <p:cNvPr id="10" name="AutoShape 14"/>
          <p:cNvSpPr>
            <a:spLocks/>
          </p:cNvSpPr>
          <p:nvPr/>
        </p:nvSpPr>
        <p:spPr bwMode="auto">
          <a:xfrm>
            <a:off x="228600" y="4953000"/>
            <a:ext cx="2514600" cy="1295400"/>
          </a:xfrm>
          <a:prstGeom prst="borderCallout2">
            <a:avLst>
              <a:gd name="adj1" fmla="val 8824"/>
              <a:gd name="adj2" fmla="val 103032"/>
              <a:gd name="adj3" fmla="val 8824"/>
              <a:gd name="adj4" fmla="val 120074"/>
              <a:gd name="adj5" fmla="val -7477"/>
              <a:gd name="adj6" fmla="val 130116"/>
            </a:avLst>
          </a:prstGeom>
          <a:solidFill>
            <a:srgbClr val="C0C0C0"/>
          </a:solidFill>
          <a:ln w="9525">
            <a:solidFill>
              <a:schemeClr val="tx1"/>
            </a:solidFill>
            <a:miter lim="800000"/>
            <a:headEnd/>
            <a:tailEnd/>
          </a:ln>
        </p:spPr>
        <p:txBody>
          <a:bodyPr/>
          <a:lstStyle/>
          <a:p>
            <a:r>
              <a:rPr lang="en-AU" sz="1400"/>
              <a:t>Offset real or contingent risks that regulatory barriers may arise due to significant greenhouse emissions of a project</a:t>
            </a:r>
          </a:p>
        </p:txBody>
      </p:sp>
      <p:sp>
        <p:nvSpPr>
          <p:cNvPr id="11" name="AutoShape 15"/>
          <p:cNvSpPr>
            <a:spLocks/>
          </p:cNvSpPr>
          <p:nvPr/>
        </p:nvSpPr>
        <p:spPr bwMode="auto">
          <a:xfrm>
            <a:off x="6781800" y="4953000"/>
            <a:ext cx="2209800" cy="1219200"/>
          </a:xfrm>
          <a:prstGeom prst="borderCallout2">
            <a:avLst>
              <a:gd name="adj1" fmla="val 9375"/>
              <a:gd name="adj2" fmla="val -3449"/>
              <a:gd name="adj3" fmla="val 9375"/>
              <a:gd name="adj4" fmla="val -19685"/>
              <a:gd name="adj5" fmla="val -10287"/>
              <a:gd name="adj6" fmla="val -36495"/>
            </a:avLst>
          </a:prstGeom>
          <a:solidFill>
            <a:srgbClr val="C0C0C0"/>
          </a:solidFill>
          <a:ln w="9525">
            <a:solidFill>
              <a:schemeClr val="tx1"/>
            </a:solidFill>
            <a:miter lim="800000"/>
            <a:headEnd/>
            <a:tailEnd/>
          </a:ln>
        </p:spPr>
        <p:txBody>
          <a:bodyPr/>
          <a:lstStyle/>
          <a:p>
            <a:r>
              <a:rPr lang="en-AU" sz="1400"/>
              <a:t>Voluntary compliance targets for public relations purposes or to promote products as “climate-neutral” </a:t>
            </a:r>
          </a:p>
        </p:txBody>
      </p:sp>
      <p:sp>
        <p:nvSpPr>
          <p:cNvPr id="12" name="TextBox 11"/>
          <p:cNvSpPr txBox="1"/>
          <p:nvPr/>
        </p:nvSpPr>
        <p:spPr>
          <a:xfrm>
            <a:off x="5791200" y="6488668"/>
            <a:ext cx="3657600" cy="369332"/>
          </a:xfrm>
          <a:prstGeom prst="rect">
            <a:avLst/>
          </a:prstGeom>
          <a:noFill/>
        </p:spPr>
        <p:txBody>
          <a:bodyPr wrap="square" rtlCol="0">
            <a:spAutoFit/>
          </a:bodyPr>
          <a:lstStyle/>
          <a:p>
            <a:r>
              <a:rPr lang="en-US" b="1" dirty="0"/>
              <a:t>P.K. Modi &amp; Co.              15.07.2012 </a:t>
            </a:r>
          </a:p>
        </p:txBody>
      </p:sp>
      <p:sp>
        <p:nvSpPr>
          <p:cNvPr id="13" name="Footer Placeholder 12"/>
          <p:cNvSpPr>
            <a:spLocks noGrp="1"/>
          </p:cNvSpPr>
          <p:nvPr>
            <p:ph type="ftr" sz="quarter" idx="11"/>
          </p:nvPr>
        </p:nvSpPr>
        <p:spPr/>
        <p:txBody>
          <a:bodyPr/>
          <a:lstStyle/>
          <a:p>
            <a:r>
              <a:rPr lang="en-US" sz="1600" b="1" dirty="0">
                <a:solidFill>
                  <a:srgbClr val="C00000"/>
                </a:solidFill>
              </a:rPr>
              <a:t>23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right)">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right)">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9" grpId="0" animBg="1" autoUpdateAnimBg="0"/>
      <p:bldP spid="10" grpId="0" animBg="1" autoUpdateAnimBg="0"/>
      <p:bldP spid="11"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txBox="1">
            <a:spLocks noChangeArrowheads="1"/>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a:ln>
                  <a:noFill/>
                </a:ln>
                <a:solidFill>
                  <a:schemeClr val="tx1"/>
                </a:solidFill>
                <a:effectLst/>
                <a:uLnTx/>
                <a:uFillTx/>
                <a:latin typeface="+mj-lt"/>
                <a:ea typeface="+mj-ea"/>
                <a:cs typeface="+mj-cs"/>
              </a:rPr>
              <a:t>Typical CDM Case Studies</a:t>
            </a:r>
          </a:p>
        </p:txBody>
      </p:sp>
      <p:graphicFrame>
        <p:nvGraphicFramePr>
          <p:cNvPr id="3" name="Object 6"/>
          <p:cNvGraphicFramePr>
            <a:graphicFrameLocks noChangeAspect="1"/>
          </p:cNvGraphicFramePr>
          <p:nvPr/>
        </p:nvGraphicFramePr>
        <p:xfrm>
          <a:off x="381000" y="1066800"/>
          <a:ext cx="8546434" cy="5005388"/>
        </p:xfrm>
        <a:graphic>
          <a:graphicData uri="http://schemas.openxmlformats.org/presentationml/2006/ole">
            <mc:AlternateContent xmlns:mc="http://schemas.openxmlformats.org/markup-compatibility/2006">
              <mc:Choice xmlns:v="urn:schemas-microsoft-com:vml" Requires="v">
                <p:oleObj spid="_x0000_s9218" name="Bitmap Image" r:id="rId2" imgW="7219048" imgH="4420217" progId="PBrush">
                  <p:embed/>
                </p:oleObj>
              </mc:Choice>
              <mc:Fallback>
                <p:oleObj name="Bitmap Image" r:id="rId2" imgW="7219048" imgH="4420217" progId="PBrush">
                  <p:embed/>
                  <p:pic>
                    <p:nvPicPr>
                      <p:cNvPr id="0" name="Object 6"/>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381000" y="1066800"/>
                        <a:ext cx="8546434" cy="500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TextBox 3"/>
          <p:cNvSpPr txBox="1"/>
          <p:nvPr/>
        </p:nvSpPr>
        <p:spPr>
          <a:xfrm>
            <a:off x="5791200" y="6488668"/>
            <a:ext cx="3657600" cy="369332"/>
          </a:xfrm>
          <a:prstGeom prst="rect">
            <a:avLst/>
          </a:prstGeom>
          <a:noFill/>
        </p:spPr>
        <p:txBody>
          <a:bodyPr wrap="square" rtlCol="0">
            <a:spAutoFit/>
          </a:bodyPr>
          <a:lstStyle/>
          <a:p>
            <a:r>
              <a:rPr lang="en-US" b="1" dirty="0"/>
              <a:t>P.K. Modi &amp; Co.              15.07.2012 </a:t>
            </a:r>
          </a:p>
        </p:txBody>
      </p:sp>
      <p:sp>
        <p:nvSpPr>
          <p:cNvPr id="5" name="Footer Placeholder 4"/>
          <p:cNvSpPr>
            <a:spLocks noGrp="1"/>
          </p:cNvSpPr>
          <p:nvPr>
            <p:ph type="ftr" sz="quarter" idx="11"/>
          </p:nvPr>
        </p:nvSpPr>
        <p:spPr/>
        <p:txBody>
          <a:bodyPr/>
          <a:lstStyle/>
          <a:p>
            <a:r>
              <a:rPr lang="en-US" sz="1600" b="1" dirty="0">
                <a:solidFill>
                  <a:srgbClr val="C00000"/>
                </a:solidFill>
              </a:rPr>
              <a:t>24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txBox="1">
            <a:spLocks noChangeArrowheads="1"/>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a:ln>
                  <a:noFill/>
                </a:ln>
                <a:solidFill>
                  <a:schemeClr val="tx1"/>
                </a:solidFill>
                <a:effectLst/>
                <a:uLnTx/>
                <a:uFillTx/>
                <a:latin typeface="+mj-lt"/>
                <a:ea typeface="+mj-ea"/>
                <a:cs typeface="+mj-cs"/>
              </a:rPr>
              <a:t>Some more Examples</a:t>
            </a:r>
            <a:endParaRPr kumimoji="0" lang="en-US" sz="2800" b="1"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3" name="Object 6"/>
          <p:cNvGraphicFramePr>
            <a:graphicFrameLocks noChangeAspect="1"/>
          </p:cNvGraphicFramePr>
          <p:nvPr/>
        </p:nvGraphicFramePr>
        <p:xfrm>
          <a:off x="533400" y="1040911"/>
          <a:ext cx="8229600" cy="4997939"/>
        </p:xfrm>
        <a:graphic>
          <a:graphicData uri="http://schemas.openxmlformats.org/presentationml/2006/ole">
            <mc:AlternateContent xmlns:mc="http://schemas.openxmlformats.org/markup-compatibility/2006">
              <mc:Choice xmlns:v="urn:schemas-microsoft-com:vml" Requires="v">
                <p:oleObj spid="_x0000_s10242" name="Bitmap Image" r:id="rId2" imgW="7295238" imgH="4352381" progId="PBrush">
                  <p:embed/>
                </p:oleObj>
              </mc:Choice>
              <mc:Fallback>
                <p:oleObj name="Bitmap Image" r:id="rId2" imgW="7295238" imgH="4352381" progId="PBrush">
                  <p:embed/>
                  <p:pic>
                    <p:nvPicPr>
                      <p:cNvPr id="0" name="Object 6"/>
                      <p:cNvPicPr>
                        <a:picLocks noChangeAspect="1" noChangeArrowheads="1"/>
                      </p:cNvPicPr>
                      <p:nvPr/>
                    </p:nvPicPr>
                    <p:blipFill>
                      <a:blip r:embed="rId3">
                        <a:lum bright="-10000"/>
                        <a:extLst>
                          <a:ext uri="{28A0092B-C50C-407E-A947-70E740481C1C}">
                            <a14:useLocalDpi xmlns:a14="http://schemas.microsoft.com/office/drawing/2010/main" val="0"/>
                          </a:ext>
                        </a:extLst>
                      </a:blip>
                      <a:srcRect/>
                      <a:stretch>
                        <a:fillRect/>
                      </a:stretch>
                    </p:blipFill>
                    <p:spPr bwMode="auto">
                      <a:xfrm>
                        <a:off x="533400" y="1040911"/>
                        <a:ext cx="8229600" cy="4997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TextBox 3"/>
          <p:cNvSpPr txBox="1"/>
          <p:nvPr/>
        </p:nvSpPr>
        <p:spPr>
          <a:xfrm>
            <a:off x="5791200" y="6488668"/>
            <a:ext cx="3657600" cy="369332"/>
          </a:xfrm>
          <a:prstGeom prst="rect">
            <a:avLst/>
          </a:prstGeom>
          <a:noFill/>
        </p:spPr>
        <p:txBody>
          <a:bodyPr wrap="square" rtlCol="0">
            <a:spAutoFit/>
          </a:bodyPr>
          <a:lstStyle/>
          <a:p>
            <a:r>
              <a:rPr lang="en-US" b="1" dirty="0"/>
              <a:t>P.K. Modi &amp; Co.              15.07.2012 </a:t>
            </a:r>
          </a:p>
        </p:txBody>
      </p:sp>
      <p:sp>
        <p:nvSpPr>
          <p:cNvPr id="5" name="Footer Placeholder 4"/>
          <p:cNvSpPr>
            <a:spLocks noGrp="1"/>
          </p:cNvSpPr>
          <p:nvPr>
            <p:ph type="ftr" sz="quarter" idx="11"/>
          </p:nvPr>
        </p:nvSpPr>
        <p:spPr/>
        <p:txBody>
          <a:bodyPr/>
          <a:lstStyle/>
          <a:p>
            <a:r>
              <a:rPr lang="en-US" sz="1600" b="1" dirty="0">
                <a:solidFill>
                  <a:srgbClr val="C00000"/>
                </a:solidFill>
              </a:rPr>
              <a:t>25</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a:ln>
                  <a:noFill/>
                </a:ln>
                <a:solidFill>
                  <a:schemeClr val="tx1"/>
                </a:solidFill>
                <a:effectLst/>
                <a:uLnTx/>
                <a:uFillTx/>
                <a:latin typeface="+mj-lt"/>
                <a:ea typeface="+mj-ea"/>
                <a:cs typeface="+mj-cs"/>
              </a:rPr>
              <a:t>Effect of CDM credits on Investment Returns in India</a:t>
            </a:r>
            <a:endParaRPr kumimoji="0" lang="en-US" sz="2400" b="1"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3" name="Object 3"/>
          <p:cNvGraphicFramePr>
            <a:graphicFrameLocks noChangeAspect="1"/>
          </p:cNvGraphicFramePr>
          <p:nvPr/>
        </p:nvGraphicFramePr>
        <p:xfrm>
          <a:off x="381000" y="914400"/>
          <a:ext cx="8516946" cy="5211763"/>
        </p:xfrm>
        <a:graphic>
          <a:graphicData uri="http://schemas.openxmlformats.org/presentationml/2006/ole">
            <mc:AlternateContent xmlns:mc="http://schemas.openxmlformats.org/markup-compatibility/2006">
              <mc:Choice xmlns:v="urn:schemas-microsoft-com:vml" Requires="v">
                <p:oleObj spid="_x0000_s11266" name="Bitmap Image" r:id="rId2" imgW="7287642" imgH="4533333" progId="PBrush">
                  <p:embed/>
                </p:oleObj>
              </mc:Choice>
              <mc:Fallback>
                <p:oleObj name="Bitmap Image" r:id="rId2" imgW="7287642" imgH="4533333" progId="PBrush">
                  <p:embed/>
                  <p:pic>
                    <p:nvPicPr>
                      <p:cNvPr id="0" name="Object 3"/>
                      <p:cNvPicPr>
                        <a:picLocks noChangeAspect="1" noChangeArrowheads="1"/>
                      </p:cNvPicPr>
                      <p:nvPr/>
                    </p:nvPicPr>
                    <p:blipFill>
                      <a:blip r:embed="rId3">
                        <a:lum bright="-10000" contrast="14000"/>
                        <a:extLst>
                          <a:ext uri="{28A0092B-C50C-407E-A947-70E740481C1C}">
                            <a14:useLocalDpi xmlns:a14="http://schemas.microsoft.com/office/drawing/2010/main" val="0"/>
                          </a:ext>
                        </a:extLst>
                      </a:blip>
                      <a:srcRect/>
                      <a:stretch>
                        <a:fillRect/>
                      </a:stretch>
                    </p:blipFill>
                    <p:spPr bwMode="auto">
                      <a:xfrm>
                        <a:off x="381000" y="914400"/>
                        <a:ext cx="8516946" cy="5211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p:cNvSpPr txBox="1"/>
          <p:nvPr/>
        </p:nvSpPr>
        <p:spPr>
          <a:xfrm>
            <a:off x="5791200" y="6488668"/>
            <a:ext cx="3657600" cy="369332"/>
          </a:xfrm>
          <a:prstGeom prst="rect">
            <a:avLst/>
          </a:prstGeom>
          <a:noFill/>
        </p:spPr>
        <p:txBody>
          <a:bodyPr wrap="square" rtlCol="0">
            <a:spAutoFit/>
          </a:bodyPr>
          <a:lstStyle/>
          <a:p>
            <a:r>
              <a:rPr lang="en-US" b="1" dirty="0"/>
              <a:t>P.K. Modi &amp; Co.              15.07.2012 </a:t>
            </a:r>
          </a:p>
        </p:txBody>
      </p:sp>
      <p:sp>
        <p:nvSpPr>
          <p:cNvPr id="5" name="Footer Placeholder 4"/>
          <p:cNvSpPr>
            <a:spLocks noGrp="1"/>
          </p:cNvSpPr>
          <p:nvPr>
            <p:ph type="ftr" sz="quarter" idx="11"/>
          </p:nvPr>
        </p:nvSpPr>
        <p:spPr/>
        <p:txBody>
          <a:bodyPr/>
          <a:lstStyle/>
          <a:p>
            <a:r>
              <a:rPr lang="en-US" sz="1600" b="1" dirty="0">
                <a:solidFill>
                  <a:srgbClr val="C00000"/>
                </a:solidFill>
              </a:rPr>
              <a:t>26</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457200" y="274638"/>
            <a:ext cx="8229600" cy="71596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a:ln>
                  <a:noFill/>
                </a:ln>
                <a:solidFill>
                  <a:schemeClr val="tx1"/>
                </a:solidFill>
                <a:effectLst/>
                <a:uLnTx/>
                <a:uFillTx/>
                <a:latin typeface="+mj-lt"/>
                <a:ea typeface="+mj-ea"/>
                <a:cs typeface="+mj-cs"/>
              </a:rPr>
              <a:t>Next Generation Energy Policy Conundrum</a:t>
            </a:r>
          </a:p>
        </p:txBody>
      </p:sp>
      <p:graphicFrame>
        <p:nvGraphicFramePr>
          <p:cNvPr id="3" name="Object 5"/>
          <p:cNvGraphicFramePr>
            <a:graphicFrameLocks noChangeAspect="1"/>
          </p:cNvGraphicFramePr>
          <p:nvPr/>
        </p:nvGraphicFramePr>
        <p:xfrm>
          <a:off x="533400" y="1066800"/>
          <a:ext cx="8194309" cy="5181600"/>
        </p:xfrm>
        <a:graphic>
          <a:graphicData uri="http://schemas.openxmlformats.org/presentationml/2006/ole">
            <mc:AlternateContent xmlns:mc="http://schemas.openxmlformats.org/markup-compatibility/2006">
              <mc:Choice xmlns:v="urn:schemas-microsoft-com:vml" Requires="v">
                <p:oleObj spid="_x0000_s12290" name="Bitmap Image" r:id="rId2" imgW="7466667" imgH="4923810" progId="PBrush">
                  <p:embed/>
                </p:oleObj>
              </mc:Choice>
              <mc:Fallback>
                <p:oleObj name="Bitmap Image" r:id="rId2" imgW="7466667" imgH="4923810" progId="PBrush">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066800"/>
                        <a:ext cx="8194309"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TextBox 3"/>
          <p:cNvSpPr txBox="1"/>
          <p:nvPr/>
        </p:nvSpPr>
        <p:spPr>
          <a:xfrm>
            <a:off x="5791200" y="6488668"/>
            <a:ext cx="3657600" cy="369332"/>
          </a:xfrm>
          <a:prstGeom prst="rect">
            <a:avLst/>
          </a:prstGeom>
          <a:noFill/>
        </p:spPr>
        <p:txBody>
          <a:bodyPr wrap="square" rtlCol="0">
            <a:spAutoFit/>
          </a:bodyPr>
          <a:lstStyle/>
          <a:p>
            <a:r>
              <a:rPr lang="en-US" b="1" dirty="0"/>
              <a:t>P.K. Modi &amp; Co.              15.07.2012 </a:t>
            </a:r>
          </a:p>
        </p:txBody>
      </p:sp>
      <p:sp>
        <p:nvSpPr>
          <p:cNvPr id="5" name="Footer Placeholder 4"/>
          <p:cNvSpPr>
            <a:spLocks noGrp="1"/>
          </p:cNvSpPr>
          <p:nvPr>
            <p:ph type="ftr" sz="quarter" idx="11"/>
          </p:nvPr>
        </p:nvSpPr>
        <p:spPr/>
        <p:txBody>
          <a:bodyPr/>
          <a:lstStyle/>
          <a:p>
            <a:r>
              <a:rPr lang="en-US" sz="1600" b="1" dirty="0">
                <a:solidFill>
                  <a:srgbClr val="C00000"/>
                </a:solidFill>
              </a:rPr>
              <a:t>27</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28600" y="228600"/>
            <a:ext cx="3810000" cy="1905000"/>
          </a:xfrm>
          <a:prstGeom prst="rect">
            <a:avLst/>
          </a:prstGeom>
          <a:solidFill>
            <a:schemeClr val="accent1"/>
          </a:solidFill>
          <a:ln w="9525">
            <a:solidFill>
              <a:schemeClr val="tx1"/>
            </a:solidFill>
            <a:miter lim="800000"/>
            <a:headEnd/>
            <a:tailEnd/>
          </a:ln>
        </p:spPr>
        <p:txBody>
          <a:bodyPr wrap="none" anchor="ctr"/>
          <a:lstStyle/>
          <a:p>
            <a:pPr algn="ctr"/>
            <a:r>
              <a:rPr lang="en-US" sz="2400" b="1" dirty="0"/>
              <a:t>Existing Wind farm</a:t>
            </a:r>
          </a:p>
          <a:p>
            <a:pPr algn="ctr"/>
            <a:r>
              <a:rPr lang="en-US" sz="2400" b="1" dirty="0"/>
              <a:t>IPP/Part of </a:t>
            </a:r>
          </a:p>
          <a:p>
            <a:pPr algn="ctr"/>
            <a:r>
              <a:rPr lang="en-US" sz="2400" b="1" dirty="0"/>
              <a:t>business assets</a:t>
            </a:r>
          </a:p>
          <a:p>
            <a:pPr algn="ctr"/>
            <a:endParaRPr lang="en-US" sz="2400" b="1" dirty="0"/>
          </a:p>
        </p:txBody>
      </p:sp>
      <p:sp>
        <p:nvSpPr>
          <p:cNvPr id="3" name="Line 3"/>
          <p:cNvSpPr>
            <a:spLocks noChangeShapeType="1"/>
          </p:cNvSpPr>
          <p:nvPr/>
        </p:nvSpPr>
        <p:spPr bwMode="auto">
          <a:xfrm>
            <a:off x="4038600" y="1066800"/>
            <a:ext cx="1905000" cy="1143000"/>
          </a:xfrm>
          <a:prstGeom prst="line">
            <a:avLst/>
          </a:prstGeom>
          <a:noFill/>
          <a:ln w="9525">
            <a:solidFill>
              <a:schemeClr val="tx1"/>
            </a:solidFill>
            <a:round/>
            <a:headEnd/>
            <a:tailEnd type="triangle" w="med" len="med"/>
          </a:ln>
        </p:spPr>
        <p:txBody>
          <a:bodyPr/>
          <a:lstStyle/>
          <a:p>
            <a:endParaRPr lang="en-US"/>
          </a:p>
        </p:txBody>
      </p:sp>
      <p:sp>
        <p:nvSpPr>
          <p:cNvPr id="4" name="Oval 4"/>
          <p:cNvSpPr>
            <a:spLocks noChangeArrowheads="1"/>
          </p:cNvSpPr>
          <p:nvPr/>
        </p:nvSpPr>
        <p:spPr bwMode="auto">
          <a:xfrm>
            <a:off x="5867400" y="1371600"/>
            <a:ext cx="2743200" cy="2209800"/>
          </a:xfrm>
          <a:prstGeom prst="ellipse">
            <a:avLst/>
          </a:prstGeom>
          <a:solidFill>
            <a:schemeClr val="accent1"/>
          </a:solidFill>
          <a:ln w="9525">
            <a:solidFill>
              <a:schemeClr val="tx1"/>
            </a:solidFill>
            <a:round/>
            <a:headEnd/>
            <a:tailEnd/>
          </a:ln>
        </p:spPr>
        <p:txBody>
          <a:bodyPr wrap="none" anchor="ctr"/>
          <a:lstStyle/>
          <a:p>
            <a:pPr algn="ctr"/>
            <a:r>
              <a:rPr lang="en-US" b="1"/>
              <a:t>Acquisition </a:t>
            </a:r>
          </a:p>
          <a:p>
            <a:pPr algn="ctr"/>
            <a:r>
              <a:rPr lang="en-US" b="1"/>
              <a:t>By existing business </a:t>
            </a:r>
          </a:p>
          <a:p>
            <a:pPr algn="ctr"/>
            <a:r>
              <a:rPr lang="en-US" b="1"/>
              <a:t>For tax saving / Captive</a:t>
            </a:r>
          </a:p>
          <a:p>
            <a:pPr algn="ctr"/>
            <a:r>
              <a:rPr lang="en-US" b="1"/>
              <a:t>Consumption</a:t>
            </a:r>
          </a:p>
          <a:p>
            <a:pPr algn="ctr"/>
            <a:endParaRPr lang="en-US" b="1"/>
          </a:p>
        </p:txBody>
      </p:sp>
      <p:sp>
        <p:nvSpPr>
          <p:cNvPr id="5" name="Text Box 5"/>
          <p:cNvSpPr txBox="1">
            <a:spLocks noChangeArrowheads="1"/>
          </p:cNvSpPr>
          <p:nvPr/>
        </p:nvSpPr>
        <p:spPr bwMode="auto">
          <a:xfrm>
            <a:off x="304800" y="2438400"/>
            <a:ext cx="5257800" cy="3632200"/>
          </a:xfrm>
          <a:prstGeom prst="rect">
            <a:avLst/>
          </a:prstGeom>
          <a:noFill/>
          <a:ln w="9525">
            <a:noFill/>
            <a:miter lim="800000"/>
            <a:headEnd/>
            <a:tailEnd/>
          </a:ln>
        </p:spPr>
        <p:txBody>
          <a:bodyPr>
            <a:spAutoFit/>
          </a:bodyPr>
          <a:lstStyle/>
          <a:p>
            <a:pPr marL="465138" indent="-465138"/>
            <a:r>
              <a:rPr lang="en-US" sz="1600" b="1"/>
              <a:t>Salient and Important Factors inviting Investment.</a:t>
            </a:r>
          </a:p>
          <a:p>
            <a:pPr marL="465138" indent="-465138">
              <a:buFontTx/>
              <a:buChar char="•"/>
            </a:pPr>
            <a:r>
              <a:rPr lang="en-US"/>
              <a:t>Depreciation on new acquired assets</a:t>
            </a:r>
          </a:p>
          <a:p>
            <a:pPr marL="465138" indent="-465138">
              <a:buFontTx/>
              <a:buChar char="•"/>
            </a:pPr>
            <a:r>
              <a:rPr lang="en-US"/>
              <a:t>Acquisition through SPV for tax free income</a:t>
            </a:r>
          </a:p>
          <a:p>
            <a:pPr marL="465138" indent="-465138">
              <a:buFontTx/>
              <a:buChar char="•"/>
            </a:pPr>
            <a:r>
              <a:rPr lang="en-US"/>
              <a:t>PTC</a:t>
            </a:r>
          </a:p>
          <a:p>
            <a:pPr marL="465138" indent="-465138">
              <a:buFontTx/>
              <a:buChar char="•"/>
            </a:pPr>
            <a:r>
              <a:rPr lang="en-US"/>
              <a:t>Carbon Credit</a:t>
            </a:r>
          </a:p>
          <a:p>
            <a:pPr marL="465138" indent="-465138">
              <a:buFontTx/>
              <a:buChar char="•"/>
            </a:pPr>
            <a:r>
              <a:rPr lang="en-US"/>
              <a:t>Verifiable Data of generation</a:t>
            </a:r>
          </a:p>
          <a:p>
            <a:pPr marL="465138" indent="-465138">
              <a:buFontTx/>
              <a:buChar char="•"/>
            </a:pPr>
            <a:r>
              <a:rPr lang="en-US"/>
              <a:t>Value for money known in advance</a:t>
            </a:r>
          </a:p>
          <a:p>
            <a:pPr marL="465138" indent="-465138">
              <a:buFontTx/>
              <a:buChar char="•"/>
            </a:pPr>
            <a:r>
              <a:rPr lang="en-US"/>
              <a:t>Improve the balance sheet strength</a:t>
            </a:r>
          </a:p>
          <a:p>
            <a:pPr marL="465138" indent="-465138">
              <a:buFontTx/>
              <a:buChar char="•"/>
            </a:pPr>
            <a:r>
              <a:rPr lang="en-US"/>
              <a:t>Assets creation in record time </a:t>
            </a:r>
          </a:p>
          <a:p>
            <a:pPr marL="465138" indent="-465138">
              <a:buFontTx/>
              <a:buChar char="•"/>
            </a:pPr>
            <a:r>
              <a:rPr lang="en-US"/>
              <a:t>Good flavor for public Ltd co.</a:t>
            </a:r>
          </a:p>
          <a:p>
            <a:pPr marL="465138" indent="-465138">
              <a:buFontTx/>
              <a:buChar char="•"/>
            </a:pPr>
            <a:r>
              <a:rPr lang="en-US"/>
              <a:t>Easy spin off  assets in later part </a:t>
            </a:r>
          </a:p>
          <a:p>
            <a:pPr marL="465138" indent="-465138">
              <a:buFontTx/>
              <a:buChar char="•"/>
            </a:pPr>
            <a:endParaRPr lang="en-US"/>
          </a:p>
          <a:p>
            <a:pPr marL="465138" indent="-465138">
              <a:buFontTx/>
              <a:buChar char="•"/>
            </a:pPr>
            <a:endParaRPr lang="en-US"/>
          </a:p>
        </p:txBody>
      </p:sp>
      <p:sp>
        <p:nvSpPr>
          <p:cNvPr id="6" name="TextBox 5"/>
          <p:cNvSpPr txBox="1"/>
          <p:nvPr/>
        </p:nvSpPr>
        <p:spPr>
          <a:xfrm>
            <a:off x="5791200" y="6488668"/>
            <a:ext cx="3657600" cy="369332"/>
          </a:xfrm>
          <a:prstGeom prst="rect">
            <a:avLst/>
          </a:prstGeom>
          <a:noFill/>
        </p:spPr>
        <p:txBody>
          <a:bodyPr wrap="square" rtlCol="0">
            <a:spAutoFit/>
          </a:bodyPr>
          <a:lstStyle/>
          <a:p>
            <a:r>
              <a:rPr lang="en-US" b="1" dirty="0"/>
              <a:t>P.K. Modi &amp; Co.              15.07.2012 </a:t>
            </a:r>
          </a:p>
        </p:txBody>
      </p:sp>
      <p:sp>
        <p:nvSpPr>
          <p:cNvPr id="7" name="Footer Placeholder 6"/>
          <p:cNvSpPr>
            <a:spLocks noGrp="1"/>
          </p:cNvSpPr>
          <p:nvPr>
            <p:ph type="ftr" sz="quarter" idx="11"/>
          </p:nvPr>
        </p:nvSpPr>
        <p:spPr/>
        <p:txBody>
          <a:bodyPr/>
          <a:lstStyle/>
          <a:p>
            <a:r>
              <a:rPr lang="en-US" sz="1600" b="1" dirty="0">
                <a:solidFill>
                  <a:srgbClr val="C00000"/>
                </a:solidFill>
              </a:rPr>
              <a:t>28</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a:ln>
                  <a:noFill/>
                </a:ln>
                <a:solidFill>
                  <a:schemeClr val="tx1"/>
                </a:solidFill>
                <a:effectLst/>
                <a:uLnTx/>
                <a:uFillTx/>
                <a:latin typeface="+mj-lt"/>
                <a:ea typeface="+mj-ea"/>
                <a:cs typeface="+mj-cs"/>
              </a:rPr>
              <a:t>Today’s Discussion :  What it is (hopefully) Not About!</a:t>
            </a:r>
            <a:r>
              <a:rPr kumimoji="0" lang="en-US" sz="4000" b="0" i="0" u="none" strike="noStrike" kern="1200" cap="none" spc="0" normalizeH="0" baseline="0" noProof="0">
                <a:ln>
                  <a:noFill/>
                </a:ln>
                <a:solidFill>
                  <a:schemeClr val="tx1"/>
                </a:solidFill>
                <a:effectLst/>
                <a:uLnTx/>
                <a:uFillTx/>
                <a:latin typeface="+mj-lt"/>
                <a:ea typeface="+mj-ea"/>
                <a:cs typeface="+mj-cs"/>
              </a:rPr>
              <a:t> </a:t>
            </a: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3" name="Object 5"/>
          <p:cNvGraphicFramePr>
            <a:graphicFrameLocks noChangeAspect="1"/>
          </p:cNvGraphicFramePr>
          <p:nvPr/>
        </p:nvGraphicFramePr>
        <p:xfrm>
          <a:off x="457200" y="1219200"/>
          <a:ext cx="8153400" cy="5029200"/>
        </p:xfrm>
        <a:graphic>
          <a:graphicData uri="http://schemas.openxmlformats.org/presentationml/2006/ole">
            <mc:AlternateContent xmlns:mc="http://schemas.openxmlformats.org/markup-compatibility/2006">
              <mc:Choice xmlns:v="urn:schemas-microsoft-com:vml" Requires="v">
                <p:oleObj spid="_x0000_s1026" name="Bitmap Image" r:id="rId2" imgW="5800000" imgH="4610744" progId="PBrush">
                  <p:embed/>
                </p:oleObj>
              </mc:Choice>
              <mc:Fallback>
                <p:oleObj name="Bitmap Image" r:id="rId2" imgW="5800000" imgH="4610744" progId="PBrush">
                  <p:embed/>
                  <p:pic>
                    <p:nvPicPr>
                      <p:cNvPr id="0" name="Object 5"/>
                      <p:cNvPicPr>
                        <a:picLocks noChangeAspect="1" noChangeArrowheads="1"/>
                      </p:cNvPicPr>
                      <p:nvPr/>
                    </p:nvPicPr>
                    <p:blipFill>
                      <a:blip r:embed="rId3">
                        <a:lum contrast="26000"/>
                        <a:extLst>
                          <a:ext uri="{28A0092B-C50C-407E-A947-70E740481C1C}">
                            <a14:useLocalDpi xmlns:a14="http://schemas.microsoft.com/office/drawing/2010/main" val="0"/>
                          </a:ext>
                        </a:extLst>
                      </a:blip>
                      <a:srcRect/>
                      <a:stretch>
                        <a:fillRect/>
                      </a:stretch>
                    </p:blipFill>
                    <p:spPr bwMode="auto">
                      <a:xfrm>
                        <a:off x="457200" y="1219200"/>
                        <a:ext cx="81534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TextBox 3"/>
          <p:cNvSpPr txBox="1"/>
          <p:nvPr/>
        </p:nvSpPr>
        <p:spPr>
          <a:xfrm>
            <a:off x="5791200" y="6488668"/>
            <a:ext cx="3657600" cy="369332"/>
          </a:xfrm>
          <a:prstGeom prst="rect">
            <a:avLst/>
          </a:prstGeom>
          <a:noFill/>
        </p:spPr>
        <p:txBody>
          <a:bodyPr wrap="square" rtlCol="0">
            <a:spAutoFit/>
          </a:bodyPr>
          <a:lstStyle/>
          <a:p>
            <a:r>
              <a:rPr lang="en-US" b="1" dirty="0"/>
              <a:t>P.K. Modi &amp; Co.              15.07.2012 </a:t>
            </a:r>
          </a:p>
        </p:txBody>
      </p:sp>
      <p:sp>
        <p:nvSpPr>
          <p:cNvPr id="6" name="Footer Placeholder 5"/>
          <p:cNvSpPr>
            <a:spLocks noGrp="1"/>
          </p:cNvSpPr>
          <p:nvPr>
            <p:ph type="ftr" sz="quarter" idx="11"/>
          </p:nvPr>
        </p:nvSpPr>
        <p:spPr/>
        <p:txBody>
          <a:bodyPr/>
          <a:lstStyle/>
          <a:p>
            <a:r>
              <a:rPr lang="en-US" sz="1600" b="1" dirty="0">
                <a:solidFill>
                  <a:srgbClr val="C00000"/>
                </a:solidFill>
              </a:rPr>
              <a:t>2</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p:nvGraphicFramePr>
        <p:xfrm>
          <a:off x="228600" y="228600"/>
          <a:ext cx="8763000" cy="5334000"/>
        </p:xfrm>
        <a:graphic>
          <a:graphicData uri="http://schemas.openxmlformats.org/presentationml/2006/ole">
            <mc:AlternateContent xmlns:mc="http://schemas.openxmlformats.org/markup-compatibility/2006">
              <mc:Choice xmlns:v="urn:schemas-microsoft-com:vml" Requires="v">
                <p:oleObj spid="_x0000_s13314" name="SmartDraw" r:id="rId2" imgW="10262520" imgH="6035040" progId="">
                  <p:embed/>
                </p:oleObj>
              </mc:Choice>
              <mc:Fallback>
                <p:oleObj name="SmartDraw" r:id="rId2" imgW="10262520" imgH="6035040" progId="">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87630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Text Box 3"/>
          <p:cNvSpPr txBox="1">
            <a:spLocks noChangeArrowheads="1"/>
          </p:cNvSpPr>
          <p:nvPr/>
        </p:nvSpPr>
        <p:spPr bwMode="auto">
          <a:xfrm>
            <a:off x="228600" y="5638800"/>
            <a:ext cx="8686800" cy="581025"/>
          </a:xfrm>
          <a:prstGeom prst="rect">
            <a:avLst/>
          </a:prstGeom>
          <a:solidFill>
            <a:srgbClr val="FFFF99"/>
          </a:solidFill>
          <a:ln w="9525">
            <a:noFill/>
            <a:miter lim="800000"/>
            <a:headEnd/>
            <a:tailEnd/>
          </a:ln>
        </p:spPr>
        <p:txBody>
          <a:bodyPr>
            <a:spAutoFit/>
          </a:bodyPr>
          <a:lstStyle/>
          <a:p>
            <a:pPr algn="ctr">
              <a:spcBef>
                <a:spcPct val="50000"/>
              </a:spcBef>
            </a:pPr>
            <a:r>
              <a:rPr lang="en-US" sz="1600" b="1" dirty="0">
                <a:solidFill>
                  <a:srgbClr val="008000"/>
                </a:solidFill>
              </a:rPr>
              <a:t>EPIDECOM – Engineering, Procurement, Installation, Development, Erection, Commissioning, Operation and Maintenance</a:t>
            </a:r>
            <a:r>
              <a:rPr lang="en-US" sz="1600" b="1" dirty="0"/>
              <a:t>.</a:t>
            </a:r>
          </a:p>
        </p:txBody>
      </p:sp>
      <p:sp>
        <p:nvSpPr>
          <p:cNvPr id="4" name="TextBox 3"/>
          <p:cNvSpPr txBox="1"/>
          <p:nvPr/>
        </p:nvSpPr>
        <p:spPr>
          <a:xfrm>
            <a:off x="5791200" y="6488668"/>
            <a:ext cx="3657600" cy="369332"/>
          </a:xfrm>
          <a:prstGeom prst="rect">
            <a:avLst/>
          </a:prstGeom>
          <a:noFill/>
        </p:spPr>
        <p:txBody>
          <a:bodyPr wrap="square" rtlCol="0">
            <a:spAutoFit/>
          </a:bodyPr>
          <a:lstStyle/>
          <a:p>
            <a:r>
              <a:rPr lang="en-US" b="1" dirty="0"/>
              <a:t>P.K. Modi &amp; Co.              15.07.2012 </a:t>
            </a:r>
          </a:p>
        </p:txBody>
      </p:sp>
      <p:sp>
        <p:nvSpPr>
          <p:cNvPr id="5" name="Footer Placeholder 4"/>
          <p:cNvSpPr>
            <a:spLocks noGrp="1"/>
          </p:cNvSpPr>
          <p:nvPr>
            <p:ph type="ftr" sz="quarter" idx="11"/>
          </p:nvPr>
        </p:nvSpPr>
        <p:spPr/>
        <p:txBody>
          <a:bodyPr/>
          <a:lstStyle/>
          <a:p>
            <a:r>
              <a:rPr lang="en-US" sz="1600" b="1" dirty="0">
                <a:solidFill>
                  <a:srgbClr val="C00000"/>
                </a:solidFill>
              </a:rPr>
              <a:t>29</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28600"/>
            <a:ext cx="6019800" cy="1371600"/>
          </a:xfrm>
          <a:prstGeom prst="rect">
            <a:avLst/>
          </a:prstGeom>
          <a:ln>
            <a:solidFill>
              <a:schemeClr val="accent2"/>
            </a:solidFill>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chemeClr val="accent2"/>
                </a:solidFill>
                <a:effectLst/>
                <a:uLnTx/>
                <a:uFillTx/>
                <a:latin typeface="+mj-lt"/>
                <a:ea typeface="+mj-ea"/>
                <a:cs typeface="+mj-cs"/>
              </a:rPr>
              <a:t>Posers with case study</a:t>
            </a:r>
          </a:p>
        </p:txBody>
      </p:sp>
      <p:sp>
        <p:nvSpPr>
          <p:cNvPr id="3" name="Rectangle 3"/>
          <p:cNvSpPr txBox="1">
            <a:spLocks noChangeArrowheads="1"/>
          </p:cNvSpPr>
          <p:nvPr/>
        </p:nvSpPr>
        <p:spPr>
          <a:xfrm>
            <a:off x="457200" y="1600200"/>
            <a:ext cx="8229600" cy="43434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mn-lt"/>
                <a:ea typeface="+mn-ea"/>
                <a:cs typeface="+mn-cs"/>
              </a:rPr>
              <a:t>1.</a:t>
            </a:r>
            <a:r>
              <a:rPr kumimoji="0" lang="en-US" sz="1600" b="0" i="0" u="none" strike="noStrike" kern="1200" cap="none" spc="0" normalizeH="0" baseline="0" noProof="0" dirty="0">
                <a:ln>
                  <a:noFill/>
                </a:ln>
                <a:solidFill>
                  <a:schemeClr val="tx1"/>
                </a:solidFill>
                <a:effectLst/>
                <a:uLnTx/>
                <a:uFillTx/>
                <a:latin typeface="+mn-lt"/>
                <a:ea typeface="+mn-ea"/>
                <a:cs typeface="+mn-cs"/>
              </a:rPr>
              <a:t>	</a:t>
            </a:r>
            <a:r>
              <a:rPr kumimoji="0" lang="en-US" sz="1600" b="1" i="0" u="sng" strike="noStrike" kern="1200" cap="none" spc="0" normalizeH="0" baseline="0" noProof="0" dirty="0">
                <a:ln>
                  <a:noFill/>
                </a:ln>
                <a:solidFill>
                  <a:srgbClr val="CC3300"/>
                </a:solidFill>
                <a:effectLst/>
                <a:uLnTx/>
                <a:uFillTx/>
                <a:latin typeface="+mn-lt"/>
                <a:ea typeface="+mn-ea"/>
                <a:cs typeface="+mn-cs"/>
              </a:rPr>
              <a:t>Accounting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a:ln>
                  <a:noFill/>
                </a:ln>
                <a:solidFill>
                  <a:schemeClr val="tx1"/>
                </a:solidFill>
                <a:effectLst/>
                <a:uLnTx/>
                <a:uFillTx/>
                <a:latin typeface="+mn-lt"/>
                <a:ea typeface="+mn-ea"/>
                <a:cs typeface="+mn-cs"/>
              </a:rPr>
              <a:t>Recognition of CER as Revenue or Capital Receipt?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a:ln>
                  <a:noFill/>
                </a:ln>
                <a:solidFill>
                  <a:schemeClr val="tx1"/>
                </a:solidFill>
                <a:effectLst/>
                <a:uLnTx/>
                <a:uFillTx/>
                <a:latin typeface="+mn-lt"/>
                <a:ea typeface="+mn-ea"/>
                <a:cs typeface="+mn-cs"/>
              </a:rPr>
              <a:t>Accounting for CER – Accrual or Actual Receipt Basis.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a:ln>
                  <a:noFill/>
                </a:ln>
                <a:solidFill>
                  <a:schemeClr val="tx1"/>
                </a:solidFill>
                <a:effectLst/>
                <a:uLnTx/>
                <a:uFillTx/>
                <a:latin typeface="+mn-lt"/>
                <a:ea typeface="+mn-ea"/>
                <a:cs typeface="+mn-cs"/>
              </a:rPr>
              <a:t>Cost of Validation of project for CER – Revenue or deferred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a:ln>
                  <a:noFill/>
                </a:ln>
                <a:solidFill>
                  <a:schemeClr val="tx1"/>
                </a:solidFill>
                <a:effectLst/>
                <a:uLnTx/>
                <a:uFillTx/>
                <a:latin typeface="+mn-lt"/>
                <a:ea typeface="+mn-ea"/>
                <a:cs typeface="+mn-cs"/>
              </a:rPr>
              <a:t>Trading of CER and its Accounting as commodity – derivatives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a:ln>
                  <a:noFill/>
                </a:ln>
                <a:solidFill>
                  <a:schemeClr val="tx1"/>
                </a:solidFill>
                <a:effectLst/>
                <a:uLnTx/>
                <a:uFillTx/>
                <a:latin typeface="+mn-lt"/>
                <a:ea typeface="+mn-ea"/>
                <a:cs typeface="+mn-cs"/>
              </a:rPr>
              <a:t>Advance receipt of Future CERs and Exchange Fluctuations.</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16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mn-lt"/>
                <a:ea typeface="+mn-ea"/>
                <a:cs typeface="+mn-cs"/>
              </a:rPr>
              <a:t>2.     </a:t>
            </a:r>
            <a:r>
              <a:rPr kumimoji="0" lang="en-US" sz="1600" b="1" i="0" u="sng" strike="noStrike" kern="1200" cap="none" spc="0" normalizeH="0" baseline="0" noProof="0" dirty="0">
                <a:ln>
                  <a:noFill/>
                </a:ln>
                <a:solidFill>
                  <a:srgbClr val="FF0066"/>
                </a:solidFill>
                <a:effectLst/>
                <a:uLnTx/>
                <a:uFillTx/>
                <a:latin typeface="+mn-lt"/>
                <a:ea typeface="+mn-ea"/>
                <a:cs typeface="+mn-cs"/>
              </a:rPr>
              <a:t>Valuation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a:ln>
                  <a:noFill/>
                </a:ln>
                <a:solidFill>
                  <a:schemeClr val="tx1"/>
                </a:solidFill>
                <a:effectLst/>
                <a:uLnTx/>
                <a:uFillTx/>
                <a:latin typeface="+mn-lt"/>
                <a:ea typeface="+mn-ea"/>
                <a:cs typeface="+mn-cs"/>
              </a:rPr>
              <a:t>Valuation of CER at the end of the accounting period.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a:ln>
                  <a:noFill/>
                </a:ln>
                <a:solidFill>
                  <a:schemeClr val="tx1"/>
                </a:solidFill>
                <a:effectLst/>
                <a:uLnTx/>
                <a:uFillTx/>
                <a:latin typeface="+mn-lt"/>
                <a:ea typeface="+mn-ea"/>
                <a:cs typeface="+mn-cs"/>
              </a:rPr>
              <a:t>Whether CER is Intangible Asset or a Commodity ?</a:t>
            </a: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16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mn-lt"/>
                <a:ea typeface="+mn-ea"/>
                <a:cs typeface="+mn-cs"/>
              </a:rPr>
              <a:t>3.     </a:t>
            </a:r>
            <a:r>
              <a:rPr kumimoji="0" lang="en-US" sz="1600" b="1" i="0" u="sng" strike="noStrike" kern="1200" cap="none" spc="0" normalizeH="0" baseline="0" noProof="0" dirty="0">
                <a:ln>
                  <a:noFill/>
                </a:ln>
                <a:solidFill>
                  <a:srgbClr val="006600"/>
                </a:solidFill>
                <a:effectLst/>
                <a:uLnTx/>
                <a:uFillTx/>
                <a:latin typeface="+mn-lt"/>
                <a:ea typeface="+mn-ea"/>
                <a:cs typeface="+mn-cs"/>
              </a:rPr>
              <a:t>Taxation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a:ln>
                  <a:noFill/>
                </a:ln>
                <a:solidFill>
                  <a:schemeClr val="tx1"/>
                </a:solidFill>
                <a:effectLst/>
                <a:uLnTx/>
                <a:uFillTx/>
                <a:latin typeface="+mn-lt"/>
                <a:ea typeface="+mn-ea"/>
                <a:cs typeface="+mn-cs"/>
              </a:rPr>
              <a:t>Taxability of CER under Income Tax Act, 1961</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a:ln>
                  <a:noFill/>
                </a:ln>
                <a:solidFill>
                  <a:schemeClr val="tx1"/>
                </a:solidFill>
                <a:effectLst/>
                <a:uLnTx/>
                <a:uFillTx/>
                <a:latin typeface="+mn-lt"/>
                <a:ea typeface="+mn-ea"/>
                <a:cs typeface="+mn-cs"/>
              </a:rPr>
              <a:t>Applicability of VAT on sale of CER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6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16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4" name="Picture 4" descr="Discussion Group at CT Resident course"/>
          <p:cNvPicPr>
            <a:picLocks noChangeAspect="1" noChangeArrowheads="1"/>
          </p:cNvPicPr>
          <p:nvPr/>
        </p:nvPicPr>
        <p:blipFill>
          <a:blip r:embed="rId2" cstate="print"/>
          <a:srcRect/>
          <a:stretch>
            <a:fillRect/>
          </a:stretch>
        </p:blipFill>
        <p:spPr>
          <a:xfrm>
            <a:off x="6553200" y="228600"/>
            <a:ext cx="2286000" cy="1447800"/>
          </a:xfrm>
          <a:prstGeom prst="rect">
            <a:avLst/>
          </a:prstGeom>
          <a:noFill/>
        </p:spPr>
      </p:pic>
      <p:sp>
        <p:nvSpPr>
          <p:cNvPr id="5" name="TextBox 4"/>
          <p:cNvSpPr txBox="1"/>
          <p:nvPr/>
        </p:nvSpPr>
        <p:spPr>
          <a:xfrm>
            <a:off x="5791200" y="6488668"/>
            <a:ext cx="3657600" cy="369332"/>
          </a:xfrm>
          <a:prstGeom prst="rect">
            <a:avLst/>
          </a:prstGeom>
          <a:noFill/>
        </p:spPr>
        <p:txBody>
          <a:bodyPr wrap="square" rtlCol="0">
            <a:spAutoFit/>
          </a:bodyPr>
          <a:lstStyle/>
          <a:p>
            <a:r>
              <a:rPr lang="en-US" b="1" dirty="0"/>
              <a:t>P.K. Modi &amp; Co.              15.07.2012 </a:t>
            </a:r>
          </a:p>
        </p:txBody>
      </p:sp>
      <p:sp>
        <p:nvSpPr>
          <p:cNvPr id="6" name="Footer Placeholder 5"/>
          <p:cNvSpPr>
            <a:spLocks noGrp="1"/>
          </p:cNvSpPr>
          <p:nvPr>
            <p:ph type="ftr" sz="quarter" idx="11"/>
          </p:nvPr>
        </p:nvSpPr>
        <p:spPr/>
        <p:txBody>
          <a:bodyPr/>
          <a:lstStyle/>
          <a:p>
            <a:r>
              <a:rPr lang="en-US" sz="1600" b="1" dirty="0">
                <a:solidFill>
                  <a:srgbClr val="C00000"/>
                </a:solidFill>
              </a:rPr>
              <a:t>30</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a:ln>
                  <a:noFill/>
                </a:ln>
                <a:solidFill>
                  <a:schemeClr val="accent2"/>
                </a:solidFill>
                <a:effectLst/>
                <a:uLnTx/>
                <a:uFillTx/>
                <a:latin typeface="+mj-lt"/>
                <a:ea typeface="+mj-ea"/>
                <a:cs typeface="+mj-cs"/>
              </a:rPr>
              <a:t>Case Study: Gujarat </a:t>
            </a:r>
            <a:r>
              <a:rPr kumimoji="0" lang="en-US" sz="2400" b="0" i="0" u="none" strike="noStrike" kern="1200" cap="none" spc="0" normalizeH="0" baseline="0" noProof="0" dirty="0" err="1">
                <a:ln>
                  <a:noFill/>
                </a:ln>
                <a:solidFill>
                  <a:schemeClr val="accent2"/>
                </a:solidFill>
                <a:effectLst/>
                <a:uLnTx/>
                <a:uFillTx/>
                <a:latin typeface="+mj-lt"/>
                <a:ea typeface="+mj-ea"/>
                <a:cs typeface="+mj-cs"/>
              </a:rPr>
              <a:t>Fluorochemicals</a:t>
            </a:r>
            <a:r>
              <a:rPr kumimoji="0" lang="en-US" sz="2400" b="0" i="0" u="none" strike="noStrike" kern="1200" cap="none" spc="0" normalizeH="0" baseline="0" noProof="0" dirty="0">
                <a:ln>
                  <a:noFill/>
                </a:ln>
                <a:solidFill>
                  <a:schemeClr val="accent2"/>
                </a:solidFill>
                <a:effectLst/>
                <a:uLnTx/>
                <a:uFillTx/>
                <a:latin typeface="+mj-lt"/>
                <a:ea typeface="+mj-ea"/>
                <a:cs typeface="+mj-cs"/>
              </a:rPr>
              <a:t> ltd</a:t>
            </a:r>
            <a:br>
              <a:rPr kumimoji="0" lang="en-US" sz="2400" b="0" i="0" u="none" strike="noStrike" kern="1200" cap="none" spc="0" normalizeH="0" baseline="0" noProof="0" dirty="0">
                <a:ln>
                  <a:noFill/>
                </a:ln>
                <a:solidFill>
                  <a:schemeClr val="accent2"/>
                </a:solidFill>
                <a:effectLst/>
                <a:uLnTx/>
                <a:uFillTx/>
                <a:latin typeface="+mj-lt"/>
                <a:ea typeface="+mj-ea"/>
                <a:cs typeface="+mj-cs"/>
              </a:rPr>
            </a:br>
            <a:r>
              <a:rPr kumimoji="0" lang="en-US" sz="2400" b="0" i="0" u="none" strike="noStrike" kern="1200" cap="none" spc="0" normalizeH="0" baseline="0" noProof="0" dirty="0">
                <a:ln>
                  <a:noFill/>
                </a:ln>
                <a:solidFill>
                  <a:schemeClr val="accent2"/>
                </a:solidFill>
                <a:effectLst/>
                <a:uLnTx/>
                <a:uFillTx/>
                <a:latin typeface="+mj-lt"/>
                <a:ea typeface="+mj-ea"/>
                <a:cs typeface="+mj-cs"/>
              </a:rPr>
              <a:t>(</a:t>
            </a:r>
            <a:r>
              <a:rPr kumimoji="0" lang="en-US" sz="2400" b="0" i="0" u="none" strike="noStrike" kern="1200" cap="none" spc="0" normalizeH="0" baseline="0" noProof="0" dirty="0" err="1">
                <a:ln>
                  <a:noFill/>
                </a:ln>
                <a:solidFill>
                  <a:schemeClr val="accent2"/>
                </a:solidFill>
                <a:effectLst/>
                <a:uLnTx/>
                <a:uFillTx/>
                <a:latin typeface="+mj-lt"/>
                <a:ea typeface="+mj-ea"/>
                <a:cs typeface="+mj-cs"/>
              </a:rPr>
              <a:t>Source:</a:t>
            </a:r>
            <a:r>
              <a:rPr kumimoji="0" lang="en-US" sz="1800" b="0" i="0" u="none" strike="noStrike" kern="1200" cap="none" spc="0" normalizeH="0" baseline="0" noProof="0" dirty="0" err="1">
                <a:ln>
                  <a:noFill/>
                </a:ln>
                <a:solidFill>
                  <a:schemeClr val="accent2"/>
                </a:solidFill>
                <a:effectLst/>
                <a:uLnTx/>
                <a:uFillTx/>
                <a:latin typeface="+mj-lt"/>
                <a:ea typeface="+mj-ea"/>
                <a:cs typeface="+mj-cs"/>
              </a:rPr>
              <a:t>http</a:t>
            </a:r>
            <a:r>
              <a:rPr kumimoji="0" lang="en-US" sz="1800" b="0" i="0" u="none" strike="noStrike" kern="1200" cap="none" spc="0" normalizeH="0" baseline="0" noProof="0" dirty="0">
                <a:ln>
                  <a:noFill/>
                </a:ln>
                <a:solidFill>
                  <a:schemeClr val="accent2"/>
                </a:solidFill>
                <a:effectLst/>
                <a:uLnTx/>
                <a:uFillTx/>
                <a:latin typeface="+mj-lt"/>
                <a:ea typeface="+mj-ea"/>
                <a:cs typeface="+mj-cs"/>
              </a:rPr>
              <a:t>://</a:t>
            </a:r>
            <a:r>
              <a:rPr kumimoji="0" lang="en-US" sz="1800" b="0" i="0" u="none" strike="noStrike" kern="1200" cap="none" spc="0" normalizeH="0" baseline="0" noProof="0" dirty="0" err="1">
                <a:ln>
                  <a:noFill/>
                </a:ln>
                <a:solidFill>
                  <a:schemeClr val="accent2"/>
                </a:solidFill>
                <a:effectLst/>
                <a:uLnTx/>
                <a:uFillTx/>
                <a:latin typeface="+mj-lt"/>
                <a:ea typeface="+mj-ea"/>
                <a:cs typeface="+mj-cs"/>
              </a:rPr>
              <a:t>cdm.unfccc.int</a:t>
            </a:r>
            <a:r>
              <a:rPr kumimoji="0" lang="en-US" sz="1800" b="0" i="0" u="none" strike="noStrike" kern="1200" cap="none" spc="0" normalizeH="0" baseline="0" noProof="0" dirty="0">
                <a:ln>
                  <a:noFill/>
                </a:ln>
                <a:solidFill>
                  <a:schemeClr val="accent2"/>
                </a:solidFill>
                <a:effectLst/>
                <a:uLnTx/>
                <a:uFillTx/>
                <a:latin typeface="+mj-lt"/>
                <a:ea typeface="+mj-ea"/>
                <a:cs typeface="+mj-cs"/>
              </a:rPr>
              <a:t>/Projects)</a:t>
            </a:r>
          </a:p>
        </p:txBody>
      </p:sp>
      <p:sp>
        <p:nvSpPr>
          <p:cNvPr id="3" name="Rectangle 3"/>
          <p:cNvSpPr txBox="1">
            <a:spLocks noChangeArrowheads="1"/>
          </p:cNvSpPr>
          <p:nvPr/>
        </p:nvSpPr>
        <p:spPr>
          <a:xfrm>
            <a:off x="457200" y="1219200"/>
            <a:ext cx="8229600" cy="4906963"/>
          </a:xfrm>
          <a:prstGeom prst="rect">
            <a:avLst/>
          </a:prstGeom>
        </p:spPr>
        <p:txBody>
          <a:bodyPr/>
          <a:lstStyle/>
          <a:p>
            <a:pPr marL="342900" marR="0" lvl="0" indent="-342900" algn="l" defTabSz="914400" rtl="0" eaLnBrk="1" fontAlgn="auto" latinLnBrk="0" hangingPunct="1">
              <a:lnSpc>
                <a:spcPct val="80000"/>
              </a:lnSpc>
              <a:spcBef>
                <a:spcPct val="2000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mn-lt"/>
                <a:ea typeface="+mn-ea"/>
                <a:cs typeface="+mn-cs"/>
              </a:rPr>
              <a:t>Project 0001 </a:t>
            </a:r>
          </a:p>
          <a:p>
            <a:pPr marL="342900" marR="0" lvl="0" indent="-342900" algn="l" defTabSz="914400" rtl="0" eaLnBrk="1" fontAlgn="auto" latinLnBrk="0" hangingPunct="1">
              <a:lnSpc>
                <a:spcPct val="80000"/>
              </a:lnSpc>
              <a:spcBef>
                <a:spcPct val="20000"/>
              </a:spcBef>
              <a:spcAft>
                <a:spcPts val="0"/>
              </a:spcAft>
              <a:buClrTx/>
              <a:buSzTx/>
              <a:buFontTx/>
              <a:buNone/>
              <a:tabLst/>
              <a:defRPr/>
            </a:pPr>
            <a:r>
              <a:rPr lang="en-US" b="1" dirty="0"/>
              <a:t>      </a:t>
            </a:r>
            <a:r>
              <a:rPr kumimoji="0" lang="en-US" sz="1800" b="1" i="0" u="none" strike="noStrike" kern="1200" cap="none" spc="0" normalizeH="0" baseline="0" noProof="0" dirty="0">
                <a:ln>
                  <a:noFill/>
                </a:ln>
                <a:solidFill>
                  <a:schemeClr val="tx1"/>
                </a:solidFill>
                <a:effectLst/>
                <a:uLnTx/>
                <a:uFillTx/>
                <a:latin typeface="+mn-lt"/>
                <a:ea typeface="+mn-ea"/>
                <a:cs typeface="+mn-cs"/>
              </a:rPr>
              <a:t> Project for GHG emission reduction by thermal oxidation of HFC 23 in Gujarat, India. </a:t>
            </a:r>
            <a:r>
              <a:rPr kumimoji="0" lang="en-US" sz="1800" b="0" i="0" u="none" strike="noStrike" kern="1200" cap="none" spc="0" normalizeH="0" baseline="0" noProof="0" dirty="0">
                <a:ln>
                  <a:noFill/>
                </a:ln>
                <a:solidFill>
                  <a:schemeClr val="tx1"/>
                </a:solidFill>
                <a:effectLst/>
                <a:uLnTx/>
                <a:uFillTx/>
                <a:latin typeface="+mn-lt"/>
                <a:ea typeface="+mn-ea"/>
                <a:cs typeface="+mn-cs"/>
              </a:rPr>
              <a:t> </a:t>
            </a:r>
            <a:r>
              <a:rPr kumimoji="0" lang="en-US" sz="1800" b="1" i="0" u="none" strike="noStrike" kern="1200" cap="none" spc="0" normalizeH="0" baseline="0" noProof="0" dirty="0">
                <a:ln>
                  <a:noFill/>
                </a:ln>
                <a:solidFill>
                  <a:schemeClr val="tx1"/>
                </a:solidFill>
                <a:effectLst/>
                <a:uLnTx/>
                <a:uFillTx/>
                <a:latin typeface="+mn-lt"/>
                <a:ea typeface="+mn-ea"/>
                <a:cs typeface="+mn-cs"/>
              </a:rPr>
              <a:t>Project title </a:t>
            </a:r>
            <a:r>
              <a:rPr kumimoji="0" lang="en-US" sz="1800" b="0" i="0" u="none" strike="noStrike" kern="1200" cap="none" spc="0" normalizeH="0" baseline="0" noProof="0" dirty="0">
                <a:ln>
                  <a:noFill/>
                </a:ln>
                <a:solidFill>
                  <a:schemeClr val="tx1"/>
                </a:solidFill>
                <a:effectLst/>
                <a:uLnTx/>
                <a:uFillTx/>
                <a:latin typeface="+mn-lt"/>
                <a:ea typeface="+mn-ea"/>
                <a:cs typeface="+mn-cs"/>
              </a:rPr>
              <a:t>Project for GHG emission reduction by thermal oxidation of HFC 23 in Gujarat, India. </a:t>
            </a:r>
          </a:p>
          <a:p>
            <a:pPr marL="344488" marR="0" lvl="0" indent="-344488" algn="l" defTabSz="914400" rtl="0" eaLnBrk="1" fontAlgn="auto" latinLnBrk="0" hangingPunct="1">
              <a:lnSpc>
                <a:spcPct val="80000"/>
              </a:lnSpc>
              <a:spcBef>
                <a:spcPct val="20000"/>
              </a:spcBef>
              <a:spcAft>
                <a:spcPts val="0"/>
              </a:spcAft>
              <a:buClrTx/>
              <a:buSzTx/>
              <a:buFontTx/>
              <a:buNone/>
              <a:tabLst/>
              <a:defRPr/>
            </a:pPr>
            <a:br>
              <a:rPr kumimoji="0" lang="en-US" sz="1800" b="0" i="0" u="none" strike="noStrike" kern="1200" cap="none" spc="0" normalizeH="0" baseline="0" noProof="0" dirty="0">
                <a:ln>
                  <a:noFill/>
                </a:ln>
                <a:solidFill>
                  <a:schemeClr val="tx1"/>
                </a:solidFill>
                <a:effectLst/>
                <a:uLnTx/>
                <a:uFillTx/>
                <a:latin typeface="+mn-lt"/>
                <a:ea typeface="+mn-ea"/>
                <a:cs typeface="+mn-cs"/>
              </a:rPr>
            </a:br>
            <a:r>
              <a:rPr kumimoji="0" lang="en-US" sz="1800" b="0" i="0" u="none" strike="noStrike" kern="1200" cap="none" spc="0" normalizeH="0" baseline="0" noProof="0" dirty="0">
                <a:ln>
                  <a:noFill/>
                </a:ln>
                <a:solidFill>
                  <a:schemeClr val="tx1"/>
                </a:solidFill>
                <a:effectLst/>
                <a:uLnTx/>
                <a:uFillTx/>
                <a:latin typeface="+mn-lt"/>
                <a:ea typeface="+mn-ea"/>
                <a:cs typeface="+mn-cs"/>
              </a:rPr>
              <a:t>- </a:t>
            </a:r>
            <a:r>
              <a:rPr kumimoji="0" lang="en-US" sz="1800" b="0" i="0" u="none" strike="noStrike" kern="1200" cap="none" spc="0" normalizeH="0" baseline="0" noProof="0" dirty="0">
                <a:ln>
                  <a:noFill/>
                </a:ln>
                <a:solidFill>
                  <a:schemeClr val="tx1"/>
                </a:solidFill>
                <a:effectLst/>
                <a:uLnTx/>
                <a:uFillTx/>
                <a:latin typeface="+mn-lt"/>
                <a:ea typeface="+mn-ea"/>
                <a:cs typeface="+mn-cs"/>
                <a:hlinkClick r:id="rId2"/>
              </a:rPr>
              <a:t> project design document</a:t>
            </a:r>
            <a:r>
              <a:rPr kumimoji="0" lang="en-US" sz="1800" b="0" i="0" u="none" strike="noStrike" kern="1200" cap="none" spc="0" normalizeH="0" baseline="0" noProof="0" dirty="0">
                <a:ln>
                  <a:noFill/>
                </a:ln>
                <a:solidFill>
                  <a:schemeClr val="tx1"/>
                </a:solidFill>
                <a:effectLst/>
                <a:uLnTx/>
                <a:uFillTx/>
                <a:latin typeface="+mn-lt"/>
                <a:ea typeface="+mn-ea"/>
                <a:cs typeface="+mn-cs"/>
              </a:rPr>
              <a:t> (591 KB) </a:t>
            </a:r>
            <a:br>
              <a:rPr kumimoji="0" lang="en-US" sz="1800" b="0" i="0" u="none" strike="noStrike" kern="1200" cap="none" spc="0" normalizeH="0" baseline="0" noProof="0" dirty="0">
                <a:ln>
                  <a:noFill/>
                </a:ln>
                <a:solidFill>
                  <a:schemeClr val="tx1"/>
                </a:solidFill>
                <a:effectLst/>
                <a:uLnTx/>
                <a:uFillTx/>
                <a:latin typeface="+mn-lt"/>
                <a:ea typeface="+mn-ea"/>
                <a:cs typeface="+mn-cs"/>
              </a:rPr>
            </a:br>
            <a:r>
              <a:rPr kumimoji="0" lang="en-US" sz="1800" b="0" i="0" u="none" strike="noStrike" kern="1200" cap="none" spc="0" normalizeH="0" baseline="0" noProof="0" dirty="0">
                <a:ln>
                  <a:noFill/>
                </a:ln>
                <a:solidFill>
                  <a:schemeClr val="tx1"/>
                </a:solidFill>
                <a:effectLst/>
                <a:uLnTx/>
                <a:uFillTx/>
                <a:latin typeface="+mn-lt"/>
                <a:ea typeface="+mn-ea"/>
                <a:cs typeface="+mn-cs"/>
              </a:rPr>
              <a:t>- </a:t>
            </a:r>
            <a:r>
              <a:rPr kumimoji="0" lang="en-US" sz="1800" b="0" i="0" u="none" strike="noStrike" kern="1200" cap="none" spc="0" normalizeH="0" baseline="0" noProof="0" dirty="0">
                <a:ln>
                  <a:noFill/>
                </a:ln>
                <a:solidFill>
                  <a:schemeClr val="tx1"/>
                </a:solidFill>
                <a:effectLst/>
                <a:uLnTx/>
                <a:uFillTx/>
                <a:latin typeface="+mn-lt"/>
                <a:ea typeface="+mn-ea"/>
                <a:cs typeface="+mn-cs"/>
                <a:hlinkClick r:id="rId3"/>
              </a:rPr>
              <a:t> registration request form</a:t>
            </a:r>
            <a:r>
              <a:rPr kumimoji="0" lang="en-US" sz="1800" b="0" i="0" u="none" strike="noStrike" kern="1200" cap="none" spc="0" normalizeH="0" baseline="0" noProof="0" dirty="0">
                <a:ln>
                  <a:noFill/>
                </a:ln>
                <a:solidFill>
                  <a:schemeClr val="tx1"/>
                </a:solidFill>
                <a:effectLst/>
                <a:uLnTx/>
                <a:uFillTx/>
                <a:latin typeface="+mn-lt"/>
                <a:ea typeface="+mn-ea"/>
                <a:cs typeface="+mn-cs"/>
              </a:rPr>
              <a:t> (181 KB) </a:t>
            </a:r>
            <a:r>
              <a:rPr kumimoji="0" lang="en-US" sz="1800" b="1" i="0" u="none" strike="noStrike" kern="1200" cap="none" spc="0" normalizeH="0" baseline="0" noProof="0" dirty="0">
                <a:ln>
                  <a:noFill/>
                </a:ln>
                <a:solidFill>
                  <a:schemeClr val="tx1"/>
                </a:solidFill>
                <a:effectLst/>
                <a:uLnTx/>
                <a:uFillTx/>
                <a:latin typeface="+mn-lt"/>
                <a:ea typeface="+mn-ea"/>
                <a:cs typeface="+mn-cs"/>
              </a:rPr>
              <a:t>Host Parties India</a:t>
            </a:r>
            <a:r>
              <a:rPr kumimoji="0" lang="en-US" sz="1800" b="0" i="0" u="none" strike="noStrike" kern="1200" cap="none" spc="0" normalizeH="0" baseline="0" noProof="0" dirty="0">
                <a:ln>
                  <a:noFill/>
                </a:ln>
                <a:solidFill>
                  <a:schemeClr val="tx1"/>
                </a:solidFill>
                <a:effectLst/>
                <a:uLnTx/>
                <a:uFillTx/>
                <a:latin typeface="+mn-lt"/>
                <a:ea typeface="+mn-ea"/>
                <a:cs typeface="+mn-cs"/>
              </a:rPr>
              <a:t> </a:t>
            </a:r>
            <a:r>
              <a:rPr kumimoji="0" lang="en-US" sz="1800" b="0" i="0" u="none" strike="noStrike" kern="1200" cap="none" spc="0" normalizeH="0" baseline="0" noProof="0" dirty="0">
                <a:ln>
                  <a:noFill/>
                </a:ln>
                <a:solidFill>
                  <a:schemeClr val="tx1"/>
                </a:solidFill>
                <a:effectLst/>
                <a:uLnTx/>
                <a:uFillTx/>
                <a:latin typeface="+mn-lt"/>
                <a:ea typeface="+mn-ea"/>
                <a:cs typeface="+mn-cs"/>
                <a:hlinkClick r:id="rId4"/>
              </a:rPr>
              <a:t>approval</a:t>
            </a:r>
            <a:r>
              <a:rPr kumimoji="0" lang="en-US" sz="1800" b="0" i="0" u="none" strike="noStrike" kern="1200" cap="none" spc="0" normalizeH="0" baseline="0" noProof="0" dirty="0">
                <a:ln>
                  <a:noFill/>
                </a:ln>
                <a:solidFill>
                  <a:schemeClr val="tx1"/>
                </a:solidFill>
                <a:effectLst/>
                <a:uLnTx/>
                <a:uFillTx/>
                <a:latin typeface="+mn-lt"/>
                <a:ea typeface="+mn-ea"/>
                <a:cs typeface="+mn-cs"/>
              </a:rPr>
              <a:t> (904 KB)  </a:t>
            </a:r>
            <a:r>
              <a:rPr kumimoji="0" lang="en-US" sz="1800" b="0" i="0" u="none" strike="noStrike" kern="1200" cap="none" spc="0" normalizeH="0" baseline="0" noProof="0" dirty="0">
                <a:ln>
                  <a:noFill/>
                </a:ln>
                <a:solidFill>
                  <a:schemeClr val="tx1"/>
                </a:solidFill>
                <a:effectLst/>
                <a:uLnTx/>
                <a:uFillTx/>
                <a:latin typeface="+mn-lt"/>
                <a:ea typeface="+mn-ea"/>
                <a:cs typeface="+mn-cs"/>
                <a:hlinkClick r:id="rId5"/>
              </a:rPr>
              <a:t>authorization</a:t>
            </a:r>
            <a:r>
              <a:rPr kumimoji="0" lang="en-US" sz="1800" b="0" i="0" u="none" strike="noStrike" kern="1200" cap="none" spc="0" normalizeH="0" baseline="0" noProof="0" dirty="0">
                <a:ln>
                  <a:noFill/>
                </a:ln>
                <a:solidFill>
                  <a:schemeClr val="tx1"/>
                </a:solidFill>
                <a:effectLst/>
                <a:uLnTx/>
                <a:uFillTx/>
                <a:latin typeface="+mn-lt"/>
                <a:ea typeface="+mn-ea"/>
                <a:cs typeface="+mn-cs"/>
              </a:rPr>
              <a:t> (904 KB) </a:t>
            </a:r>
          </a:p>
          <a:p>
            <a:pPr marL="342900" marR="0" lvl="0" indent="-342900" algn="l" defTabSz="914400" rtl="0" eaLnBrk="1" fontAlgn="auto" latinLnBrk="0" hangingPunct="1">
              <a:lnSpc>
                <a:spcPct val="80000"/>
              </a:lnSpc>
              <a:spcBef>
                <a:spcPct val="20000"/>
              </a:spcBef>
              <a:spcAft>
                <a:spcPts val="0"/>
              </a:spcAft>
              <a:buClrTx/>
              <a:buSzTx/>
              <a:buFontTx/>
              <a:buNone/>
              <a:tabLst/>
              <a:defRPr/>
            </a:pPr>
            <a:br>
              <a:rPr kumimoji="0" lang="en-US" sz="1800" b="0" i="0" u="none" strike="noStrike" kern="1200" cap="none" spc="0" normalizeH="0" baseline="0" noProof="0" dirty="0">
                <a:ln>
                  <a:noFill/>
                </a:ln>
                <a:solidFill>
                  <a:schemeClr val="tx1"/>
                </a:solidFill>
                <a:effectLst/>
                <a:uLnTx/>
                <a:uFillTx/>
                <a:latin typeface="+mn-lt"/>
                <a:ea typeface="+mn-ea"/>
                <a:cs typeface="+mn-cs"/>
              </a:rPr>
            </a:br>
            <a:r>
              <a:rPr kumimoji="0" lang="en-US" sz="1800" b="0" i="0" u="none" strike="noStrike" kern="1200" cap="none" spc="0" normalizeH="0" baseline="0" noProof="0" dirty="0">
                <a:ln>
                  <a:noFill/>
                </a:ln>
                <a:solidFill>
                  <a:schemeClr val="tx1"/>
                </a:solidFill>
                <a:effectLst/>
                <a:uLnTx/>
                <a:uFillTx/>
                <a:latin typeface="+mn-lt"/>
                <a:ea typeface="+mn-ea"/>
                <a:cs typeface="+mn-cs"/>
              </a:rPr>
              <a:t>Authorized Participants: Gujarat </a:t>
            </a:r>
            <a:r>
              <a:rPr kumimoji="0" lang="en-US" sz="1800" b="0" i="0" u="none" strike="noStrike" kern="1200" cap="none" spc="0" normalizeH="0" baseline="0" noProof="0" dirty="0" err="1">
                <a:ln>
                  <a:noFill/>
                </a:ln>
                <a:solidFill>
                  <a:schemeClr val="tx1"/>
                </a:solidFill>
                <a:effectLst/>
                <a:uLnTx/>
                <a:uFillTx/>
                <a:latin typeface="+mn-lt"/>
                <a:ea typeface="+mn-ea"/>
                <a:cs typeface="+mn-cs"/>
              </a:rPr>
              <a:t>Fluoro</a:t>
            </a:r>
            <a:r>
              <a:rPr kumimoji="0" lang="en-US" sz="1800" b="0" i="0" u="none" strike="noStrike" kern="1200" cap="none" spc="0" normalizeH="0" baseline="0" noProof="0" dirty="0">
                <a:ln>
                  <a:noFill/>
                </a:ln>
                <a:solidFill>
                  <a:schemeClr val="tx1"/>
                </a:solidFill>
                <a:effectLst/>
                <a:uLnTx/>
                <a:uFillTx/>
                <a:latin typeface="+mn-lt"/>
                <a:ea typeface="+mn-ea"/>
                <a:cs typeface="+mn-cs"/>
              </a:rPr>
              <a:t> chemicals Ltd. </a:t>
            </a:r>
          </a:p>
          <a:p>
            <a:pPr marL="342900" marR="0" lvl="0" indent="-342900" algn="l" defTabSz="914400" rtl="0" eaLnBrk="1" fontAlgn="auto" latinLnBrk="0" hangingPunct="1">
              <a:lnSpc>
                <a:spcPct val="80000"/>
              </a:lnSpc>
              <a:spcBef>
                <a:spcPct val="2000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mn-lt"/>
                <a:ea typeface="+mn-ea"/>
                <a:cs typeface="+mn-cs"/>
              </a:rPr>
              <a:t>       Other Parties Involved Japan</a:t>
            </a:r>
            <a:r>
              <a:rPr kumimoji="0" lang="en-US" sz="1800" b="0" i="0" u="none" strike="noStrike" kern="1200" cap="none" spc="0" normalizeH="0" baseline="0" noProof="0" dirty="0">
                <a:ln>
                  <a:noFill/>
                </a:ln>
                <a:solidFill>
                  <a:schemeClr val="tx1"/>
                </a:solidFill>
                <a:effectLst/>
                <a:uLnTx/>
                <a:uFillTx/>
                <a:latin typeface="+mn-lt"/>
                <a:ea typeface="+mn-ea"/>
                <a:cs typeface="+mn-cs"/>
              </a:rPr>
              <a:t> </a:t>
            </a:r>
            <a:r>
              <a:rPr kumimoji="0" lang="en-US" sz="1800" b="0" i="0" u="none" strike="noStrike" kern="1200" cap="none" spc="0" normalizeH="0" baseline="0" noProof="0" dirty="0">
                <a:ln>
                  <a:noFill/>
                </a:ln>
                <a:solidFill>
                  <a:schemeClr val="tx1"/>
                </a:solidFill>
                <a:effectLst/>
                <a:uLnTx/>
                <a:uFillTx/>
                <a:latin typeface="+mn-lt"/>
                <a:ea typeface="+mn-ea"/>
                <a:cs typeface="+mn-cs"/>
                <a:hlinkClick r:id="rId6"/>
              </a:rPr>
              <a:t> approval</a:t>
            </a:r>
            <a:r>
              <a:rPr kumimoji="0" lang="en-US" sz="1800" b="0" i="0" u="none" strike="noStrike" kern="1200" cap="none" spc="0" normalizeH="0" baseline="0" noProof="0" dirty="0">
                <a:ln>
                  <a:noFill/>
                </a:ln>
                <a:solidFill>
                  <a:schemeClr val="tx1"/>
                </a:solidFill>
                <a:effectLst/>
                <a:uLnTx/>
                <a:uFillTx/>
                <a:latin typeface="+mn-lt"/>
                <a:ea typeface="+mn-ea"/>
                <a:cs typeface="+mn-cs"/>
              </a:rPr>
              <a:t> (2435 KB) </a:t>
            </a:r>
            <a:r>
              <a:rPr kumimoji="0" lang="en-US" sz="1800" b="0" i="0" u="none" strike="noStrike" kern="1200" cap="none" spc="0" normalizeH="0" baseline="0" noProof="0" dirty="0">
                <a:ln>
                  <a:noFill/>
                </a:ln>
                <a:solidFill>
                  <a:schemeClr val="tx1"/>
                </a:solidFill>
                <a:effectLst/>
                <a:uLnTx/>
                <a:uFillTx/>
                <a:latin typeface="+mn-lt"/>
                <a:ea typeface="+mn-ea"/>
                <a:cs typeface="+mn-cs"/>
                <a:hlinkClick r:id="rId7"/>
              </a:rPr>
              <a:t> authorization</a:t>
            </a:r>
            <a:r>
              <a:rPr kumimoji="0" lang="en-US" sz="1800" b="0" i="0" u="none" strike="noStrike" kern="1200" cap="none" spc="0" normalizeH="0" baseline="0" noProof="0" dirty="0">
                <a:ln>
                  <a:noFill/>
                </a:ln>
                <a:solidFill>
                  <a:schemeClr val="tx1"/>
                </a:solidFill>
                <a:effectLst/>
                <a:uLnTx/>
                <a:uFillTx/>
                <a:latin typeface="+mn-lt"/>
                <a:ea typeface="+mn-ea"/>
                <a:cs typeface="+mn-cs"/>
              </a:rPr>
              <a:t> (2435 KB) </a:t>
            </a:r>
            <a:br>
              <a:rPr kumimoji="0" lang="en-US" sz="1800" b="0" i="0" u="none" strike="noStrike" kern="1200" cap="none" spc="0" normalizeH="0" baseline="0" noProof="0" dirty="0">
                <a:ln>
                  <a:noFill/>
                </a:ln>
                <a:solidFill>
                  <a:schemeClr val="tx1"/>
                </a:solidFill>
                <a:effectLst/>
                <a:uLnTx/>
                <a:uFillTx/>
                <a:latin typeface="+mn-lt"/>
                <a:ea typeface="+mn-ea"/>
                <a:cs typeface="+mn-cs"/>
              </a:rPr>
            </a:br>
            <a:r>
              <a:rPr kumimoji="0" lang="en-US" sz="1800" b="0" i="0" u="none" strike="noStrike" kern="1200" cap="none" spc="0" normalizeH="0" baseline="0" noProof="0" dirty="0">
                <a:ln>
                  <a:noFill/>
                </a:ln>
                <a:solidFill>
                  <a:schemeClr val="tx1"/>
                </a:solidFill>
                <a:effectLst/>
                <a:uLnTx/>
                <a:uFillTx/>
                <a:latin typeface="+mn-lt"/>
                <a:ea typeface="+mn-ea"/>
                <a:cs typeface="+mn-cs"/>
              </a:rPr>
              <a:t>Authorized Participants: Sumitomo Corporation </a:t>
            </a:r>
            <a:r>
              <a:rPr kumimoji="0" lang="en-US" sz="1800" b="1" i="0" u="none" strike="noStrike" kern="1200" cap="none" spc="0" normalizeH="0" baseline="0" noProof="0" dirty="0">
                <a:ln>
                  <a:noFill/>
                </a:ln>
                <a:solidFill>
                  <a:schemeClr val="tx1"/>
                </a:solidFill>
                <a:effectLst/>
                <a:uLnTx/>
                <a:uFillTx/>
                <a:latin typeface="+mn-lt"/>
                <a:ea typeface="+mn-ea"/>
                <a:cs typeface="+mn-cs"/>
              </a:rPr>
              <a:t>Netherlands</a:t>
            </a:r>
            <a:r>
              <a:rPr kumimoji="0" lang="en-US" sz="1800" b="0" i="0" u="none" strike="noStrike" kern="1200" cap="none" spc="0" normalizeH="0" baseline="0" noProof="0" dirty="0">
                <a:ln>
                  <a:noFill/>
                </a:ln>
                <a:solidFill>
                  <a:schemeClr val="tx1"/>
                </a:solidFill>
                <a:effectLst/>
                <a:uLnTx/>
                <a:uFillTx/>
                <a:latin typeface="+mn-lt"/>
                <a:ea typeface="+mn-ea"/>
                <a:cs typeface="+mn-cs"/>
              </a:rPr>
              <a:t> </a:t>
            </a:r>
            <a:r>
              <a:rPr kumimoji="0" lang="en-US" sz="1800" b="0" i="0" u="none" strike="noStrike" kern="1200" cap="none" spc="0" normalizeH="0" baseline="0" noProof="0" dirty="0">
                <a:ln>
                  <a:noFill/>
                </a:ln>
                <a:solidFill>
                  <a:schemeClr val="tx1"/>
                </a:solidFill>
                <a:effectLst/>
                <a:uLnTx/>
                <a:uFillTx/>
                <a:latin typeface="+mn-lt"/>
                <a:ea typeface="+mn-ea"/>
                <a:cs typeface="+mn-cs"/>
                <a:hlinkClick r:id="rId8"/>
              </a:rPr>
              <a:t> approval</a:t>
            </a:r>
            <a:r>
              <a:rPr kumimoji="0" lang="en-US" sz="1800" b="0" i="0" u="none" strike="noStrike" kern="1200" cap="none" spc="0" normalizeH="0" baseline="0" noProof="0" dirty="0">
                <a:ln>
                  <a:noFill/>
                </a:ln>
                <a:solidFill>
                  <a:schemeClr val="tx1"/>
                </a:solidFill>
                <a:effectLst/>
                <a:uLnTx/>
                <a:uFillTx/>
                <a:latin typeface="+mn-lt"/>
                <a:ea typeface="+mn-ea"/>
                <a:cs typeface="+mn-cs"/>
              </a:rPr>
              <a:t> (235 KB) </a:t>
            </a:r>
            <a:r>
              <a:rPr kumimoji="0" lang="en-US" sz="1800" b="0" i="0" u="none" strike="noStrike" kern="1200" cap="none" spc="0" normalizeH="0" baseline="0" noProof="0" dirty="0">
                <a:ln>
                  <a:noFill/>
                </a:ln>
                <a:solidFill>
                  <a:schemeClr val="tx1"/>
                </a:solidFill>
                <a:effectLst/>
                <a:uLnTx/>
                <a:uFillTx/>
                <a:latin typeface="+mn-lt"/>
                <a:ea typeface="+mn-ea"/>
                <a:cs typeface="+mn-cs"/>
                <a:hlinkClick r:id="rId9"/>
              </a:rPr>
              <a:t> authorization</a:t>
            </a:r>
            <a:r>
              <a:rPr kumimoji="0" lang="en-US" sz="1800" b="0" i="0" u="none" strike="noStrike" kern="1200" cap="none" spc="0" normalizeH="0" baseline="0" noProof="0" dirty="0">
                <a:ln>
                  <a:noFill/>
                </a:ln>
                <a:solidFill>
                  <a:schemeClr val="tx1"/>
                </a:solidFill>
                <a:effectLst/>
                <a:uLnTx/>
                <a:uFillTx/>
                <a:latin typeface="+mn-lt"/>
                <a:ea typeface="+mn-ea"/>
                <a:cs typeface="+mn-cs"/>
              </a:rPr>
              <a:t> (235 KB) </a:t>
            </a:r>
            <a:br>
              <a:rPr kumimoji="0" lang="en-US" sz="1800" b="0" i="0" u="none" strike="noStrike" kern="1200" cap="none" spc="0" normalizeH="0" baseline="0" noProof="0" dirty="0">
                <a:ln>
                  <a:noFill/>
                </a:ln>
                <a:solidFill>
                  <a:schemeClr val="tx1"/>
                </a:solidFill>
                <a:effectLst/>
                <a:uLnTx/>
                <a:uFillTx/>
                <a:latin typeface="+mn-lt"/>
                <a:ea typeface="+mn-ea"/>
                <a:cs typeface="+mn-cs"/>
              </a:rPr>
            </a:br>
            <a:r>
              <a:rPr kumimoji="0" lang="en-US" sz="1800" b="0" i="0" u="none" strike="noStrike" kern="1200" cap="none" spc="0" normalizeH="0" baseline="0" noProof="0" dirty="0">
                <a:ln>
                  <a:noFill/>
                </a:ln>
                <a:solidFill>
                  <a:schemeClr val="tx1"/>
                </a:solidFill>
                <a:effectLst/>
                <a:uLnTx/>
                <a:uFillTx/>
                <a:latin typeface="+mn-lt"/>
                <a:ea typeface="+mn-ea"/>
                <a:cs typeface="+mn-cs"/>
              </a:rPr>
              <a:t>Authorized Participants: Noble Carbon Credits Limited </a:t>
            </a:r>
            <a:r>
              <a:rPr kumimoji="0" lang="en-US" sz="1800" b="1" i="0" u="none" strike="noStrike" kern="1200" cap="none" spc="0" normalizeH="0" baseline="0" noProof="0" dirty="0">
                <a:ln>
                  <a:noFill/>
                </a:ln>
                <a:solidFill>
                  <a:schemeClr val="tx1"/>
                </a:solidFill>
                <a:effectLst/>
                <a:uLnTx/>
                <a:uFillTx/>
                <a:latin typeface="+mn-lt"/>
                <a:ea typeface="+mn-ea"/>
                <a:cs typeface="+mn-cs"/>
              </a:rPr>
              <a:t>United Kingdom of Great Britain and Northern Ireland</a:t>
            </a:r>
            <a:r>
              <a:rPr kumimoji="0" lang="en-US" sz="1800" b="0" i="0" u="none" strike="noStrike" kern="1200" cap="none" spc="0" normalizeH="0" baseline="0" noProof="0" dirty="0">
                <a:ln>
                  <a:noFill/>
                </a:ln>
                <a:solidFill>
                  <a:schemeClr val="tx1"/>
                </a:solidFill>
                <a:effectLst/>
                <a:uLnTx/>
                <a:uFillTx/>
                <a:latin typeface="+mn-lt"/>
                <a:ea typeface="+mn-ea"/>
                <a:cs typeface="+mn-cs"/>
              </a:rPr>
              <a:t> </a:t>
            </a:r>
            <a:r>
              <a:rPr kumimoji="0" lang="en-US" sz="1800" b="0" i="0" u="none" strike="noStrike" kern="1200" cap="none" spc="0" normalizeH="0" baseline="0" noProof="0" dirty="0">
                <a:ln>
                  <a:noFill/>
                </a:ln>
                <a:solidFill>
                  <a:schemeClr val="tx1"/>
                </a:solidFill>
                <a:effectLst/>
                <a:uLnTx/>
                <a:uFillTx/>
                <a:latin typeface="+mn-lt"/>
                <a:ea typeface="+mn-ea"/>
                <a:cs typeface="+mn-cs"/>
                <a:hlinkClick r:id="rId10"/>
              </a:rPr>
              <a:t> approval</a:t>
            </a:r>
            <a:r>
              <a:rPr kumimoji="0" lang="en-US" sz="1800" b="0" i="0" u="none" strike="noStrike" kern="1200" cap="none" spc="0" normalizeH="0" baseline="0" noProof="0" dirty="0">
                <a:ln>
                  <a:noFill/>
                </a:ln>
                <a:solidFill>
                  <a:schemeClr val="tx1"/>
                </a:solidFill>
                <a:effectLst/>
                <a:uLnTx/>
                <a:uFillTx/>
                <a:latin typeface="+mn-lt"/>
                <a:ea typeface="+mn-ea"/>
                <a:cs typeface="+mn-cs"/>
              </a:rPr>
              <a:t> (113 KB) </a:t>
            </a:r>
            <a:r>
              <a:rPr kumimoji="0" lang="en-US" sz="1800" b="0" i="0" u="none" strike="noStrike" kern="1200" cap="none" spc="0" normalizeH="0" baseline="0" noProof="0" dirty="0">
                <a:ln>
                  <a:noFill/>
                </a:ln>
                <a:solidFill>
                  <a:schemeClr val="tx1"/>
                </a:solidFill>
                <a:effectLst/>
                <a:uLnTx/>
                <a:uFillTx/>
                <a:latin typeface="+mn-lt"/>
                <a:ea typeface="+mn-ea"/>
                <a:cs typeface="+mn-cs"/>
                <a:hlinkClick r:id="rId10"/>
              </a:rPr>
              <a:t> authorization</a:t>
            </a:r>
            <a:r>
              <a:rPr kumimoji="0" lang="en-US" sz="1800" b="0" i="0" u="none" strike="noStrike" kern="1200" cap="none" spc="0" normalizeH="0" baseline="0" noProof="0" dirty="0">
                <a:ln>
                  <a:noFill/>
                </a:ln>
                <a:solidFill>
                  <a:schemeClr val="tx1"/>
                </a:solidFill>
                <a:effectLst/>
                <a:uLnTx/>
                <a:uFillTx/>
                <a:latin typeface="+mn-lt"/>
                <a:ea typeface="+mn-ea"/>
                <a:cs typeface="+mn-cs"/>
              </a:rPr>
              <a:t> (113 KB) </a:t>
            </a:r>
            <a:br>
              <a:rPr kumimoji="0" lang="en-US" sz="1800" b="0" i="0" u="none" strike="noStrike" kern="1200" cap="none" spc="0" normalizeH="0" baseline="0" noProof="0" dirty="0">
                <a:ln>
                  <a:noFill/>
                </a:ln>
                <a:solidFill>
                  <a:schemeClr val="tx1"/>
                </a:solidFill>
                <a:effectLst/>
                <a:uLnTx/>
                <a:uFillTx/>
                <a:latin typeface="+mn-lt"/>
                <a:ea typeface="+mn-ea"/>
                <a:cs typeface="+mn-cs"/>
              </a:rPr>
            </a:br>
            <a:r>
              <a:rPr kumimoji="0" lang="en-US" sz="1800" b="0" i="0" u="none" strike="noStrike" kern="1200" cap="none" spc="0" normalizeH="0" baseline="0" noProof="0" dirty="0">
                <a:ln>
                  <a:noFill/>
                </a:ln>
                <a:solidFill>
                  <a:schemeClr val="tx1"/>
                </a:solidFill>
                <a:effectLst/>
                <a:uLnTx/>
                <a:uFillTx/>
                <a:latin typeface="+mn-lt"/>
                <a:ea typeface="+mn-ea"/>
                <a:cs typeface="+mn-cs"/>
              </a:rPr>
              <a:t>Authorized Participants: </a:t>
            </a:r>
            <a:r>
              <a:rPr kumimoji="0" lang="en-US" sz="1800" b="0" i="0" u="none" strike="noStrike" kern="1200" cap="none" spc="0" normalizeH="0" baseline="0" noProof="0" dirty="0" err="1">
                <a:ln>
                  <a:noFill/>
                </a:ln>
                <a:solidFill>
                  <a:schemeClr val="tx1"/>
                </a:solidFill>
                <a:effectLst/>
                <a:uLnTx/>
                <a:uFillTx/>
                <a:latin typeface="+mn-lt"/>
                <a:ea typeface="+mn-ea"/>
                <a:cs typeface="+mn-cs"/>
              </a:rPr>
              <a:t>Ineos</a:t>
            </a:r>
            <a:r>
              <a:rPr kumimoji="0" lang="en-US" sz="1800" b="0" i="0" u="none" strike="noStrike" kern="1200" cap="none" spc="0" normalizeH="0" baseline="0" noProof="0" dirty="0">
                <a:ln>
                  <a:noFill/>
                </a:ln>
                <a:solidFill>
                  <a:schemeClr val="tx1"/>
                </a:solidFill>
                <a:effectLst/>
                <a:uLnTx/>
                <a:uFillTx/>
                <a:latin typeface="+mn-lt"/>
                <a:ea typeface="+mn-ea"/>
                <a:cs typeface="+mn-cs"/>
              </a:rPr>
              <a:t> Fluor Ltd, EDF Trading Ltd. </a:t>
            </a:r>
            <a:r>
              <a:rPr kumimoji="0" lang="en-US" sz="1800" b="1" i="0" u="none" strike="noStrike" kern="1200" cap="none" spc="0" normalizeH="0" baseline="0" noProof="0" dirty="0">
                <a:ln>
                  <a:noFill/>
                </a:ln>
                <a:solidFill>
                  <a:schemeClr val="tx1"/>
                </a:solidFill>
                <a:effectLst/>
                <a:uLnTx/>
                <a:uFillTx/>
                <a:latin typeface="+mn-lt"/>
                <a:ea typeface="+mn-ea"/>
                <a:cs typeface="+mn-cs"/>
              </a:rPr>
              <a:t>Italy</a:t>
            </a:r>
            <a:r>
              <a:rPr kumimoji="0" lang="en-US" sz="1800" b="0" i="0" u="none" strike="noStrike" kern="1200" cap="none" spc="0" normalizeH="0" baseline="0" noProof="0" dirty="0">
                <a:ln>
                  <a:noFill/>
                </a:ln>
                <a:solidFill>
                  <a:schemeClr val="tx1"/>
                </a:solidFill>
                <a:effectLst/>
                <a:uLnTx/>
                <a:uFillTx/>
                <a:latin typeface="+mn-lt"/>
                <a:ea typeface="+mn-ea"/>
                <a:cs typeface="+mn-cs"/>
              </a:rPr>
              <a:t> </a:t>
            </a:r>
            <a:r>
              <a:rPr kumimoji="0" lang="en-US" sz="1800" b="0" i="0" u="none" strike="noStrike" kern="1200" cap="none" spc="0" normalizeH="0" baseline="0" noProof="0" dirty="0">
                <a:ln>
                  <a:noFill/>
                </a:ln>
                <a:solidFill>
                  <a:schemeClr val="tx1"/>
                </a:solidFill>
                <a:effectLst/>
                <a:uLnTx/>
                <a:uFillTx/>
                <a:latin typeface="+mn-lt"/>
                <a:ea typeface="+mn-ea"/>
                <a:cs typeface="+mn-cs"/>
                <a:hlinkClick r:id="rId11"/>
              </a:rPr>
              <a:t> approval</a:t>
            </a:r>
            <a:r>
              <a:rPr kumimoji="0" lang="en-US" sz="1800" b="0" i="0" u="none" strike="noStrike" kern="1200" cap="none" spc="0" normalizeH="0" baseline="0" noProof="0" dirty="0">
                <a:ln>
                  <a:noFill/>
                </a:ln>
                <a:solidFill>
                  <a:schemeClr val="tx1"/>
                </a:solidFill>
                <a:effectLst/>
                <a:uLnTx/>
                <a:uFillTx/>
                <a:latin typeface="+mn-lt"/>
                <a:ea typeface="+mn-ea"/>
                <a:cs typeface="+mn-cs"/>
              </a:rPr>
              <a:t> (194 KB) </a:t>
            </a:r>
            <a:r>
              <a:rPr kumimoji="0" lang="en-US" sz="1800" b="0" i="0" u="none" strike="noStrike" kern="1200" cap="none" spc="0" normalizeH="0" baseline="0" noProof="0" dirty="0">
                <a:ln>
                  <a:noFill/>
                </a:ln>
                <a:solidFill>
                  <a:schemeClr val="tx1"/>
                </a:solidFill>
                <a:effectLst/>
                <a:uLnTx/>
                <a:uFillTx/>
                <a:latin typeface="+mn-lt"/>
                <a:ea typeface="+mn-ea"/>
                <a:cs typeface="+mn-cs"/>
                <a:hlinkClick r:id="rId11"/>
              </a:rPr>
              <a:t> authorization</a:t>
            </a:r>
            <a:r>
              <a:rPr kumimoji="0" lang="en-US" sz="1800" b="0" i="0" u="none" strike="noStrike" kern="1200" cap="none" spc="0" normalizeH="0" baseline="0" noProof="0" dirty="0">
                <a:ln>
                  <a:noFill/>
                </a:ln>
                <a:solidFill>
                  <a:schemeClr val="tx1"/>
                </a:solidFill>
                <a:effectLst/>
                <a:uLnTx/>
                <a:uFillTx/>
                <a:latin typeface="+mn-lt"/>
                <a:ea typeface="+mn-ea"/>
                <a:cs typeface="+mn-cs"/>
              </a:rPr>
              <a:t> (194 KB) </a:t>
            </a:r>
            <a:br>
              <a:rPr kumimoji="0" lang="en-US" sz="1800" b="0" i="0" u="none" strike="noStrike" kern="1200" cap="none" spc="0" normalizeH="0" baseline="0" noProof="0" dirty="0">
                <a:ln>
                  <a:noFill/>
                </a:ln>
                <a:solidFill>
                  <a:schemeClr val="tx1"/>
                </a:solidFill>
                <a:effectLst/>
                <a:uLnTx/>
                <a:uFillTx/>
                <a:latin typeface="+mn-lt"/>
                <a:ea typeface="+mn-ea"/>
                <a:cs typeface="+mn-cs"/>
              </a:rPr>
            </a:br>
            <a:r>
              <a:rPr kumimoji="0" lang="en-US" sz="1800" b="0" i="0" u="none" strike="noStrike" kern="1200" cap="none" spc="0" normalizeH="0" baseline="0" noProof="0" dirty="0">
                <a:ln>
                  <a:noFill/>
                </a:ln>
                <a:solidFill>
                  <a:schemeClr val="tx1"/>
                </a:solidFill>
                <a:effectLst/>
                <a:uLnTx/>
                <a:uFillTx/>
                <a:latin typeface="+mn-lt"/>
                <a:ea typeface="+mn-ea"/>
                <a:cs typeface="+mn-cs"/>
              </a:rPr>
              <a:t>Authorized Participants: </a:t>
            </a:r>
            <a:r>
              <a:rPr kumimoji="0" lang="en-US" sz="1800" b="0" i="0" u="none" strike="noStrike" kern="1200" cap="none" spc="0" normalizeH="0" baseline="0" noProof="0" dirty="0" err="1">
                <a:ln>
                  <a:noFill/>
                </a:ln>
                <a:solidFill>
                  <a:schemeClr val="tx1"/>
                </a:solidFill>
                <a:effectLst/>
                <a:uLnTx/>
                <a:uFillTx/>
                <a:latin typeface="+mn-lt"/>
                <a:ea typeface="+mn-ea"/>
                <a:cs typeface="+mn-cs"/>
              </a:rPr>
              <a:t>Enel</a:t>
            </a:r>
            <a:r>
              <a:rPr kumimoji="0" lang="en-US" sz="1800" b="0" i="0" u="none" strike="noStrike" kern="1200" cap="none" spc="0" normalizeH="0" baseline="0" noProof="0" dirty="0">
                <a:ln>
                  <a:noFill/>
                </a:ln>
                <a:solidFill>
                  <a:schemeClr val="tx1"/>
                </a:solidFill>
                <a:effectLst/>
                <a:uLnTx/>
                <a:uFillTx/>
                <a:latin typeface="+mn-lt"/>
                <a:ea typeface="+mn-ea"/>
                <a:cs typeface="+mn-cs"/>
              </a:rPr>
              <a:t> Trade </a:t>
            </a:r>
            <a:r>
              <a:rPr kumimoji="0" lang="en-US" sz="1800" b="0" i="0" u="none" strike="noStrike" kern="1200" cap="none" spc="0" normalizeH="0" baseline="0" noProof="0" dirty="0" err="1">
                <a:ln>
                  <a:noFill/>
                </a:ln>
                <a:solidFill>
                  <a:schemeClr val="tx1"/>
                </a:solidFill>
                <a:effectLst/>
                <a:uLnTx/>
                <a:uFillTx/>
                <a:latin typeface="+mn-lt"/>
                <a:ea typeface="+mn-ea"/>
                <a:cs typeface="+mn-cs"/>
              </a:rPr>
              <a:t>S.p.A</a:t>
            </a:r>
            <a:r>
              <a:rPr kumimoji="0" lang="en-US" sz="1800" b="0" i="0" u="none" strike="noStrike" kern="1200" cap="none" spc="0" normalizeH="0" baseline="0" noProof="0" dirty="0">
                <a:ln>
                  <a:noFill/>
                </a:ln>
                <a:solidFill>
                  <a:schemeClr val="tx1"/>
                </a:solidFill>
                <a:effectLst/>
                <a:uLnTx/>
                <a:uFillTx/>
                <a:latin typeface="+mn-lt"/>
                <a:ea typeface="+mn-ea"/>
                <a:cs typeface="+mn-cs"/>
              </a:rPr>
              <a:t>. </a:t>
            </a:r>
            <a:r>
              <a:rPr kumimoji="0" lang="en-US" sz="1800" b="1" i="0" u="none" strike="noStrike" kern="1200" cap="none" spc="0" normalizeH="0" baseline="0" noProof="0" dirty="0">
                <a:ln>
                  <a:noFill/>
                </a:ln>
                <a:solidFill>
                  <a:schemeClr val="tx1"/>
                </a:solidFill>
                <a:effectLst/>
                <a:uLnTx/>
                <a:uFillTx/>
                <a:latin typeface="+mn-lt"/>
                <a:ea typeface="+mn-ea"/>
                <a:cs typeface="+mn-cs"/>
              </a:rPr>
              <a:t>Switzerland</a:t>
            </a:r>
            <a:r>
              <a:rPr kumimoji="0" lang="en-US" sz="1800" b="0" i="0" u="none" strike="noStrike" kern="1200" cap="none" spc="0" normalizeH="0" baseline="0" noProof="0" dirty="0">
                <a:ln>
                  <a:noFill/>
                </a:ln>
                <a:solidFill>
                  <a:schemeClr val="tx1"/>
                </a:solidFill>
                <a:effectLst/>
                <a:uLnTx/>
                <a:uFillTx/>
                <a:latin typeface="+mn-lt"/>
                <a:ea typeface="+mn-ea"/>
                <a:cs typeface="+mn-cs"/>
              </a:rPr>
              <a:t> , involved indirectly </a:t>
            </a:r>
            <a:r>
              <a:rPr kumimoji="0" lang="en-US" sz="1800" b="0" i="0" u="none" strike="noStrike" kern="1200" cap="none" spc="0" normalizeH="0" baseline="0" noProof="0" dirty="0">
                <a:ln>
                  <a:noFill/>
                </a:ln>
                <a:solidFill>
                  <a:schemeClr val="tx1"/>
                </a:solidFill>
                <a:effectLst/>
                <a:uLnTx/>
                <a:uFillTx/>
                <a:latin typeface="+mn-lt"/>
                <a:ea typeface="+mn-ea"/>
                <a:cs typeface="+mn-cs"/>
                <a:hlinkClick r:id="rId12"/>
              </a:rPr>
              <a:t> approval</a:t>
            </a:r>
            <a:r>
              <a:rPr kumimoji="0" lang="en-US" sz="1800" b="0" i="0" u="none" strike="noStrike" kern="1200" cap="none" spc="0" normalizeH="0" baseline="0" noProof="0" dirty="0">
                <a:ln>
                  <a:noFill/>
                </a:ln>
                <a:solidFill>
                  <a:schemeClr val="tx1"/>
                </a:solidFill>
                <a:effectLst/>
                <a:uLnTx/>
                <a:uFillTx/>
                <a:latin typeface="+mn-lt"/>
                <a:ea typeface="+mn-ea"/>
                <a:cs typeface="+mn-cs"/>
              </a:rPr>
              <a:t> (88 KB) </a:t>
            </a:r>
            <a:r>
              <a:rPr kumimoji="0" lang="en-US" sz="1800" b="0" i="0" u="none" strike="noStrike" kern="1200" cap="none" spc="0" normalizeH="0" baseline="0" noProof="0" dirty="0">
                <a:ln>
                  <a:noFill/>
                </a:ln>
                <a:solidFill>
                  <a:schemeClr val="tx1"/>
                </a:solidFill>
                <a:effectLst/>
                <a:uLnTx/>
                <a:uFillTx/>
                <a:latin typeface="+mn-lt"/>
                <a:ea typeface="+mn-ea"/>
                <a:cs typeface="+mn-cs"/>
                <a:hlinkClick r:id="rId13"/>
              </a:rPr>
              <a:t> authorization</a:t>
            </a:r>
            <a:r>
              <a:rPr kumimoji="0" lang="en-US" sz="1800" b="0" i="0" u="none" strike="noStrike" kern="1200" cap="none" spc="0" normalizeH="0" baseline="0" noProof="0" dirty="0">
                <a:ln>
                  <a:noFill/>
                </a:ln>
                <a:solidFill>
                  <a:schemeClr val="tx1"/>
                </a:solidFill>
                <a:effectLst/>
                <a:uLnTx/>
                <a:uFillTx/>
                <a:latin typeface="+mn-lt"/>
                <a:ea typeface="+mn-ea"/>
                <a:cs typeface="+mn-cs"/>
              </a:rPr>
              <a:t> (88 KB) </a:t>
            </a:r>
            <a:br>
              <a:rPr kumimoji="0" lang="en-US" sz="1800" b="0" i="0" u="none" strike="noStrike" kern="1200" cap="none" spc="0" normalizeH="0" baseline="0" noProof="0" dirty="0">
                <a:ln>
                  <a:noFill/>
                </a:ln>
                <a:solidFill>
                  <a:schemeClr val="tx1"/>
                </a:solidFill>
                <a:effectLst/>
                <a:uLnTx/>
                <a:uFillTx/>
                <a:latin typeface="+mn-lt"/>
                <a:ea typeface="+mn-ea"/>
                <a:cs typeface="+mn-cs"/>
              </a:rPr>
            </a:br>
            <a:r>
              <a:rPr kumimoji="0" lang="en-US" sz="1800" b="0" i="0" u="none" strike="noStrike" kern="1200" cap="none" spc="0" normalizeH="0" baseline="0" noProof="0" dirty="0">
                <a:ln>
                  <a:noFill/>
                </a:ln>
                <a:solidFill>
                  <a:schemeClr val="tx1"/>
                </a:solidFill>
                <a:effectLst/>
                <a:uLnTx/>
                <a:uFillTx/>
                <a:latin typeface="+mn-lt"/>
                <a:ea typeface="+mn-ea"/>
                <a:cs typeface="+mn-cs"/>
              </a:rPr>
              <a:t>Authorized Participants: Gujarat </a:t>
            </a:r>
            <a:r>
              <a:rPr kumimoji="0" lang="en-US" sz="1800" b="0" i="0" u="none" strike="noStrike" kern="1200" cap="none" spc="0" normalizeH="0" baseline="0" noProof="0" dirty="0" err="1">
                <a:ln>
                  <a:noFill/>
                </a:ln>
                <a:solidFill>
                  <a:schemeClr val="tx1"/>
                </a:solidFill>
                <a:effectLst/>
                <a:uLnTx/>
                <a:uFillTx/>
                <a:latin typeface="+mn-lt"/>
                <a:ea typeface="+mn-ea"/>
                <a:cs typeface="+mn-cs"/>
              </a:rPr>
              <a:t>Fluorochemicals</a:t>
            </a:r>
            <a:r>
              <a:rPr kumimoji="0" lang="en-US" sz="1800" b="0" i="0" u="none" strike="noStrike" kern="1200" cap="none" spc="0" normalizeH="0" baseline="0" noProof="0" dirty="0">
                <a:ln>
                  <a:noFill/>
                </a:ln>
                <a:solidFill>
                  <a:schemeClr val="tx1"/>
                </a:solidFill>
                <a:effectLst/>
                <a:uLnTx/>
                <a:uFillTx/>
                <a:latin typeface="+mn-lt"/>
                <a:ea typeface="+mn-ea"/>
                <a:cs typeface="+mn-cs"/>
              </a:rPr>
              <a:t> Ltd. </a:t>
            </a:r>
          </a:p>
        </p:txBody>
      </p:sp>
      <p:sp>
        <p:nvSpPr>
          <p:cNvPr id="4" name="TextBox 3"/>
          <p:cNvSpPr txBox="1"/>
          <p:nvPr/>
        </p:nvSpPr>
        <p:spPr>
          <a:xfrm>
            <a:off x="5791200" y="6488668"/>
            <a:ext cx="3657600" cy="369332"/>
          </a:xfrm>
          <a:prstGeom prst="rect">
            <a:avLst/>
          </a:prstGeom>
          <a:noFill/>
        </p:spPr>
        <p:txBody>
          <a:bodyPr wrap="square" rtlCol="0">
            <a:spAutoFit/>
          </a:bodyPr>
          <a:lstStyle/>
          <a:p>
            <a:r>
              <a:rPr lang="en-US" b="1" dirty="0"/>
              <a:t>P.K. Modi &amp; Co.              15.07.2012 </a:t>
            </a:r>
          </a:p>
        </p:txBody>
      </p:sp>
      <p:sp>
        <p:nvSpPr>
          <p:cNvPr id="5" name="Footer Placeholder 4"/>
          <p:cNvSpPr>
            <a:spLocks noGrp="1"/>
          </p:cNvSpPr>
          <p:nvPr>
            <p:ph type="ftr" sz="quarter" idx="11"/>
          </p:nvPr>
        </p:nvSpPr>
        <p:spPr/>
        <p:txBody>
          <a:bodyPr/>
          <a:lstStyle/>
          <a:p>
            <a:r>
              <a:rPr lang="en-US" sz="1600" b="1" dirty="0">
                <a:solidFill>
                  <a:srgbClr val="C00000"/>
                </a:solidFill>
              </a:rPr>
              <a:t>31</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chemeClr val="accent2"/>
                </a:solidFill>
                <a:effectLst/>
                <a:uLnTx/>
                <a:uFillTx/>
                <a:latin typeface="+mj-lt"/>
                <a:ea typeface="+mj-ea"/>
                <a:cs typeface="+mj-cs"/>
              </a:rPr>
              <a:t>Case Study: Gujarat </a:t>
            </a:r>
            <a:r>
              <a:rPr kumimoji="0" lang="en-US" sz="2800" b="0" i="0" u="none" strike="noStrike" kern="1200" cap="none" spc="0" normalizeH="0" baseline="0" noProof="0" dirty="0" err="1">
                <a:ln>
                  <a:noFill/>
                </a:ln>
                <a:solidFill>
                  <a:schemeClr val="accent2"/>
                </a:solidFill>
                <a:effectLst/>
                <a:uLnTx/>
                <a:uFillTx/>
                <a:latin typeface="+mj-lt"/>
                <a:ea typeface="+mj-ea"/>
                <a:cs typeface="+mj-cs"/>
              </a:rPr>
              <a:t>Fluorochemicals</a:t>
            </a:r>
            <a:r>
              <a:rPr kumimoji="0" lang="en-US" sz="2800" b="0" i="0" u="none" strike="noStrike" kern="1200" cap="none" spc="0" normalizeH="0" baseline="0" noProof="0" dirty="0">
                <a:ln>
                  <a:noFill/>
                </a:ln>
                <a:solidFill>
                  <a:schemeClr val="accent2"/>
                </a:solidFill>
                <a:effectLst/>
                <a:uLnTx/>
                <a:uFillTx/>
                <a:latin typeface="+mj-lt"/>
                <a:ea typeface="+mj-ea"/>
                <a:cs typeface="+mj-cs"/>
              </a:rPr>
              <a:t> ltd</a:t>
            </a:r>
            <a:br>
              <a:rPr kumimoji="0" lang="en-US" sz="2800" b="0" i="0" u="none" strike="noStrike" kern="1200" cap="none" spc="0" normalizeH="0" baseline="0" noProof="0" dirty="0">
                <a:ln>
                  <a:noFill/>
                </a:ln>
                <a:solidFill>
                  <a:schemeClr val="accent2"/>
                </a:solidFill>
                <a:effectLst/>
                <a:uLnTx/>
                <a:uFillTx/>
                <a:latin typeface="+mj-lt"/>
                <a:ea typeface="+mj-ea"/>
                <a:cs typeface="+mj-cs"/>
              </a:rPr>
            </a:br>
            <a:r>
              <a:rPr kumimoji="0" lang="en-US" sz="2800" b="0" i="0" u="none" strike="noStrike" kern="1200" cap="none" spc="0" normalizeH="0" baseline="0" noProof="0" dirty="0">
                <a:ln>
                  <a:noFill/>
                </a:ln>
                <a:solidFill>
                  <a:schemeClr val="accent2"/>
                </a:solidFill>
                <a:effectLst/>
                <a:uLnTx/>
                <a:uFillTx/>
                <a:latin typeface="+mj-lt"/>
                <a:ea typeface="+mj-ea"/>
                <a:cs typeface="+mj-cs"/>
              </a:rPr>
              <a:t>(</a:t>
            </a:r>
            <a:r>
              <a:rPr kumimoji="0" lang="en-US" sz="2800" b="0" i="0" u="none" strike="noStrike" kern="1200" cap="none" spc="0" normalizeH="0" baseline="0" noProof="0" dirty="0" err="1">
                <a:ln>
                  <a:noFill/>
                </a:ln>
                <a:solidFill>
                  <a:schemeClr val="accent2"/>
                </a:solidFill>
                <a:effectLst/>
                <a:uLnTx/>
                <a:uFillTx/>
                <a:latin typeface="+mj-lt"/>
                <a:ea typeface="+mj-ea"/>
                <a:cs typeface="+mj-cs"/>
              </a:rPr>
              <a:t>Source:</a:t>
            </a:r>
            <a:r>
              <a:rPr kumimoji="0" lang="en-US" sz="2000" b="0" i="0" u="none" strike="noStrike" kern="1200" cap="none" spc="0" normalizeH="0" baseline="0" noProof="0" dirty="0" err="1">
                <a:ln>
                  <a:noFill/>
                </a:ln>
                <a:solidFill>
                  <a:schemeClr val="accent2"/>
                </a:solidFill>
                <a:effectLst/>
                <a:uLnTx/>
                <a:uFillTx/>
                <a:latin typeface="+mj-lt"/>
                <a:ea typeface="+mj-ea"/>
                <a:cs typeface="+mj-cs"/>
              </a:rPr>
              <a:t>http</a:t>
            </a:r>
            <a:r>
              <a:rPr kumimoji="0" lang="en-US" sz="2000" b="0" i="0" u="none" strike="noStrike" kern="1200" cap="none" spc="0" normalizeH="0" baseline="0" noProof="0" dirty="0">
                <a:ln>
                  <a:noFill/>
                </a:ln>
                <a:solidFill>
                  <a:schemeClr val="accent2"/>
                </a:solidFill>
                <a:effectLst/>
                <a:uLnTx/>
                <a:uFillTx/>
                <a:latin typeface="+mj-lt"/>
                <a:ea typeface="+mj-ea"/>
                <a:cs typeface="+mj-cs"/>
              </a:rPr>
              <a:t>://</a:t>
            </a:r>
            <a:r>
              <a:rPr kumimoji="0" lang="en-US" sz="2000" b="0" i="0" u="none" strike="noStrike" kern="1200" cap="none" spc="0" normalizeH="0" baseline="0" noProof="0" dirty="0" err="1">
                <a:ln>
                  <a:noFill/>
                </a:ln>
                <a:solidFill>
                  <a:schemeClr val="accent2"/>
                </a:solidFill>
                <a:effectLst/>
                <a:uLnTx/>
                <a:uFillTx/>
                <a:latin typeface="+mj-lt"/>
                <a:ea typeface="+mj-ea"/>
                <a:cs typeface="+mj-cs"/>
              </a:rPr>
              <a:t>cdm.unfccc.int</a:t>
            </a:r>
            <a:r>
              <a:rPr kumimoji="0" lang="en-US" sz="2000" b="0" i="0" u="none" strike="noStrike" kern="1200" cap="none" spc="0" normalizeH="0" baseline="0" noProof="0" dirty="0">
                <a:ln>
                  <a:noFill/>
                </a:ln>
                <a:solidFill>
                  <a:schemeClr val="accent2"/>
                </a:solidFill>
                <a:effectLst/>
                <a:uLnTx/>
                <a:uFillTx/>
                <a:latin typeface="+mj-lt"/>
                <a:ea typeface="+mj-ea"/>
                <a:cs typeface="+mj-cs"/>
              </a:rPr>
              <a:t>/Projects)</a:t>
            </a:r>
          </a:p>
        </p:txBody>
      </p:sp>
      <p:sp>
        <p:nvSpPr>
          <p:cNvPr id="3" name="Rectangle 3"/>
          <p:cNvSpPr txBox="1">
            <a:spLocks noChangeArrowheads="1"/>
          </p:cNvSpPr>
          <p:nvPr/>
        </p:nvSpPr>
        <p:spPr>
          <a:xfrm>
            <a:off x="457200" y="1295400"/>
            <a:ext cx="8305800" cy="4830763"/>
          </a:xfrm>
          <a:prstGeom prst="rect">
            <a:avLst/>
          </a:prstGeom>
        </p:spPr>
        <p:txBody>
          <a:bodyPr/>
          <a:lstStyle/>
          <a:p>
            <a:pPr marL="342900" marR="0" lvl="0" indent="-342900" algn="l" defTabSz="914400" rtl="0" eaLnBrk="1" fontAlgn="auto" latinLnBrk="0" hangingPunct="1">
              <a:lnSpc>
                <a:spcPct val="80000"/>
              </a:lnSpc>
              <a:spcBef>
                <a:spcPct val="2000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mn-lt"/>
                <a:ea typeface="+mn-ea"/>
                <a:cs typeface="+mn-cs"/>
              </a:rPr>
              <a:t>Activity Category ( </a:t>
            </a:r>
            <a:r>
              <a:rPr lang="en-US" sz="1600" b="1" dirty="0" err="1"/>
              <a:t>i</a:t>
            </a:r>
            <a:r>
              <a:rPr kumimoji="0" lang="en-US" sz="1600" b="1" i="0" u="none" strike="noStrike" kern="1200" cap="none" spc="0" normalizeH="0" baseline="0" noProof="0" dirty="0" err="1">
                <a:ln>
                  <a:noFill/>
                </a:ln>
                <a:solidFill>
                  <a:schemeClr val="tx1"/>
                </a:solidFill>
                <a:effectLst/>
                <a:uLnTx/>
                <a:uFillTx/>
                <a:latin typeface="+mn-lt"/>
                <a:ea typeface="+mn-ea"/>
                <a:cs typeface="+mn-cs"/>
              </a:rPr>
              <a:t>es</a:t>
            </a:r>
            <a:r>
              <a:rPr kumimoji="0" lang="en-US" sz="1600" b="1" i="0" u="none" strike="noStrike" kern="1200" cap="none" spc="0" normalizeH="0" baseline="0" noProof="0" dirty="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80000"/>
              </a:lnSpc>
              <a:spcBef>
                <a:spcPct val="20000"/>
              </a:spcBef>
              <a:spcAft>
                <a:spcPts val="0"/>
              </a:spcAft>
              <a:buClrTx/>
              <a:buSzTx/>
              <a:buFontTx/>
              <a:buNone/>
              <a:tabLst/>
              <a:defRPr/>
            </a:pPr>
            <a:r>
              <a:rPr lang="en-US" sz="1600" b="1" dirty="0"/>
              <a:t>        </a:t>
            </a:r>
            <a:r>
              <a:rPr kumimoji="0" lang="en-US" sz="1600" b="0" i="0" u="none" strike="noStrike" kern="1200" cap="none" spc="0" normalizeH="0" baseline="0" noProof="0" dirty="0">
                <a:ln>
                  <a:noFill/>
                </a:ln>
                <a:solidFill>
                  <a:schemeClr val="tx1"/>
                </a:solidFill>
                <a:effectLst/>
                <a:uLnTx/>
                <a:uFillTx/>
                <a:latin typeface="+mn-lt"/>
                <a:ea typeface="+mn-ea"/>
                <a:cs typeface="+mn-cs"/>
              </a:rPr>
              <a:t>The project is principally categorized in: </a:t>
            </a:r>
            <a:r>
              <a:rPr kumimoji="0" lang="en-US" sz="1600" b="0" i="0" u="none" strike="noStrike" kern="1200" cap="none" spc="0" normalizeH="0" baseline="0" noProof="0" dirty="0" err="1">
                <a:ln>
                  <a:noFill/>
                </a:ln>
                <a:solidFill>
                  <a:schemeClr val="tx1"/>
                </a:solidFill>
                <a:effectLst/>
                <a:uLnTx/>
                <a:uFillTx/>
                <a:latin typeface="+mn-lt"/>
                <a:ea typeface="+mn-ea"/>
                <a:cs typeface="+mn-cs"/>
              </a:rPr>
              <a:t>Sectoral</a:t>
            </a:r>
            <a:r>
              <a:rPr kumimoji="0" lang="en-US" sz="1600" b="0" i="0" u="none" strike="noStrike" kern="1200" cap="none" spc="0" normalizeH="0" baseline="0" noProof="0" dirty="0">
                <a:ln>
                  <a:noFill/>
                </a:ln>
                <a:solidFill>
                  <a:schemeClr val="tx1"/>
                </a:solidFill>
                <a:effectLst/>
                <a:uLnTx/>
                <a:uFillTx/>
                <a:latin typeface="+mn-lt"/>
                <a:ea typeface="+mn-ea"/>
                <a:cs typeface="+mn-cs"/>
              </a:rPr>
              <a:t> Scope 11: "Fugitive emissions from production and consumption of halocarbons and </a:t>
            </a:r>
            <a:r>
              <a:rPr kumimoji="0" lang="en-US" sz="1600" b="0" i="0" u="none" strike="noStrike" kern="1200" cap="none" spc="0" normalizeH="0" baseline="0" noProof="0" dirty="0" err="1">
                <a:ln>
                  <a:noFill/>
                </a:ln>
                <a:solidFill>
                  <a:schemeClr val="tx1"/>
                </a:solidFill>
                <a:effectLst/>
                <a:uLnTx/>
                <a:uFillTx/>
                <a:latin typeface="+mn-lt"/>
                <a:ea typeface="+mn-ea"/>
                <a:cs typeface="+mn-cs"/>
              </a:rPr>
              <a:t>sulphur</a:t>
            </a:r>
            <a:r>
              <a:rPr kumimoji="0" lang="en-US" sz="1600" b="0" i="0" u="none" strike="noStrike" kern="1200" cap="none" spc="0" normalizeH="0" baseline="0" noProof="0" dirty="0">
                <a:ln>
                  <a:noFill/>
                </a:ln>
                <a:solidFill>
                  <a:schemeClr val="tx1"/>
                </a:solidFill>
                <a:effectLst/>
                <a:uLnTx/>
                <a:uFillTx/>
                <a:latin typeface="+mn-lt"/>
                <a:ea typeface="+mn-ea"/>
                <a:cs typeface="+mn-cs"/>
              </a:rPr>
              <a:t> hexafluoride“</a:t>
            </a:r>
          </a:p>
          <a:p>
            <a:pPr marL="342900" marR="0" lvl="0" indent="-342900" algn="l" defTabSz="914400" rtl="0" eaLnBrk="1" fontAlgn="auto" latinLnBrk="0" hangingPunct="1">
              <a:lnSpc>
                <a:spcPct val="80000"/>
              </a:lnSpc>
              <a:spcBef>
                <a:spcPct val="2000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mn-lt"/>
                <a:ea typeface="+mn-ea"/>
                <a:cs typeface="+mn-cs"/>
              </a:rPr>
              <a:t>Activity Scale </a:t>
            </a:r>
            <a:r>
              <a:rPr kumimoji="0" lang="en-US" sz="1600" b="0" i="0" u="none" strike="noStrike" kern="1200" cap="none" spc="0" normalizeH="0" baseline="0" noProof="0" dirty="0">
                <a:ln>
                  <a:noFill/>
                </a:ln>
                <a:solidFill>
                  <a:schemeClr val="tx1"/>
                </a:solidFill>
                <a:effectLst/>
                <a:uLnTx/>
                <a:uFillTx/>
                <a:latin typeface="+mn-lt"/>
                <a:ea typeface="+mn-ea"/>
                <a:cs typeface="+mn-cs"/>
              </a:rPr>
              <a:t>LARGE </a:t>
            </a:r>
          </a:p>
          <a:p>
            <a:pPr marL="342900" marR="0" lvl="0" indent="-342900" algn="l" defTabSz="914400" rtl="0" eaLnBrk="1" fontAlgn="auto" latinLnBrk="0" hangingPunct="1">
              <a:lnSpc>
                <a:spcPct val="80000"/>
              </a:lnSpc>
              <a:spcBef>
                <a:spcPct val="2000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mn-lt"/>
                <a:ea typeface="+mn-ea"/>
                <a:cs typeface="+mn-cs"/>
              </a:rPr>
              <a:t>Methodologies Used </a:t>
            </a:r>
            <a:r>
              <a:rPr kumimoji="0" lang="en-US" sz="1600" b="0" i="0" u="none" strike="noStrike" kern="1200" cap="none" spc="0" normalizeH="0" baseline="0" noProof="0" dirty="0">
                <a:ln>
                  <a:noFill/>
                </a:ln>
                <a:solidFill>
                  <a:schemeClr val="tx1"/>
                </a:solidFill>
                <a:effectLst/>
                <a:uLnTx/>
                <a:uFillTx/>
                <a:latin typeface="+mn-lt"/>
                <a:ea typeface="+mn-ea"/>
                <a:cs typeface="+mn-cs"/>
                <a:hlinkClick r:id="rId2" tooltip="Incineration of HFC 23 Waste Streams"/>
              </a:rPr>
              <a:t>AM0001 ver. 2</a:t>
            </a:r>
            <a:r>
              <a:rPr kumimoji="0" lang="en-US" sz="1600" b="0" i="0" u="none" strike="noStrike" kern="1200" cap="none" spc="0" normalizeH="0" baseline="0" noProof="0" dirty="0">
                <a:ln>
                  <a:noFill/>
                </a:ln>
                <a:solidFill>
                  <a:schemeClr val="tx1"/>
                </a:solidFill>
                <a:effectLst/>
                <a:uLnTx/>
                <a:uFillTx/>
                <a:latin typeface="+mn-lt"/>
                <a:ea typeface="+mn-ea"/>
                <a:cs typeface="+mn-cs"/>
              </a:rPr>
              <a:t> - Incineration of HFC 23 Waste Streams </a:t>
            </a:r>
          </a:p>
          <a:p>
            <a:pPr marL="342900" marR="0" lvl="0" indent="-342900" algn="l" defTabSz="914400" rtl="0" eaLnBrk="1" fontAlgn="auto" latinLnBrk="0" hangingPunct="1">
              <a:lnSpc>
                <a:spcPct val="80000"/>
              </a:lnSpc>
              <a:spcBef>
                <a:spcPct val="2000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mn-lt"/>
                <a:ea typeface="+mn-ea"/>
                <a:cs typeface="+mn-cs"/>
              </a:rPr>
              <a:t>Amount of Reductions </a:t>
            </a:r>
            <a:r>
              <a:rPr kumimoji="0" lang="en-US" sz="1600" b="0" i="0" u="none" strike="noStrike" kern="1200" cap="none" spc="0" normalizeH="0" baseline="0" noProof="0" dirty="0">
                <a:ln>
                  <a:noFill/>
                </a:ln>
                <a:solidFill>
                  <a:schemeClr val="tx1"/>
                </a:solidFill>
                <a:effectLst/>
                <a:uLnTx/>
                <a:uFillTx/>
                <a:latin typeface="+mn-lt"/>
                <a:ea typeface="+mn-ea"/>
                <a:cs typeface="+mn-cs"/>
              </a:rPr>
              <a:t>3,000,000 metric </a:t>
            </a:r>
            <a:r>
              <a:rPr kumimoji="0" lang="en-US" sz="1600" b="0" i="0" u="none" strike="noStrike" kern="1200" cap="none" spc="0" normalizeH="0" baseline="0" noProof="0" dirty="0" err="1">
                <a:ln>
                  <a:noFill/>
                </a:ln>
                <a:solidFill>
                  <a:schemeClr val="tx1"/>
                </a:solidFill>
                <a:effectLst/>
                <a:uLnTx/>
                <a:uFillTx/>
                <a:latin typeface="+mn-lt"/>
                <a:ea typeface="+mn-ea"/>
                <a:cs typeface="+mn-cs"/>
              </a:rPr>
              <a:t>tonnes</a:t>
            </a:r>
            <a:r>
              <a:rPr kumimoji="0" lang="en-US" sz="1600" b="0" i="0" u="none" strike="noStrike" kern="1200" cap="none" spc="0" normalizeH="0" baseline="0" noProof="0" dirty="0">
                <a:ln>
                  <a:noFill/>
                </a:ln>
                <a:solidFill>
                  <a:schemeClr val="tx1"/>
                </a:solidFill>
                <a:effectLst/>
                <a:uLnTx/>
                <a:uFillTx/>
                <a:latin typeface="+mn-lt"/>
                <a:ea typeface="+mn-ea"/>
                <a:cs typeface="+mn-cs"/>
              </a:rPr>
              <a:t> CO2 equivalent per annum </a:t>
            </a:r>
          </a:p>
          <a:p>
            <a:pPr marL="342900" marR="0" lvl="0" indent="-342900" algn="l" defTabSz="914400" rtl="0" eaLnBrk="1" fontAlgn="auto" latinLnBrk="0" hangingPunct="1">
              <a:lnSpc>
                <a:spcPct val="80000"/>
              </a:lnSpc>
              <a:spcBef>
                <a:spcPct val="2000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mn-lt"/>
                <a:ea typeface="+mn-ea"/>
                <a:cs typeface="+mn-cs"/>
              </a:rPr>
              <a:t>Fee level </a:t>
            </a:r>
            <a:r>
              <a:rPr kumimoji="0" lang="en-US" sz="1600" b="0" i="0" u="none" strike="noStrike" kern="1200" cap="none" spc="0" normalizeH="0" baseline="0" noProof="0" dirty="0">
                <a:ln>
                  <a:noFill/>
                </a:ln>
                <a:solidFill>
                  <a:schemeClr val="tx1"/>
                </a:solidFill>
                <a:effectLst/>
                <a:uLnTx/>
                <a:uFillTx/>
                <a:latin typeface="+mn-lt"/>
                <a:ea typeface="+mn-ea"/>
                <a:cs typeface="+mn-cs"/>
              </a:rPr>
              <a:t>USD 30000 </a:t>
            </a:r>
          </a:p>
          <a:p>
            <a:pPr marL="342900" marR="0" lvl="0" indent="-342900" algn="l" defTabSz="914400" rtl="0" eaLnBrk="1" fontAlgn="auto" latinLnBrk="0" hangingPunct="1">
              <a:lnSpc>
                <a:spcPct val="80000"/>
              </a:lnSpc>
              <a:spcBef>
                <a:spcPct val="2000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mn-lt"/>
                <a:ea typeface="+mn-ea"/>
                <a:cs typeface="+mn-cs"/>
              </a:rPr>
              <a:t>Validation Report </a:t>
            </a:r>
            <a:r>
              <a:rPr kumimoji="0" lang="en-US" sz="1600" b="0" i="0" u="none" strike="noStrike" kern="1200" cap="none" spc="0" normalizeH="0" baseline="0" noProof="0" dirty="0">
                <a:ln>
                  <a:noFill/>
                </a:ln>
                <a:solidFill>
                  <a:schemeClr val="tx1"/>
                </a:solidFill>
                <a:effectLst/>
                <a:uLnTx/>
                <a:uFillTx/>
                <a:latin typeface="+mn-lt"/>
                <a:ea typeface="+mn-ea"/>
                <a:cs typeface="+mn-cs"/>
                <a:hlinkClick r:id="rId3"/>
              </a:rPr>
              <a:t> Explanation of taking due account of comments</a:t>
            </a:r>
            <a:r>
              <a:rPr kumimoji="0" lang="en-US" sz="1600" b="0" i="0" u="none" strike="noStrike" kern="1200" cap="none" spc="0" normalizeH="0" baseline="0" noProof="0" dirty="0">
                <a:ln>
                  <a:noFill/>
                </a:ln>
                <a:solidFill>
                  <a:schemeClr val="tx1"/>
                </a:solidFill>
                <a:effectLst/>
                <a:uLnTx/>
                <a:uFillTx/>
                <a:latin typeface="+mn-lt"/>
                <a:ea typeface="+mn-ea"/>
                <a:cs typeface="+mn-cs"/>
              </a:rPr>
              <a:t> (83 KB) </a:t>
            </a:r>
            <a:br>
              <a:rPr kumimoji="0" lang="en-US" sz="1600" b="0" i="0" u="none" strike="noStrike" kern="1200" cap="none" spc="0" normalizeH="0" baseline="0" noProof="0" dirty="0">
                <a:ln>
                  <a:noFill/>
                </a:ln>
                <a:solidFill>
                  <a:schemeClr val="tx1"/>
                </a:solidFill>
                <a:effectLst/>
                <a:uLnTx/>
                <a:uFillTx/>
                <a:latin typeface="+mn-lt"/>
                <a:ea typeface="+mn-ea"/>
                <a:cs typeface="+mn-cs"/>
              </a:rPr>
            </a:br>
            <a:r>
              <a:rPr kumimoji="0" lang="en-US" sz="1600" b="0" i="0" u="none" strike="noStrike" kern="1200" cap="none" spc="0" normalizeH="0" baseline="0" noProof="0" dirty="0">
                <a:ln>
                  <a:noFill/>
                </a:ln>
                <a:solidFill>
                  <a:schemeClr val="tx1"/>
                </a:solidFill>
                <a:effectLst/>
                <a:uLnTx/>
                <a:uFillTx/>
                <a:latin typeface="+mn-lt"/>
                <a:ea typeface="+mn-ea"/>
                <a:cs typeface="+mn-cs"/>
                <a:hlinkClick r:id="rId4"/>
              </a:rPr>
              <a:t> List of documents</a:t>
            </a:r>
            <a:r>
              <a:rPr kumimoji="0" lang="en-US" sz="1600" b="0" i="0" u="none" strike="noStrike" kern="1200" cap="none" spc="0" normalizeH="0" baseline="0" noProof="0" dirty="0">
                <a:ln>
                  <a:noFill/>
                </a:ln>
                <a:solidFill>
                  <a:schemeClr val="tx1"/>
                </a:solidFill>
                <a:effectLst/>
                <a:uLnTx/>
                <a:uFillTx/>
                <a:latin typeface="+mn-lt"/>
                <a:ea typeface="+mn-ea"/>
                <a:cs typeface="+mn-cs"/>
              </a:rPr>
              <a:t> (89 KB) </a:t>
            </a:r>
            <a:br>
              <a:rPr kumimoji="0" lang="en-US" sz="1600" b="0" i="0" u="none" strike="noStrike" kern="1200" cap="none" spc="0" normalizeH="0" baseline="0" noProof="0" dirty="0">
                <a:ln>
                  <a:noFill/>
                </a:ln>
                <a:solidFill>
                  <a:schemeClr val="tx1"/>
                </a:solidFill>
                <a:effectLst/>
                <a:uLnTx/>
                <a:uFillTx/>
                <a:latin typeface="+mn-lt"/>
                <a:ea typeface="+mn-ea"/>
                <a:cs typeface="+mn-cs"/>
              </a:rPr>
            </a:br>
            <a:r>
              <a:rPr kumimoji="0" lang="en-US" sz="1600" b="0" i="0" u="none" strike="noStrike" kern="1200" cap="none" spc="0" normalizeH="0" baseline="0" noProof="0" dirty="0">
                <a:ln>
                  <a:noFill/>
                </a:ln>
                <a:solidFill>
                  <a:schemeClr val="tx1"/>
                </a:solidFill>
                <a:effectLst/>
                <a:uLnTx/>
                <a:uFillTx/>
                <a:latin typeface="+mn-lt"/>
                <a:ea typeface="+mn-ea"/>
                <a:cs typeface="+mn-cs"/>
                <a:hlinkClick r:id="rId5"/>
              </a:rPr>
              <a:t> List of interviewed persons</a:t>
            </a:r>
            <a:r>
              <a:rPr kumimoji="0" lang="en-US" sz="1600" b="0" i="0" u="none" strike="noStrike" kern="1200" cap="none" spc="0" normalizeH="0" baseline="0" noProof="0" dirty="0">
                <a:ln>
                  <a:noFill/>
                </a:ln>
                <a:solidFill>
                  <a:schemeClr val="tx1"/>
                </a:solidFill>
                <a:effectLst/>
                <a:uLnTx/>
                <a:uFillTx/>
                <a:latin typeface="+mn-lt"/>
                <a:ea typeface="+mn-ea"/>
                <a:cs typeface="+mn-cs"/>
              </a:rPr>
              <a:t> (51 KB) </a:t>
            </a:r>
            <a:br>
              <a:rPr kumimoji="0" lang="en-US" sz="1600" b="0" i="0" u="none" strike="noStrike" kern="1200" cap="none" spc="0" normalizeH="0" baseline="0" noProof="0" dirty="0">
                <a:ln>
                  <a:noFill/>
                </a:ln>
                <a:solidFill>
                  <a:schemeClr val="tx1"/>
                </a:solidFill>
                <a:effectLst/>
                <a:uLnTx/>
                <a:uFillTx/>
                <a:latin typeface="+mn-lt"/>
                <a:ea typeface="+mn-ea"/>
                <a:cs typeface="+mn-cs"/>
              </a:rPr>
            </a:br>
            <a:r>
              <a:rPr kumimoji="0" lang="en-US" sz="1600" b="0" i="0" u="none" strike="noStrike" kern="1200" cap="none" spc="0" normalizeH="0" baseline="0" noProof="0" dirty="0">
                <a:ln>
                  <a:noFill/>
                </a:ln>
                <a:solidFill>
                  <a:schemeClr val="tx1"/>
                </a:solidFill>
                <a:effectLst/>
                <a:uLnTx/>
                <a:uFillTx/>
                <a:latin typeface="+mn-lt"/>
                <a:ea typeface="+mn-ea"/>
                <a:cs typeface="+mn-cs"/>
                <a:hlinkClick r:id="rId6"/>
              </a:rPr>
              <a:t> Modalities of communication</a:t>
            </a:r>
            <a:r>
              <a:rPr kumimoji="0" lang="en-US" sz="1600" b="0" i="0" u="none" strike="noStrike" kern="1200" cap="none" spc="0" normalizeH="0" baseline="0" noProof="0" dirty="0">
                <a:ln>
                  <a:noFill/>
                </a:ln>
                <a:solidFill>
                  <a:schemeClr val="tx1"/>
                </a:solidFill>
                <a:effectLst/>
                <a:uLnTx/>
                <a:uFillTx/>
                <a:latin typeface="+mn-lt"/>
                <a:ea typeface="+mn-ea"/>
                <a:cs typeface="+mn-cs"/>
              </a:rPr>
              <a:t> (4421 KB) </a:t>
            </a:r>
            <a:r>
              <a:rPr kumimoji="0" lang="en-US" sz="1600" b="1" i="0" u="none" strike="noStrike" kern="1200" cap="none" spc="0" normalizeH="0" baseline="0" noProof="0" dirty="0">
                <a:ln>
                  <a:noFill/>
                </a:ln>
                <a:solidFill>
                  <a:schemeClr val="tx1"/>
                </a:solidFill>
                <a:effectLst/>
                <a:uLnTx/>
                <a:uFillTx/>
                <a:latin typeface="+mn-lt"/>
                <a:ea typeface="+mn-ea"/>
                <a:cs typeface="+mn-cs"/>
              </a:rPr>
              <a:t>Other documents</a:t>
            </a:r>
            <a:r>
              <a:rPr kumimoji="0" lang="en-US" sz="1600" b="0" i="0" u="none" strike="noStrike" kern="1200" cap="none" spc="0" normalizeH="0" baseline="0" noProof="0" dirty="0">
                <a:ln>
                  <a:noFill/>
                </a:ln>
                <a:solidFill>
                  <a:schemeClr val="tx1"/>
                </a:solidFill>
                <a:effectLst/>
                <a:uLnTx/>
                <a:uFillTx/>
                <a:latin typeface="+mn-lt"/>
                <a:ea typeface="+mn-ea"/>
                <a:cs typeface="+mn-cs"/>
              </a:rPr>
              <a:t> (descriptions provided by the DOE) </a:t>
            </a:r>
            <a:br>
              <a:rPr kumimoji="0" lang="en-US" sz="1600" b="0" i="0" u="none" strike="noStrike" kern="1200" cap="none" spc="0" normalizeH="0" baseline="0" noProof="0" dirty="0">
                <a:ln>
                  <a:noFill/>
                </a:ln>
                <a:solidFill>
                  <a:schemeClr val="tx1"/>
                </a:solidFill>
                <a:effectLst/>
                <a:uLnTx/>
                <a:uFillTx/>
                <a:latin typeface="+mn-lt"/>
                <a:ea typeface="+mn-ea"/>
                <a:cs typeface="+mn-cs"/>
              </a:rPr>
            </a:br>
            <a:r>
              <a:rPr kumimoji="0" lang="en-US" sz="1600" b="0" i="0" u="none" strike="noStrike" kern="1200" cap="none" spc="0" normalizeH="0" baseline="0" noProof="0" dirty="0">
                <a:ln>
                  <a:noFill/>
                </a:ln>
                <a:solidFill>
                  <a:schemeClr val="tx1"/>
                </a:solidFill>
                <a:effectLst/>
                <a:uLnTx/>
                <a:uFillTx/>
                <a:latin typeface="+mn-lt"/>
                <a:ea typeface="+mn-ea"/>
                <a:cs typeface="+mn-cs"/>
                <a:hlinkClick r:id="rId7"/>
              </a:rPr>
              <a:t> Validation report GFL</a:t>
            </a:r>
            <a:r>
              <a:rPr kumimoji="0" lang="en-US" sz="1600" b="0" i="0" u="none" strike="noStrike" kern="1200" cap="none" spc="0" normalizeH="0" baseline="0" noProof="0" dirty="0">
                <a:ln>
                  <a:noFill/>
                </a:ln>
                <a:solidFill>
                  <a:schemeClr val="tx1"/>
                </a:solidFill>
                <a:effectLst/>
                <a:uLnTx/>
                <a:uFillTx/>
                <a:latin typeface="+mn-lt"/>
                <a:ea typeface="+mn-ea"/>
                <a:cs typeface="+mn-cs"/>
              </a:rPr>
              <a:t> (178 KB) </a:t>
            </a:r>
            <a:br>
              <a:rPr kumimoji="0" lang="en-US" sz="1600" b="0" i="0" u="none" strike="noStrike" kern="1200" cap="none" spc="0" normalizeH="0" baseline="0" noProof="0" dirty="0">
                <a:ln>
                  <a:noFill/>
                </a:ln>
                <a:solidFill>
                  <a:schemeClr val="tx1"/>
                </a:solidFill>
                <a:effectLst/>
                <a:uLnTx/>
                <a:uFillTx/>
                <a:latin typeface="+mn-lt"/>
                <a:ea typeface="+mn-ea"/>
                <a:cs typeface="+mn-cs"/>
              </a:rPr>
            </a:br>
            <a:r>
              <a:rPr kumimoji="0" lang="en-US" sz="1600" b="0" i="0" u="none" strike="noStrike" kern="1200" cap="none" spc="0" normalizeH="0" baseline="0" noProof="0" dirty="0">
                <a:ln>
                  <a:noFill/>
                </a:ln>
                <a:solidFill>
                  <a:schemeClr val="tx1"/>
                </a:solidFill>
                <a:effectLst/>
                <a:uLnTx/>
                <a:uFillTx/>
                <a:latin typeface="+mn-lt"/>
                <a:ea typeface="+mn-ea"/>
                <a:cs typeface="+mn-cs"/>
                <a:hlinkClick r:id="rId8"/>
              </a:rPr>
              <a:t> Annex B: Validation Protocol GFL</a:t>
            </a:r>
            <a:r>
              <a:rPr kumimoji="0" lang="en-US" sz="1600" b="0" i="0" u="none" strike="noStrike" kern="1200" cap="none" spc="0" normalizeH="0" baseline="0" noProof="0" dirty="0">
                <a:ln>
                  <a:noFill/>
                </a:ln>
                <a:solidFill>
                  <a:schemeClr val="tx1"/>
                </a:solidFill>
                <a:effectLst/>
                <a:uLnTx/>
                <a:uFillTx/>
                <a:latin typeface="+mn-lt"/>
                <a:ea typeface="+mn-ea"/>
                <a:cs typeface="+mn-cs"/>
              </a:rPr>
              <a:t> (1244 KB) </a:t>
            </a:r>
            <a:br>
              <a:rPr kumimoji="0" lang="en-US" sz="1600" b="0" i="0" u="none" strike="noStrike" kern="1200" cap="none" spc="0" normalizeH="0" baseline="0" noProof="0" dirty="0">
                <a:ln>
                  <a:noFill/>
                </a:ln>
                <a:solidFill>
                  <a:schemeClr val="tx1"/>
                </a:solidFill>
                <a:effectLst/>
                <a:uLnTx/>
                <a:uFillTx/>
                <a:latin typeface="+mn-lt"/>
                <a:ea typeface="+mn-ea"/>
                <a:cs typeface="+mn-cs"/>
              </a:rPr>
            </a:br>
            <a:r>
              <a:rPr kumimoji="0" lang="en-US" sz="1600" b="0" i="0" u="none" strike="noStrike" kern="1200" cap="none" spc="0" normalizeH="0" baseline="0" noProof="0" dirty="0">
                <a:ln>
                  <a:noFill/>
                </a:ln>
                <a:solidFill>
                  <a:schemeClr val="tx1"/>
                </a:solidFill>
                <a:effectLst/>
                <a:uLnTx/>
                <a:uFillTx/>
                <a:latin typeface="+mn-lt"/>
                <a:ea typeface="+mn-ea"/>
                <a:cs typeface="+mn-cs"/>
                <a:hlinkClick r:id="rId9"/>
              </a:rPr>
              <a:t> Annex C: Gujarat Pollution Control Board No Objection Certificate</a:t>
            </a:r>
            <a:r>
              <a:rPr kumimoji="0" lang="en-US" sz="1600" b="0" i="0" u="none" strike="noStrike" kern="1200" cap="none" spc="0" normalizeH="0" baseline="0" noProof="0" dirty="0">
                <a:ln>
                  <a:noFill/>
                </a:ln>
                <a:solidFill>
                  <a:schemeClr val="tx1"/>
                </a:solidFill>
                <a:effectLst/>
                <a:uLnTx/>
                <a:uFillTx/>
                <a:latin typeface="+mn-lt"/>
                <a:ea typeface="+mn-ea"/>
                <a:cs typeface="+mn-cs"/>
              </a:rPr>
              <a:t> (4417 KB) </a:t>
            </a:r>
            <a:br>
              <a:rPr kumimoji="0" lang="en-US" sz="1600" b="0" i="0" u="none" strike="noStrike" kern="1200" cap="none" spc="0" normalizeH="0" baseline="0" noProof="0" dirty="0">
                <a:ln>
                  <a:noFill/>
                </a:ln>
                <a:solidFill>
                  <a:schemeClr val="tx1"/>
                </a:solidFill>
                <a:effectLst/>
                <a:uLnTx/>
                <a:uFillTx/>
                <a:latin typeface="+mn-lt"/>
                <a:ea typeface="+mn-ea"/>
                <a:cs typeface="+mn-cs"/>
              </a:rPr>
            </a:br>
            <a:r>
              <a:rPr kumimoji="0" lang="en-US" sz="1600" b="0" i="0" u="none" strike="noStrike" kern="1200" cap="none" spc="0" normalizeH="0" baseline="0" noProof="0" dirty="0">
                <a:ln>
                  <a:noFill/>
                </a:ln>
                <a:solidFill>
                  <a:schemeClr val="tx1"/>
                </a:solidFill>
                <a:effectLst/>
                <a:uLnTx/>
                <a:uFillTx/>
                <a:latin typeface="+mn-lt"/>
                <a:ea typeface="+mn-ea"/>
                <a:cs typeface="+mn-cs"/>
                <a:hlinkClick r:id="rId10"/>
              </a:rPr>
              <a:t> Validation Opinion GFL</a:t>
            </a:r>
            <a:r>
              <a:rPr kumimoji="0" lang="en-US" sz="1600" b="0" i="0" u="none" strike="noStrike" kern="1200" cap="none" spc="0" normalizeH="0" baseline="0" noProof="0" dirty="0">
                <a:ln>
                  <a:noFill/>
                </a:ln>
                <a:solidFill>
                  <a:schemeClr val="tx1"/>
                </a:solidFill>
                <a:effectLst/>
                <a:uLnTx/>
                <a:uFillTx/>
                <a:latin typeface="+mn-lt"/>
                <a:ea typeface="+mn-ea"/>
                <a:cs typeface="+mn-cs"/>
              </a:rPr>
              <a:t> (336 KB) </a:t>
            </a:r>
            <a:br>
              <a:rPr kumimoji="0" lang="en-US" sz="1600" b="0" i="0" u="none" strike="noStrike" kern="1200" cap="none" spc="0" normalizeH="0" baseline="0" noProof="0" dirty="0">
                <a:ln>
                  <a:noFill/>
                </a:ln>
                <a:solidFill>
                  <a:schemeClr val="tx1"/>
                </a:solidFill>
                <a:effectLst/>
                <a:uLnTx/>
                <a:uFillTx/>
                <a:latin typeface="+mn-lt"/>
                <a:ea typeface="+mn-ea"/>
                <a:cs typeface="+mn-cs"/>
              </a:rPr>
            </a:br>
            <a:r>
              <a:rPr kumimoji="0" lang="en-US" sz="1600" b="0" i="0" u="none" strike="noStrike" kern="1200" cap="none" spc="0" normalizeH="0" baseline="0" noProof="0" dirty="0">
                <a:ln>
                  <a:noFill/>
                </a:ln>
                <a:solidFill>
                  <a:schemeClr val="tx1"/>
                </a:solidFill>
                <a:effectLst/>
                <a:uLnTx/>
                <a:uFillTx/>
                <a:latin typeface="+mn-lt"/>
                <a:ea typeface="+mn-ea"/>
                <a:cs typeface="+mn-cs"/>
                <a:hlinkClick r:id="rId11"/>
              </a:rPr>
              <a:t> Ozone Rules</a:t>
            </a:r>
            <a:r>
              <a:rPr kumimoji="0" lang="en-US" sz="1600" b="0" i="0" u="none" strike="noStrike" kern="1200" cap="none" spc="0" normalizeH="0" baseline="0" noProof="0" dirty="0">
                <a:ln>
                  <a:noFill/>
                </a:ln>
                <a:solidFill>
                  <a:schemeClr val="tx1"/>
                </a:solidFill>
                <a:effectLst/>
                <a:uLnTx/>
                <a:uFillTx/>
                <a:latin typeface="+mn-lt"/>
                <a:ea typeface="+mn-ea"/>
                <a:cs typeface="+mn-cs"/>
              </a:rPr>
              <a:t> (19 KB) </a:t>
            </a:r>
            <a:br>
              <a:rPr kumimoji="0" lang="en-US" sz="1600" b="0" i="0" u="none" strike="noStrike" kern="1200" cap="none" spc="0" normalizeH="0" baseline="0" noProof="0" dirty="0">
                <a:ln>
                  <a:noFill/>
                </a:ln>
                <a:solidFill>
                  <a:schemeClr val="tx1"/>
                </a:solidFill>
                <a:effectLst/>
                <a:uLnTx/>
                <a:uFillTx/>
                <a:latin typeface="+mn-lt"/>
                <a:ea typeface="+mn-ea"/>
                <a:cs typeface="+mn-cs"/>
              </a:rPr>
            </a:br>
            <a:r>
              <a:rPr kumimoji="0" lang="en-US" sz="1600" b="0" i="0" u="none" strike="noStrike" kern="1200" cap="none" spc="0" normalizeH="0" baseline="0" noProof="0" dirty="0">
                <a:ln>
                  <a:noFill/>
                </a:ln>
                <a:solidFill>
                  <a:schemeClr val="tx1"/>
                </a:solidFill>
                <a:effectLst/>
                <a:uLnTx/>
                <a:uFillTx/>
                <a:latin typeface="+mn-lt"/>
                <a:ea typeface="+mn-ea"/>
                <a:cs typeface="+mn-cs"/>
                <a:hlinkClick r:id="rId12"/>
              </a:rPr>
              <a:t> Crediting period change request</a:t>
            </a:r>
            <a:r>
              <a:rPr kumimoji="0" lang="en-US" sz="1600" b="0" i="0" u="none" strike="noStrike" kern="1200" cap="none" spc="0" normalizeH="0" baseline="0" noProof="0" dirty="0">
                <a:ln>
                  <a:noFill/>
                </a:ln>
                <a:solidFill>
                  <a:schemeClr val="tx1"/>
                </a:solidFill>
                <a:effectLst/>
                <a:uLnTx/>
                <a:uFillTx/>
                <a:latin typeface="+mn-lt"/>
                <a:ea typeface="+mn-ea"/>
                <a:cs typeface="+mn-cs"/>
              </a:rPr>
              <a:t> (29 KB) </a:t>
            </a:r>
            <a:br>
              <a:rPr kumimoji="0" lang="en-US" sz="1600" b="0" i="0" u="none" strike="noStrike" kern="1200" cap="none" spc="0" normalizeH="0" baseline="0" noProof="0" dirty="0">
                <a:ln>
                  <a:noFill/>
                </a:ln>
                <a:solidFill>
                  <a:schemeClr val="tx1"/>
                </a:solidFill>
                <a:effectLst/>
                <a:uLnTx/>
                <a:uFillTx/>
                <a:latin typeface="+mn-lt"/>
                <a:ea typeface="+mn-ea"/>
                <a:cs typeface="+mn-cs"/>
              </a:rPr>
            </a:br>
            <a:r>
              <a:rPr kumimoji="0" lang="en-US" sz="1600" b="0" i="0" u="none" strike="noStrike" kern="1200" cap="none" spc="0" normalizeH="0" baseline="0" noProof="0" dirty="0">
                <a:ln>
                  <a:noFill/>
                </a:ln>
                <a:solidFill>
                  <a:schemeClr val="tx1"/>
                </a:solidFill>
                <a:effectLst/>
                <a:uLnTx/>
                <a:uFillTx/>
                <a:latin typeface="+mn-lt"/>
                <a:ea typeface="+mn-ea"/>
                <a:cs typeface="+mn-cs"/>
                <a:hlinkClick r:id="rId13"/>
              </a:rPr>
              <a:t> DOE crediting period confirmation</a:t>
            </a:r>
            <a:r>
              <a:rPr kumimoji="0" lang="en-US" sz="1600" b="0" i="0" u="none" strike="noStrike" kern="1200" cap="none" spc="0" normalizeH="0" baseline="0" noProof="0" dirty="0">
                <a:ln>
                  <a:noFill/>
                </a:ln>
                <a:solidFill>
                  <a:schemeClr val="tx1"/>
                </a:solidFill>
                <a:effectLst/>
                <a:uLnTx/>
                <a:uFillTx/>
                <a:latin typeface="+mn-lt"/>
                <a:ea typeface="+mn-ea"/>
                <a:cs typeface="+mn-cs"/>
              </a:rPr>
              <a:t> (93 KB) </a:t>
            </a:r>
            <a:br>
              <a:rPr kumimoji="0" lang="en-US" sz="1600" b="0" i="0" u="none" strike="noStrike" kern="1200" cap="none" spc="0" normalizeH="0" baseline="0" noProof="0" dirty="0">
                <a:ln>
                  <a:noFill/>
                </a:ln>
                <a:solidFill>
                  <a:schemeClr val="tx1"/>
                </a:solidFill>
                <a:effectLst/>
                <a:uLnTx/>
                <a:uFillTx/>
                <a:latin typeface="+mn-lt"/>
                <a:ea typeface="+mn-ea"/>
                <a:cs typeface="+mn-cs"/>
              </a:rPr>
            </a:br>
            <a:r>
              <a:rPr kumimoji="0" lang="en-US" sz="1600" b="1" i="0" u="none" strike="noStrike" kern="1200" cap="none" spc="0" normalizeH="0" baseline="0" noProof="0" dirty="0">
                <a:ln>
                  <a:noFill/>
                </a:ln>
                <a:solidFill>
                  <a:schemeClr val="tx1"/>
                </a:solidFill>
                <a:effectLst/>
                <a:uLnTx/>
                <a:uFillTx/>
                <a:latin typeface="+mn-lt"/>
                <a:ea typeface="+mn-ea"/>
                <a:cs typeface="+mn-cs"/>
              </a:rPr>
              <a:t>Public availability information</a:t>
            </a:r>
            <a:r>
              <a:rPr kumimoji="0" lang="en-US" sz="1600" b="0" i="0" u="none" strike="noStrike" kern="1200" cap="none" spc="0" normalizeH="0" baseline="0" noProof="0" dirty="0">
                <a:ln>
                  <a:noFill/>
                </a:ln>
                <a:solidFill>
                  <a:schemeClr val="tx1"/>
                </a:solidFill>
                <a:effectLst/>
                <a:uLnTx/>
                <a:uFillTx/>
                <a:latin typeface="+mn-lt"/>
                <a:ea typeface="+mn-ea"/>
                <a:cs typeface="+mn-cs"/>
              </a:rPr>
              <a:t> </a:t>
            </a:r>
            <a:br>
              <a:rPr kumimoji="0" lang="en-US" sz="1600" b="0" i="0" u="none" strike="noStrike" kern="1200" cap="none" spc="0" normalizeH="0" baseline="0" noProof="0" dirty="0">
                <a:ln>
                  <a:noFill/>
                </a:ln>
                <a:solidFill>
                  <a:schemeClr val="tx1"/>
                </a:solidFill>
                <a:effectLst/>
                <a:uLnTx/>
                <a:uFillTx/>
                <a:latin typeface="+mn-lt"/>
                <a:ea typeface="+mn-ea"/>
                <a:cs typeface="+mn-cs"/>
              </a:rPr>
            </a:br>
            <a:r>
              <a:rPr kumimoji="0" lang="en-US" sz="1600" b="0" i="0" u="none" strike="noStrike" kern="1200" cap="none" spc="0" normalizeH="0" baseline="0" noProof="0" dirty="0">
                <a:ln>
                  <a:noFill/>
                </a:ln>
                <a:solidFill>
                  <a:schemeClr val="tx1"/>
                </a:solidFill>
                <a:effectLst/>
                <a:uLnTx/>
                <a:uFillTx/>
                <a:latin typeface="+mn-lt"/>
                <a:ea typeface="+mn-ea"/>
                <a:cs typeface="+mn-cs"/>
              </a:rPr>
              <a:t>The Validation report will be made publicly available through the registration process </a:t>
            </a:r>
            <a:br>
              <a:rPr kumimoji="0" lang="en-US" sz="1400" b="0" i="0" u="none" strike="noStrike" kern="1200" cap="none" spc="0" normalizeH="0" baseline="0" noProof="0" dirty="0">
                <a:ln>
                  <a:noFill/>
                </a:ln>
                <a:solidFill>
                  <a:schemeClr val="tx1"/>
                </a:solidFill>
                <a:effectLst/>
                <a:uLnTx/>
                <a:uFillTx/>
                <a:latin typeface="+mn-lt"/>
                <a:ea typeface="+mn-ea"/>
                <a:cs typeface="+mn-cs"/>
              </a:rPr>
            </a:br>
            <a:r>
              <a:rPr kumimoji="0" lang="en-US" sz="1400" b="0" i="0" u="none" strike="noStrike" kern="1200" cap="none" spc="0" normalizeH="0" baseline="0" noProof="0" dirty="0">
                <a:ln>
                  <a:noFill/>
                </a:ln>
                <a:solidFill>
                  <a:schemeClr val="tx1"/>
                </a:solidFill>
                <a:effectLst/>
                <a:uLnTx/>
                <a:uFillTx/>
                <a:latin typeface="+mn-lt"/>
                <a:ea typeface="+mn-ea"/>
                <a:cs typeface="+mn-cs"/>
                <a:hlinkClick r:id="rId14"/>
              </a:rPr>
              <a:t> Compilation of all comments received</a:t>
            </a:r>
            <a:r>
              <a:rPr kumimoji="0" lang="en-US" sz="1400" b="0" i="0" u="none" strike="noStrike" kern="1200" cap="none" spc="0" normalizeH="0" baseline="0" noProof="0" dirty="0">
                <a:ln>
                  <a:noFill/>
                </a:ln>
                <a:solidFill>
                  <a:schemeClr val="tx1"/>
                </a:solidFill>
                <a:effectLst/>
                <a:uLnTx/>
                <a:uFillTx/>
                <a:latin typeface="+mn-lt"/>
                <a:ea typeface="+mn-ea"/>
                <a:cs typeface="+mn-cs"/>
              </a:rPr>
              <a:t> (83 KB) </a:t>
            </a:r>
          </a:p>
        </p:txBody>
      </p:sp>
      <p:sp>
        <p:nvSpPr>
          <p:cNvPr id="4" name="TextBox 3"/>
          <p:cNvSpPr txBox="1"/>
          <p:nvPr/>
        </p:nvSpPr>
        <p:spPr>
          <a:xfrm>
            <a:off x="5791200" y="6488668"/>
            <a:ext cx="3657600" cy="369332"/>
          </a:xfrm>
          <a:prstGeom prst="rect">
            <a:avLst/>
          </a:prstGeom>
          <a:noFill/>
        </p:spPr>
        <p:txBody>
          <a:bodyPr wrap="square" rtlCol="0">
            <a:spAutoFit/>
          </a:bodyPr>
          <a:lstStyle/>
          <a:p>
            <a:r>
              <a:rPr lang="en-US" b="1" dirty="0"/>
              <a:t>P.K. Modi &amp; Co.              15.07.2012 </a:t>
            </a:r>
          </a:p>
        </p:txBody>
      </p:sp>
      <p:sp>
        <p:nvSpPr>
          <p:cNvPr id="5" name="Footer Placeholder 4"/>
          <p:cNvSpPr>
            <a:spLocks noGrp="1"/>
          </p:cNvSpPr>
          <p:nvPr>
            <p:ph type="ftr" sz="quarter" idx="11"/>
          </p:nvPr>
        </p:nvSpPr>
        <p:spPr/>
        <p:txBody>
          <a:bodyPr/>
          <a:lstStyle/>
          <a:p>
            <a:r>
              <a:rPr lang="en-US" sz="1600" b="1" dirty="0">
                <a:solidFill>
                  <a:srgbClr val="C00000"/>
                </a:solidFill>
              </a:rPr>
              <a:t>32</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a:ln>
                  <a:noFill/>
                </a:ln>
                <a:solidFill>
                  <a:schemeClr val="accent2"/>
                </a:solidFill>
                <a:effectLst/>
                <a:uLnTx/>
                <a:uFillTx/>
                <a:latin typeface="+mj-lt"/>
                <a:ea typeface="+mj-ea"/>
                <a:cs typeface="+mj-cs"/>
              </a:rPr>
              <a:t>Case Study: Gujarat Fluorochemicals ltd</a:t>
            </a:r>
            <a:br>
              <a:rPr kumimoji="0" lang="en-US" sz="2800" b="0" i="0" u="none" strike="noStrike" kern="1200" cap="none" spc="0" normalizeH="0" baseline="0" noProof="0">
                <a:ln>
                  <a:noFill/>
                </a:ln>
                <a:solidFill>
                  <a:schemeClr val="accent2"/>
                </a:solidFill>
                <a:effectLst/>
                <a:uLnTx/>
                <a:uFillTx/>
                <a:latin typeface="+mj-lt"/>
                <a:ea typeface="+mj-ea"/>
                <a:cs typeface="+mj-cs"/>
              </a:rPr>
            </a:br>
            <a:r>
              <a:rPr kumimoji="0" lang="en-US" sz="2800" b="0" i="0" u="none" strike="noStrike" kern="1200" cap="none" spc="0" normalizeH="0" baseline="0" noProof="0">
                <a:ln>
                  <a:noFill/>
                </a:ln>
                <a:solidFill>
                  <a:schemeClr val="accent2"/>
                </a:solidFill>
                <a:effectLst/>
                <a:uLnTx/>
                <a:uFillTx/>
                <a:latin typeface="+mj-lt"/>
                <a:ea typeface="+mj-ea"/>
                <a:cs typeface="+mj-cs"/>
              </a:rPr>
              <a:t>(Source:</a:t>
            </a:r>
            <a:r>
              <a:rPr kumimoji="0" lang="en-US" sz="2000" b="0" i="0" u="none" strike="noStrike" kern="1200" cap="none" spc="0" normalizeH="0" baseline="0" noProof="0">
                <a:ln>
                  <a:noFill/>
                </a:ln>
                <a:solidFill>
                  <a:schemeClr val="accent2"/>
                </a:solidFill>
                <a:effectLst/>
                <a:uLnTx/>
                <a:uFillTx/>
                <a:latin typeface="+mj-lt"/>
                <a:ea typeface="+mj-ea"/>
                <a:cs typeface="+mj-cs"/>
              </a:rPr>
              <a:t>http://cdm.unfccc.int/Projects)</a:t>
            </a:r>
            <a:endParaRPr kumimoji="0" lang="en-US" sz="2000" b="0" i="0" u="none" strike="noStrike" kern="1200" cap="none" spc="0" normalizeH="0" baseline="0" noProof="0" dirty="0">
              <a:ln>
                <a:noFill/>
              </a:ln>
              <a:solidFill>
                <a:schemeClr val="accent2"/>
              </a:solidFill>
              <a:effectLst/>
              <a:uLnTx/>
              <a:uFillTx/>
              <a:latin typeface="+mj-lt"/>
              <a:ea typeface="+mj-ea"/>
              <a:cs typeface="+mj-cs"/>
            </a:endParaRPr>
          </a:p>
        </p:txBody>
      </p:sp>
      <p:sp>
        <p:nvSpPr>
          <p:cNvPr id="3" name="Rectangle 3"/>
          <p:cNvSpPr txBox="1">
            <a:spLocks noChangeArrowheads="1"/>
          </p:cNvSpPr>
          <p:nvPr/>
        </p:nvSpPr>
        <p:spPr>
          <a:xfrm>
            <a:off x="457200" y="1371600"/>
            <a:ext cx="8229600" cy="4754563"/>
          </a:xfrm>
          <a:prstGeom prst="rect">
            <a:avLst/>
          </a:prstGeom>
        </p:spPr>
        <p:txBody>
          <a:bodyPr/>
          <a:lstStyle/>
          <a:p>
            <a:pPr marL="342900" marR="0" lvl="0" indent="-342900" algn="l" defTabSz="914400" rtl="0" eaLnBrk="1" fontAlgn="auto" latinLnBrk="0" hangingPunct="1">
              <a:lnSpc>
                <a:spcPct val="80000"/>
              </a:lnSpc>
              <a:spcBef>
                <a:spcPct val="20000"/>
              </a:spcBef>
              <a:spcAft>
                <a:spcPts val="0"/>
              </a:spcAft>
              <a:buClrTx/>
              <a:buSzTx/>
              <a:buFontTx/>
              <a:buNone/>
              <a:tabLst/>
              <a:defRPr/>
            </a:pPr>
            <a:r>
              <a:rPr kumimoji="0" lang="en-US" sz="1400" b="1" i="0" u="none" strike="noStrike" kern="1200" cap="none" spc="0" normalizeH="0" baseline="0" noProof="0" dirty="0">
                <a:ln>
                  <a:noFill/>
                </a:ln>
                <a:solidFill>
                  <a:schemeClr val="tx1"/>
                </a:solidFill>
                <a:effectLst/>
                <a:uLnTx/>
                <a:uFillTx/>
                <a:latin typeface="+mn-lt"/>
                <a:ea typeface="+mn-ea"/>
                <a:cs typeface="+mn-cs"/>
              </a:rPr>
              <a:t>R</a:t>
            </a:r>
            <a:r>
              <a:rPr kumimoji="0" lang="en-US" sz="1600" b="1" i="0" u="none" strike="noStrike" kern="1200" cap="none" spc="0" normalizeH="0" baseline="0" noProof="0" dirty="0">
                <a:ln>
                  <a:noFill/>
                </a:ln>
                <a:solidFill>
                  <a:schemeClr val="tx1"/>
                </a:solidFill>
                <a:effectLst/>
                <a:uLnTx/>
                <a:uFillTx/>
                <a:latin typeface="+mn-lt"/>
                <a:ea typeface="+mn-ea"/>
                <a:cs typeface="+mn-cs"/>
              </a:rPr>
              <a:t>egistration Date     	</a:t>
            </a:r>
            <a:r>
              <a:rPr kumimoji="0" lang="en-US" sz="1600" b="0" i="0" u="none" strike="noStrike" kern="1200" cap="none" spc="0" normalizeH="0" baseline="0" noProof="0" dirty="0">
                <a:ln>
                  <a:noFill/>
                </a:ln>
                <a:solidFill>
                  <a:schemeClr val="tx1"/>
                </a:solidFill>
                <a:effectLst/>
                <a:uLnTx/>
                <a:uFillTx/>
                <a:latin typeface="+mn-lt"/>
                <a:ea typeface="+mn-ea"/>
                <a:cs typeface="+mn-cs"/>
              </a:rPr>
              <a:t>08 Mar 05   </a:t>
            </a:r>
            <a:r>
              <a:rPr kumimoji="0" lang="en-US" sz="1600" b="0" i="0" u="none" strike="noStrike" kern="1200" cap="none" spc="0" normalizeH="0" baseline="0" noProof="0" dirty="0">
                <a:ln>
                  <a:noFill/>
                </a:ln>
                <a:solidFill>
                  <a:schemeClr val="tx1"/>
                </a:solidFill>
                <a:effectLst/>
                <a:uLnTx/>
                <a:uFillTx/>
                <a:latin typeface="+mn-lt"/>
                <a:ea typeface="+mn-ea"/>
                <a:cs typeface="+mn-cs"/>
                <a:hlinkClick r:id="rId2"/>
              </a:rPr>
              <a:t>(view history)</a:t>
            </a:r>
            <a:r>
              <a:rPr kumimoji="0" lang="en-US" sz="1600" b="0" i="0" u="none" strike="noStrike" kern="1200" cap="none" spc="0" normalizeH="0" baseline="0" noProof="0" dirty="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80000"/>
              </a:lnSpc>
              <a:spcBef>
                <a:spcPct val="2000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mn-lt"/>
                <a:ea typeface="+mn-ea"/>
                <a:cs typeface="+mn-cs"/>
              </a:rPr>
              <a:t>Crediting Period 	</a:t>
            </a:r>
            <a:r>
              <a:rPr kumimoji="0" lang="en-US" sz="1600" b="0" i="0" u="none" strike="noStrike" kern="1200" cap="none" spc="0" normalizeH="0" baseline="0" noProof="0" dirty="0">
                <a:ln>
                  <a:noFill/>
                </a:ln>
                <a:solidFill>
                  <a:schemeClr val="tx1"/>
                </a:solidFill>
                <a:effectLst/>
                <a:uLnTx/>
                <a:uFillTx/>
                <a:latin typeface="+mn-lt"/>
                <a:ea typeface="+mn-ea"/>
                <a:cs typeface="+mn-cs"/>
              </a:rPr>
              <a:t>13 Feb 06 - 12 Feb 16 (Fixed) </a:t>
            </a:r>
          </a:p>
          <a:p>
            <a:pPr marL="342900" marR="0" lvl="0" indent="-342900" algn="l" defTabSz="914400" rtl="0" eaLnBrk="1" fontAlgn="auto" latinLnBrk="0" hangingPunct="1">
              <a:lnSpc>
                <a:spcPct val="80000"/>
              </a:lnSpc>
              <a:spcBef>
                <a:spcPct val="2000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mn-lt"/>
                <a:ea typeface="+mn-ea"/>
                <a:cs typeface="+mn-cs"/>
              </a:rPr>
              <a:t>Changed from	</a:t>
            </a:r>
            <a:r>
              <a:rPr kumimoji="0" lang="en-US" sz="1600" b="0" i="0" u="none" strike="noStrike" kern="1200" cap="none" spc="0" normalizeH="0" baseline="0" noProof="0" dirty="0">
                <a:ln>
                  <a:noFill/>
                </a:ln>
                <a:solidFill>
                  <a:schemeClr val="tx1"/>
                </a:solidFill>
                <a:effectLst/>
                <a:uLnTx/>
                <a:uFillTx/>
                <a:latin typeface="+mn-lt"/>
                <a:ea typeface="+mn-ea"/>
                <a:cs typeface="+mn-cs"/>
              </a:rPr>
              <a:t>01 Oct 05 - 30 Nov 15 </a:t>
            </a:r>
          </a:p>
          <a:p>
            <a:pPr marL="342900" marR="0" lvl="0" indent="-342900" algn="l" defTabSz="914400" rtl="0" eaLnBrk="1" fontAlgn="auto" latinLnBrk="0" hangingPunct="1">
              <a:lnSpc>
                <a:spcPct val="80000"/>
              </a:lnSpc>
              <a:spcBef>
                <a:spcPct val="2000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mn-lt"/>
                <a:ea typeface="+mn-ea"/>
                <a:cs typeface="+mn-cs"/>
              </a:rPr>
              <a:t>Requests for Issuance and related documentation </a:t>
            </a:r>
            <a:br>
              <a:rPr kumimoji="0" lang="en-US" sz="1600" b="0" i="0" u="none" strike="noStrike" kern="1200" cap="none" spc="0" normalizeH="0" baseline="0" noProof="0" dirty="0">
                <a:ln>
                  <a:noFill/>
                </a:ln>
                <a:solidFill>
                  <a:schemeClr val="tx1"/>
                </a:solidFill>
                <a:effectLst/>
                <a:uLnTx/>
                <a:uFillTx/>
                <a:latin typeface="+mn-lt"/>
                <a:ea typeface="+mn-ea"/>
                <a:cs typeface="+mn-cs"/>
              </a:rPr>
            </a:br>
            <a:endParaRPr kumimoji="0" lang="en-US" sz="16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mn-lt"/>
                <a:ea typeface="+mn-ea"/>
                <a:cs typeface="+mn-cs"/>
              </a:rPr>
              <a:t>Monitoring report   	</a:t>
            </a:r>
            <a:r>
              <a:rPr kumimoji="0" lang="en-US" sz="1600" b="0" i="0" u="none" strike="noStrike" kern="1200" cap="none" spc="0" normalizeH="0" baseline="0" noProof="0" dirty="0">
                <a:ln>
                  <a:noFill/>
                </a:ln>
                <a:solidFill>
                  <a:schemeClr val="tx1"/>
                </a:solidFill>
                <a:effectLst/>
                <a:uLnTx/>
                <a:uFillTx/>
                <a:latin typeface="+mn-lt"/>
                <a:ea typeface="+mn-ea"/>
                <a:cs typeface="+mn-cs"/>
              </a:rPr>
              <a:t>: </a:t>
            </a:r>
            <a:r>
              <a:rPr kumimoji="0" lang="en-US" sz="1600" b="0" i="0" u="none" strike="noStrike" kern="1200" cap="none" spc="0" normalizeH="0" baseline="0" noProof="0" dirty="0">
                <a:ln>
                  <a:noFill/>
                </a:ln>
                <a:solidFill>
                  <a:schemeClr val="tx1"/>
                </a:solidFill>
                <a:effectLst/>
                <a:uLnTx/>
                <a:uFillTx/>
                <a:latin typeface="+mn-lt"/>
                <a:ea typeface="+mn-ea"/>
                <a:cs typeface="+mn-cs"/>
                <a:hlinkClick r:id="rId3"/>
              </a:rPr>
              <a:t>  01 Oct 2005 - 02 Mar 2006</a:t>
            </a:r>
            <a:r>
              <a:rPr kumimoji="0" lang="en-US" sz="1600" b="0" i="0" u="none" strike="noStrike" kern="1200" cap="none" spc="0" normalizeH="0" baseline="0" noProof="0" dirty="0">
                <a:ln>
                  <a:noFill/>
                </a:ln>
                <a:solidFill>
                  <a:schemeClr val="tx1"/>
                </a:solidFill>
                <a:effectLst/>
                <a:uLnTx/>
                <a:uFillTx/>
                <a:latin typeface="+mn-lt"/>
                <a:ea typeface="+mn-ea"/>
                <a:cs typeface="+mn-cs"/>
              </a:rPr>
              <a:t> (482 KB) </a:t>
            </a:r>
            <a:br>
              <a:rPr kumimoji="0" lang="en-US" sz="1600" b="0" i="0" u="none" strike="noStrike" kern="1200" cap="none" spc="0" normalizeH="0" baseline="0" noProof="0" dirty="0">
                <a:ln>
                  <a:noFill/>
                </a:ln>
                <a:solidFill>
                  <a:schemeClr val="tx1"/>
                </a:solidFill>
                <a:effectLst/>
                <a:uLnTx/>
                <a:uFillTx/>
                <a:latin typeface="+mn-lt"/>
                <a:ea typeface="+mn-ea"/>
                <a:cs typeface="+mn-cs"/>
              </a:rPr>
            </a:br>
            <a:r>
              <a:rPr kumimoji="0" lang="en-US" sz="1600" b="1" i="0" u="none" strike="noStrike" kern="1200" cap="none" spc="0" normalizeH="0" baseline="0" noProof="0" dirty="0">
                <a:ln>
                  <a:noFill/>
                </a:ln>
                <a:solidFill>
                  <a:schemeClr val="tx1"/>
                </a:solidFill>
                <a:effectLst/>
                <a:uLnTx/>
                <a:uFillTx/>
                <a:latin typeface="+mn-lt"/>
                <a:ea typeface="+mn-ea"/>
                <a:cs typeface="+mn-cs"/>
              </a:rPr>
              <a:t>Issuance request state</a:t>
            </a:r>
            <a:r>
              <a:rPr kumimoji="0" lang="en-US" sz="1600" b="0" i="0" u="none" strike="noStrike" kern="1200" cap="none" spc="0" normalizeH="0" baseline="0" noProof="0" dirty="0">
                <a:ln>
                  <a:noFill/>
                </a:ln>
                <a:solidFill>
                  <a:schemeClr val="tx1"/>
                </a:solidFill>
                <a:effectLst/>
                <a:uLnTx/>
                <a:uFillTx/>
                <a:latin typeface="+mn-lt"/>
                <a:ea typeface="+mn-ea"/>
                <a:cs typeface="+mn-cs"/>
              </a:rPr>
              <a:t>: Issued </a:t>
            </a:r>
            <a:br>
              <a:rPr kumimoji="0" lang="en-US" sz="1600" b="0" i="0" u="none" strike="noStrike" kern="1200" cap="none" spc="0" normalizeH="0" baseline="0" noProof="0" dirty="0">
                <a:ln>
                  <a:noFill/>
                </a:ln>
                <a:solidFill>
                  <a:schemeClr val="tx1"/>
                </a:solidFill>
                <a:effectLst/>
                <a:uLnTx/>
                <a:uFillTx/>
                <a:latin typeface="+mn-lt"/>
                <a:ea typeface="+mn-ea"/>
                <a:cs typeface="+mn-cs"/>
              </a:rPr>
            </a:br>
            <a:r>
              <a:rPr kumimoji="0" lang="en-US" sz="1600" b="1" i="0" u="none" strike="noStrike" kern="1200" cap="none" spc="0" normalizeH="0" baseline="0" noProof="0" dirty="0">
                <a:ln>
                  <a:noFill/>
                </a:ln>
                <a:solidFill>
                  <a:schemeClr val="tx1"/>
                </a:solidFill>
                <a:effectLst/>
                <a:uLnTx/>
                <a:uFillTx/>
                <a:latin typeface="+mn-lt"/>
                <a:ea typeface="+mn-ea"/>
                <a:cs typeface="+mn-cs"/>
              </a:rPr>
              <a:t>CERs requested</a:t>
            </a:r>
            <a:r>
              <a:rPr kumimoji="0" lang="en-US" sz="1600" b="0" i="0" u="none" strike="noStrike" kern="1200" cap="none" spc="0" normalizeH="0" baseline="0" noProof="0" dirty="0">
                <a:ln>
                  <a:noFill/>
                </a:ln>
                <a:solidFill>
                  <a:schemeClr val="tx1"/>
                </a:solidFill>
                <a:effectLst/>
                <a:uLnTx/>
                <a:uFillTx/>
                <a:latin typeface="+mn-lt"/>
                <a:ea typeface="+mn-ea"/>
                <a:cs typeface="+mn-cs"/>
              </a:rPr>
              <a:t>: 83355 </a:t>
            </a:r>
            <a:br>
              <a:rPr kumimoji="0" lang="en-US" sz="1600" b="0" i="0" u="none" strike="noStrike" kern="1200" cap="none" spc="0" normalizeH="0" baseline="0" noProof="0" dirty="0">
                <a:ln>
                  <a:noFill/>
                </a:ln>
                <a:solidFill>
                  <a:schemeClr val="tx1"/>
                </a:solidFill>
                <a:effectLst/>
                <a:uLnTx/>
                <a:uFillTx/>
                <a:latin typeface="+mn-lt"/>
                <a:ea typeface="+mn-ea"/>
                <a:cs typeface="+mn-cs"/>
              </a:rPr>
            </a:br>
            <a:r>
              <a:rPr kumimoji="0" lang="en-US" sz="1600" b="0" i="0" u="none" strike="noStrike" kern="1200" cap="none" spc="0" normalizeH="0" baseline="0" noProof="0" dirty="0">
                <a:ln>
                  <a:noFill/>
                </a:ln>
                <a:solidFill>
                  <a:schemeClr val="tx1"/>
                </a:solidFill>
                <a:effectLst/>
                <a:uLnTx/>
                <a:uFillTx/>
                <a:latin typeface="+mn-lt"/>
                <a:ea typeface="+mn-ea"/>
                <a:cs typeface="+mn-cs"/>
                <a:hlinkClick r:id="rId4"/>
              </a:rPr>
              <a:t>[Full view and history]</a:t>
            </a:r>
            <a:r>
              <a:rPr kumimoji="0" lang="en-US" sz="1600" b="0" i="0" u="none" strike="noStrike" kern="1200" cap="none" spc="0" normalizeH="0" baseline="0" noProof="0" dirty="0">
                <a:ln>
                  <a:noFill/>
                </a:ln>
                <a:solidFill>
                  <a:schemeClr val="tx1"/>
                </a:solidFill>
                <a:effectLst/>
                <a:uLnTx/>
                <a:uFillTx/>
                <a:latin typeface="+mn-lt"/>
                <a:ea typeface="+mn-ea"/>
                <a:cs typeface="+mn-cs"/>
              </a:rPr>
              <a:t> </a:t>
            </a:r>
            <a:br>
              <a:rPr kumimoji="0" lang="en-US" sz="1600" b="0" i="0" u="none" strike="noStrike" kern="1200" cap="none" spc="0" normalizeH="0" baseline="0" noProof="0" dirty="0">
                <a:ln>
                  <a:noFill/>
                </a:ln>
                <a:solidFill>
                  <a:schemeClr val="tx1"/>
                </a:solidFill>
                <a:effectLst/>
                <a:uLnTx/>
                <a:uFillTx/>
                <a:latin typeface="+mn-lt"/>
                <a:ea typeface="+mn-ea"/>
                <a:cs typeface="+mn-cs"/>
              </a:rPr>
            </a:br>
            <a:br>
              <a:rPr kumimoji="0" lang="en-US" sz="1600" b="0" i="0" u="none" strike="noStrike" kern="1200" cap="none" spc="0" normalizeH="0" baseline="0" noProof="0" dirty="0">
                <a:ln>
                  <a:noFill/>
                </a:ln>
                <a:solidFill>
                  <a:schemeClr val="tx1"/>
                </a:solidFill>
                <a:effectLst/>
                <a:uLnTx/>
                <a:uFillTx/>
                <a:latin typeface="+mn-lt"/>
                <a:ea typeface="+mn-ea"/>
                <a:cs typeface="+mn-cs"/>
              </a:rPr>
            </a:br>
            <a:br>
              <a:rPr kumimoji="0" lang="en-US" sz="1600" b="0" i="0" u="none" strike="noStrike" kern="1200" cap="none" spc="0" normalizeH="0" baseline="0" noProof="0" dirty="0">
                <a:ln>
                  <a:noFill/>
                </a:ln>
                <a:solidFill>
                  <a:schemeClr val="tx1"/>
                </a:solidFill>
                <a:effectLst/>
                <a:uLnTx/>
                <a:uFillTx/>
                <a:latin typeface="+mn-lt"/>
                <a:ea typeface="+mn-ea"/>
                <a:cs typeface="+mn-cs"/>
              </a:rPr>
            </a:br>
            <a:r>
              <a:rPr kumimoji="0" lang="en-US" sz="1600" b="1" i="0" u="none" strike="noStrike" kern="1200" cap="none" spc="0" normalizeH="0" baseline="0" noProof="0" dirty="0">
                <a:ln>
                  <a:noFill/>
                </a:ln>
                <a:solidFill>
                  <a:schemeClr val="tx1"/>
                </a:solidFill>
                <a:effectLst/>
                <a:uLnTx/>
                <a:uFillTx/>
                <a:latin typeface="+mn-lt"/>
                <a:ea typeface="+mn-ea"/>
                <a:cs typeface="+mn-cs"/>
              </a:rPr>
              <a:t>Monitoring report  </a:t>
            </a:r>
            <a:r>
              <a:rPr kumimoji="0" lang="en-US" sz="1600" b="0" i="0" u="none" strike="noStrike" kern="1200" cap="none" spc="0" normalizeH="0" baseline="0" noProof="0" dirty="0">
                <a:ln>
                  <a:noFill/>
                </a:ln>
                <a:solidFill>
                  <a:schemeClr val="tx1"/>
                </a:solidFill>
                <a:effectLst/>
                <a:uLnTx/>
                <a:uFillTx/>
                <a:latin typeface="+mn-lt"/>
                <a:ea typeface="+mn-ea"/>
                <a:cs typeface="+mn-cs"/>
              </a:rPr>
              <a:t>: </a:t>
            </a:r>
            <a:r>
              <a:rPr kumimoji="0" lang="en-US" sz="1600" b="0" i="0" u="none" strike="noStrike" kern="1200" cap="none" spc="0" normalizeH="0" baseline="0" noProof="0" dirty="0">
                <a:ln>
                  <a:noFill/>
                </a:ln>
                <a:solidFill>
                  <a:schemeClr val="tx1"/>
                </a:solidFill>
                <a:effectLst/>
                <a:uLnTx/>
                <a:uFillTx/>
                <a:latin typeface="+mn-lt"/>
                <a:ea typeface="+mn-ea"/>
                <a:cs typeface="+mn-cs"/>
                <a:hlinkClick r:id="rId5"/>
              </a:rPr>
              <a:t> 03 Mar 2006 - 30 Apr 2006</a:t>
            </a:r>
            <a:r>
              <a:rPr kumimoji="0" lang="en-US" sz="1600" b="0" i="0" u="none" strike="noStrike" kern="1200" cap="none" spc="0" normalizeH="0" baseline="0" noProof="0" dirty="0">
                <a:ln>
                  <a:noFill/>
                </a:ln>
                <a:solidFill>
                  <a:schemeClr val="tx1"/>
                </a:solidFill>
                <a:effectLst/>
                <a:uLnTx/>
                <a:uFillTx/>
                <a:latin typeface="+mn-lt"/>
                <a:ea typeface="+mn-ea"/>
                <a:cs typeface="+mn-cs"/>
              </a:rPr>
              <a:t> (492 KB) </a:t>
            </a:r>
            <a:br>
              <a:rPr kumimoji="0" lang="en-US" sz="1600" b="0" i="0" u="none" strike="noStrike" kern="1200" cap="none" spc="0" normalizeH="0" baseline="0" noProof="0" dirty="0">
                <a:ln>
                  <a:noFill/>
                </a:ln>
                <a:solidFill>
                  <a:schemeClr val="tx1"/>
                </a:solidFill>
                <a:effectLst/>
                <a:uLnTx/>
                <a:uFillTx/>
                <a:latin typeface="+mn-lt"/>
                <a:ea typeface="+mn-ea"/>
                <a:cs typeface="+mn-cs"/>
              </a:rPr>
            </a:br>
            <a:r>
              <a:rPr kumimoji="0" lang="en-US" sz="1600" b="1" i="0" u="none" strike="noStrike" kern="1200" cap="none" spc="0" normalizeH="0" baseline="0" noProof="0" dirty="0">
                <a:ln>
                  <a:noFill/>
                </a:ln>
                <a:solidFill>
                  <a:schemeClr val="tx1"/>
                </a:solidFill>
                <a:effectLst/>
                <a:uLnTx/>
                <a:uFillTx/>
                <a:latin typeface="+mn-lt"/>
                <a:ea typeface="+mn-ea"/>
                <a:cs typeface="+mn-cs"/>
              </a:rPr>
              <a:t>Issuance request state</a:t>
            </a:r>
            <a:r>
              <a:rPr kumimoji="0" lang="en-US" sz="1600" b="0" i="0" u="none" strike="noStrike" kern="1200" cap="none" spc="0" normalizeH="0" baseline="0" noProof="0" dirty="0">
                <a:ln>
                  <a:noFill/>
                </a:ln>
                <a:solidFill>
                  <a:schemeClr val="tx1"/>
                </a:solidFill>
                <a:effectLst/>
                <a:uLnTx/>
                <a:uFillTx/>
                <a:latin typeface="+mn-lt"/>
                <a:ea typeface="+mn-ea"/>
                <a:cs typeface="+mn-cs"/>
              </a:rPr>
              <a:t>: Issued </a:t>
            </a:r>
            <a:br>
              <a:rPr kumimoji="0" lang="en-US" sz="1600" b="0" i="0" u="none" strike="noStrike" kern="1200" cap="none" spc="0" normalizeH="0" baseline="0" noProof="0" dirty="0">
                <a:ln>
                  <a:noFill/>
                </a:ln>
                <a:solidFill>
                  <a:schemeClr val="tx1"/>
                </a:solidFill>
                <a:effectLst/>
                <a:uLnTx/>
                <a:uFillTx/>
                <a:latin typeface="+mn-lt"/>
                <a:ea typeface="+mn-ea"/>
                <a:cs typeface="+mn-cs"/>
              </a:rPr>
            </a:br>
            <a:r>
              <a:rPr kumimoji="0" lang="en-US" sz="1600" b="1" i="0" u="none" strike="noStrike" kern="1200" cap="none" spc="0" normalizeH="0" baseline="0" noProof="0" dirty="0">
                <a:ln>
                  <a:noFill/>
                </a:ln>
                <a:solidFill>
                  <a:schemeClr val="tx1"/>
                </a:solidFill>
                <a:effectLst/>
                <a:uLnTx/>
                <a:uFillTx/>
                <a:latin typeface="+mn-lt"/>
                <a:ea typeface="+mn-ea"/>
                <a:cs typeface="+mn-cs"/>
              </a:rPr>
              <a:t>CERs requested</a:t>
            </a:r>
            <a:r>
              <a:rPr kumimoji="0" lang="en-US" sz="1600" b="0" i="0" u="none" strike="noStrike" kern="1200" cap="none" spc="0" normalizeH="0" baseline="0" noProof="0" dirty="0">
                <a:ln>
                  <a:noFill/>
                </a:ln>
                <a:solidFill>
                  <a:schemeClr val="tx1"/>
                </a:solidFill>
                <a:effectLst/>
                <a:uLnTx/>
                <a:uFillTx/>
                <a:latin typeface="+mn-lt"/>
                <a:ea typeface="+mn-ea"/>
                <a:cs typeface="+mn-cs"/>
              </a:rPr>
              <a:t>: 884339 </a:t>
            </a:r>
            <a:br>
              <a:rPr kumimoji="0" lang="en-US" sz="1600" b="0" i="0" u="none" strike="noStrike" kern="1200" cap="none" spc="0" normalizeH="0" baseline="0" noProof="0" dirty="0">
                <a:ln>
                  <a:noFill/>
                </a:ln>
                <a:solidFill>
                  <a:schemeClr val="tx1"/>
                </a:solidFill>
                <a:effectLst/>
                <a:uLnTx/>
                <a:uFillTx/>
                <a:latin typeface="+mn-lt"/>
                <a:ea typeface="+mn-ea"/>
                <a:cs typeface="+mn-cs"/>
              </a:rPr>
            </a:br>
            <a:r>
              <a:rPr kumimoji="0" lang="en-US" sz="1600" b="0" i="0" u="none" strike="noStrike" kern="1200" cap="none" spc="0" normalizeH="0" baseline="0" noProof="0" dirty="0">
                <a:ln>
                  <a:noFill/>
                </a:ln>
                <a:solidFill>
                  <a:schemeClr val="tx1"/>
                </a:solidFill>
                <a:effectLst/>
                <a:uLnTx/>
                <a:uFillTx/>
                <a:latin typeface="+mn-lt"/>
                <a:ea typeface="+mn-ea"/>
                <a:cs typeface="+mn-cs"/>
                <a:hlinkClick r:id="rId6"/>
              </a:rPr>
              <a:t>[Full view and history]</a:t>
            </a:r>
            <a:r>
              <a:rPr kumimoji="0" lang="en-US" sz="1600" b="0" i="0" u="none" strike="noStrike" kern="1200" cap="none" spc="0" normalizeH="0" baseline="0" noProof="0" dirty="0">
                <a:ln>
                  <a:noFill/>
                </a:ln>
                <a:solidFill>
                  <a:schemeClr val="tx1"/>
                </a:solidFill>
                <a:effectLst/>
                <a:uLnTx/>
                <a:uFillTx/>
                <a:latin typeface="+mn-lt"/>
                <a:ea typeface="+mn-ea"/>
                <a:cs typeface="+mn-cs"/>
              </a:rPr>
              <a:t> </a:t>
            </a:r>
            <a:br>
              <a:rPr kumimoji="0" lang="en-US" sz="1600" b="0" i="0" u="none" strike="noStrike" kern="1200" cap="none" spc="0" normalizeH="0" baseline="0" noProof="0" dirty="0">
                <a:ln>
                  <a:noFill/>
                </a:ln>
                <a:solidFill>
                  <a:schemeClr val="tx1"/>
                </a:solidFill>
                <a:effectLst/>
                <a:uLnTx/>
                <a:uFillTx/>
                <a:latin typeface="+mn-lt"/>
                <a:ea typeface="+mn-ea"/>
                <a:cs typeface="+mn-cs"/>
              </a:rPr>
            </a:br>
            <a:br>
              <a:rPr kumimoji="0" lang="en-US" sz="1600" b="0" i="0" u="none" strike="noStrike" kern="1200" cap="none" spc="0" normalizeH="0" baseline="0" noProof="0" dirty="0">
                <a:ln>
                  <a:noFill/>
                </a:ln>
                <a:solidFill>
                  <a:schemeClr val="tx1"/>
                </a:solidFill>
                <a:effectLst/>
                <a:uLnTx/>
                <a:uFillTx/>
                <a:latin typeface="+mn-lt"/>
                <a:ea typeface="+mn-ea"/>
                <a:cs typeface="+mn-cs"/>
              </a:rPr>
            </a:br>
            <a:br>
              <a:rPr kumimoji="0" lang="en-US" sz="1600" b="0" i="0" u="none" strike="noStrike" kern="1200" cap="none" spc="0" normalizeH="0" baseline="0" noProof="0" dirty="0">
                <a:ln>
                  <a:noFill/>
                </a:ln>
                <a:solidFill>
                  <a:schemeClr val="tx1"/>
                </a:solidFill>
                <a:effectLst/>
                <a:uLnTx/>
                <a:uFillTx/>
                <a:latin typeface="+mn-lt"/>
                <a:ea typeface="+mn-ea"/>
                <a:cs typeface="+mn-cs"/>
              </a:rPr>
            </a:br>
            <a:r>
              <a:rPr kumimoji="0" lang="en-US" sz="1600" b="1" i="0" u="none" strike="noStrike" kern="1200" cap="none" spc="0" normalizeH="0" baseline="0" noProof="0" dirty="0">
                <a:ln>
                  <a:noFill/>
                </a:ln>
                <a:solidFill>
                  <a:schemeClr val="tx1"/>
                </a:solidFill>
                <a:effectLst/>
                <a:uLnTx/>
                <a:uFillTx/>
                <a:latin typeface="+mn-lt"/>
                <a:ea typeface="+mn-ea"/>
                <a:cs typeface="+mn-cs"/>
              </a:rPr>
              <a:t>Monitoring report  </a:t>
            </a:r>
            <a:r>
              <a:rPr kumimoji="0" lang="en-US" sz="1600" b="0" i="0" u="none" strike="noStrike" kern="1200" cap="none" spc="0" normalizeH="0" baseline="0" noProof="0" dirty="0">
                <a:ln>
                  <a:noFill/>
                </a:ln>
                <a:solidFill>
                  <a:schemeClr val="tx1"/>
                </a:solidFill>
                <a:effectLst/>
                <a:uLnTx/>
                <a:uFillTx/>
                <a:latin typeface="+mn-lt"/>
                <a:ea typeface="+mn-ea"/>
                <a:cs typeface="+mn-cs"/>
              </a:rPr>
              <a:t>: </a:t>
            </a:r>
            <a:r>
              <a:rPr kumimoji="0" lang="en-US" sz="1600" b="0" i="0" u="none" strike="noStrike" kern="1200" cap="none" spc="0" normalizeH="0" baseline="0" noProof="0" dirty="0">
                <a:ln>
                  <a:noFill/>
                </a:ln>
                <a:solidFill>
                  <a:schemeClr val="tx1"/>
                </a:solidFill>
                <a:effectLst/>
                <a:uLnTx/>
                <a:uFillTx/>
                <a:latin typeface="+mn-lt"/>
                <a:ea typeface="+mn-ea"/>
                <a:cs typeface="+mn-cs"/>
                <a:hlinkClick r:id="rId7"/>
              </a:rPr>
              <a:t> 01 May 2006 - 31 Jul 2006</a:t>
            </a:r>
            <a:r>
              <a:rPr kumimoji="0" lang="en-US" sz="1600" b="0" i="0" u="none" strike="noStrike" kern="1200" cap="none" spc="0" normalizeH="0" baseline="0" noProof="0" dirty="0">
                <a:ln>
                  <a:noFill/>
                </a:ln>
                <a:solidFill>
                  <a:schemeClr val="tx1"/>
                </a:solidFill>
                <a:effectLst/>
                <a:uLnTx/>
                <a:uFillTx/>
                <a:latin typeface="+mn-lt"/>
                <a:ea typeface="+mn-ea"/>
                <a:cs typeface="+mn-cs"/>
              </a:rPr>
              <a:t> (153 KB) </a:t>
            </a:r>
            <a:br>
              <a:rPr kumimoji="0" lang="en-US" sz="1600" b="0" i="0" u="none" strike="noStrike" kern="1200" cap="none" spc="0" normalizeH="0" baseline="0" noProof="0" dirty="0">
                <a:ln>
                  <a:noFill/>
                </a:ln>
                <a:solidFill>
                  <a:schemeClr val="tx1"/>
                </a:solidFill>
                <a:effectLst/>
                <a:uLnTx/>
                <a:uFillTx/>
                <a:latin typeface="+mn-lt"/>
                <a:ea typeface="+mn-ea"/>
                <a:cs typeface="+mn-cs"/>
              </a:rPr>
            </a:br>
            <a:r>
              <a:rPr kumimoji="0" lang="en-US" sz="1600" b="1" i="0" u="none" strike="noStrike" kern="1200" cap="none" spc="0" normalizeH="0" baseline="0" noProof="0" dirty="0">
                <a:ln>
                  <a:noFill/>
                </a:ln>
                <a:solidFill>
                  <a:schemeClr val="tx1"/>
                </a:solidFill>
                <a:effectLst/>
                <a:uLnTx/>
                <a:uFillTx/>
                <a:latin typeface="+mn-lt"/>
                <a:ea typeface="+mn-ea"/>
                <a:cs typeface="+mn-cs"/>
              </a:rPr>
              <a:t>Issuance request state</a:t>
            </a:r>
            <a:r>
              <a:rPr kumimoji="0" lang="en-US" sz="1600" b="0" i="0" u="none" strike="noStrike" kern="1200" cap="none" spc="0" normalizeH="0" baseline="0" noProof="0" dirty="0">
                <a:ln>
                  <a:noFill/>
                </a:ln>
                <a:solidFill>
                  <a:schemeClr val="tx1"/>
                </a:solidFill>
                <a:effectLst/>
                <a:uLnTx/>
                <a:uFillTx/>
                <a:latin typeface="+mn-lt"/>
                <a:ea typeface="+mn-ea"/>
                <a:cs typeface="+mn-cs"/>
              </a:rPr>
              <a:t>: Issued </a:t>
            </a:r>
            <a:br>
              <a:rPr kumimoji="0" lang="en-US" sz="1600" b="0" i="0" u="none" strike="noStrike" kern="1200" cap="none" spc="0" normalizeH="0" baseline="0" noProof="0" dirty="0">
                <a:ln>
                  <a:noFill/>
                </a:ln>
                <a:solidFill>
                  <a:schemeClr val="tx1"/>
                </a:solidFill>
                <a:effectLst/>
                <a:uLnTx/>
                <a:uFillTx/>
                <a:latin typeface="+mn-lt"/>
                <a:ea typeface="+mn-ea"/>
                <a:cs typeface="+mn-cs"/>
              </a:rPr>
            </a:br>
            <a:r>
              <a:rPr kumimoji="0" lang="en-US" sz="1600" b="1" i="0" u="none" strike="noStrike" kern="1200" cap="none" spc="0" normalizeH="0" baseline="0" noProof="0" dirty="0">
                <a:ln>
                  <a:noFill/>
                </a:ln>
                <a:solidFill>
                  <a:schemeClr val="tx1"/>
                </a:solidFill>
                <a:effectLst/>
                <a:uLnTx/>
                <a:uFillTx/>
                <a:latin typeface="+mn-lt"/>
                <a:ea typeface="+mn-ea"/>
                <a:cs typeface="+mn-cs"/>
              </a:rPr>
              <a:t>CERs requested</a:t>
            </a:r>
            <a:r>
              <a:rPr kumimoji="0" lang="en-US" sz="1600" b="0" i="0" u="none" strike="noStrike" kern="1200" cap="none" spc="0" normalizeH="0" baseline="0" noProof="0" dirty="0">
                <a:ln>
                  <a:noFill/>
                </a:ln>
                <a:solidFill>
                  <a:schemeClr val="tx1"/>
                </a:solidFill>
                <a:effectLst/>
                <a:uLnTx/>
                <a:uFillTx/>
                <a:latin typeface="+mn-lt"/>
                <a:ea typeface="+mn-ea"/>
                <a:cs typeface="+mn-cs"/>
              </a:rPr>
              <a:t>: 1157472 </a:t>
            </a:r>
            <a:br>
              <a:rPr kumimoji="0" lang="en-US" sz="1600" b="0" i="0" u="none" strike="noStrike" kern="1200" cap="none" spc="0" normalizeH="0" baseline="0" noProof="0" dirty="0">
                <a:ln>
                  <a:noFill/>
                </a:ln>
                <a:solidFill>
                  <a:schemeClr val="tx1"/>
                </a:solidFill>
                <a:effectLst/>
                <a:uLnTx/>
                <a:uFillTx/>
                <a:latin typeface="+mn-lt"/>
                <a:ea typeface="+mn-ea"/>
                <a:cs typeface="+mn-cs"/>
              </a:rPr>
            </a:br>
            <a:r>
              <a:rPr kumimoji="0" lang="en-US" sz="1600" b="0" i="0" u="none" strike="noStrike" kern="1200" cap="none" spc="0" normalizeH="0" baseline="0" noProof="0" dirty="0">
                <a:ln>
                  <a:noFill/>
                </a:ln>
                <a:solidFill>
                  <a:schemeClr val="tx1"/>
                </a:solidFill>
                <a:effectLst/>
                <a:uLnTx/>
                <a:uFillTx/>
                <a:latin typeface="+mn-lt"/>
                <a:ea typeface="+mn-ea"/>
                <a:cs typeface="+mn-cs"/>
                <a:hlinkClick r:id="rId8"/>
              </a:rPr>
              <a:t>[Full view and history]</a:t>
            </a:r>
            <a:r>
              <a:rPr kumimoji="0" lang="en-US" sz="1600" b="0" i="0" u="none" strike="noStrike" kern="1200" cap="none" spc="0" normalizeH="0" baseline="0" noProof="0" dirty="0">
                <a:ln>
                  <a:noFill/>
                </a:ln>
                <a:solidFill>
                  <a:schemeClr val="tx1"/>
                </a:solidFill>
                <a:effectLst/>
                <a:uLnTx/>
                <a:uFillTx/>
                <a:latin typeface="+mn-lt"/>
                <a:ea typeface="+mn-ea"/>
                <a:cs typeface="+mn-cs"/>
              </a:rPr>
              <a:t> </a:t>
            </a:r>
            <a:br>
              <a:rPr kumimoji="0" lang="en-US" sz="1400" b="0" i="0" u="none" strike="noStrike" kern="1200" cap="none" spc="0" normalizeH="0" baseline="0" noProof="0" dirty="0">
                <a:ln>
                  <a:noFill/>
                </a:ln>
                <a:solidFill>
                  <a:schemeClr val="tx1"/>
                </a:solidFill>
                <a:effectLst/>
                <a:uLnTx/>
                <a:uFillTx/>
                <a:latin typeface="+mn-lt"/>
                <a:ea typeface="+mn-ea"/>
                <a:cs typeface="+mn-cs"/>
              </a:rPr>
            </a:br>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Box 3"/>
          <p:cNvSpPr txBox="1"/>
          <p:nvPr/>
        </p:nvSpPr>
        <p:spPr>
          <a:xfrm>
            <a:off x="5791200" y="6488668"/>
            <a:ext cx="3657600" cy="369332"/>
          </a:xfrm>
          <a:prstGeom prst="rect">
            <a:avLst/>
          </a:prstGeom>
          <a:noFill/>
        </p:spPr>
        <p:txBody>
          <a:bodyPr wrap="square" rtlCol="0">
            <a:spAutoFit/>
          </a:bodyPr>
          <a:lstStyle/>
          <a:p>
            <a:r>
              <a:rPr lang="en-US" b="1" dirty="0"/>
              <a:t>P.K. Modi &amp; Co.              15.07.2012 </a:t>
            </a:r>
          </a:p>
        </p:txBody>
      </p:sp>
      <p:sp>
        <p:nvSpPr>
          <p:cNvPr id="5" name="Footer Placeholder 4"/>
          <p:cNvSpPr>
            <a:spLocks noGrp="1"/>
          </p:cNvSpPr>
          <p:nvPr>
            <p:ph type="ftr" sz="quarter" idx="11"/>
          </p:nvPr>
        </p:nvSpPr>
        <p:spPr/>
        <p:txBody>
          <a:bodyPr/>
          <a:lstStyle/>
          <a:p>
            <a:r>
              <a:rPr lang="en-US" sz="1600" b="1" dirty="0">
                <a:solidFill>
                  <a:srgbClr val="C00000"/>
                </a:solidFill>
              </a:rPr>
              <a:t>33</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a:ln>
                  <a:noFill/>
                </a:ln>
                <a:solidFill>
                  <a:schemeClr val="accent2"/>
                </a:solidFill>
                <a:effectLst/>
                <a:uLnTx/>
                <a:uFillTx/>
                <a:latin typeface="+mj-lt"/>
                <a:ea typeface="+mj-ea"/>
                <a:cs typeface="+mj-cs"/>
              </a:rPr>
              <a:t>Case Study: Gujarat Fluorochemicals ltd</a:t>
            </a:r>
            <a:br>
              <a:rPr kumimoji="0" lang="en-US" sz="2800" b="0" i="0" u="none" strike="noStrike" kern="1200" cap="none" spc="0" normalizeH="0" baseline="0" noProof="0">
                <a:ln>
                  <a:noFill/>
                </a:ln>
                <a:solidFill>
                  <a:schemeClr val="accent2"/>
                </a:solidFill>
                <a:effectLst/>
                <a:uLnTx/>
                <a:uFillTx/>
                <a:latin typeface="+mj-lt"/>
                <a:ea typeface="+mj-ea"/>
                <a:cs typeface="+mj-cs"/>
              </a:rPr>
            </a:br>
            <a:r>
              <a:rPr kumimoji="0" lang="en-US" sz="2800" b="0" i="0" u="none" strike="noStrike" kern="1200" cap="none" spc="0" normalizeH="0" baseline="0" noProof="0">
                <a:ln>
                  <a:noFill/>
                </a:ln>
                <a:solidFill>
                  <a:schemeClr val="accent2"/>
                </a:solidFill>
                <a:effectLst/>
                <a:uLnTx/>
                <a:uFillTx/>
                <a:latin typeface="+mj-lt"/>
                <a:ea typeface="+mj-ea"/>
                <a:cs typeface="+mj-cs"/>
              </a:rPr>
              <a:t>(Source:</a:t>
            </a:r>
            <a:r>
              <a:rPr kumimoji="0" lang="en-US" sz="2000" b="0" i="0" u="none" strike="noStrike" kern="1200" cap="none" spc="0" normalizeH="0" baseline="0" noProof="0">
                <a:ln>
                  <a:noFill/>
                </a:ln>
                <a:solidFill>
                  <a:schemeClr val="accent2"/>
                </a:solidFill>
                <a:effectLst/>
                <a:uLnTx/>
                <a:uFillTx/>
                <a:latin typeface="+mj-lt"/>
                <a:ea typeface="+mj-ea"/>
                <a:cs typeface="+mj-cs"/>
              </a:rPr>
              <a:t>http://cdm.unfccc.int/Projects)</a:t>
            </a:r>
            <a:endParaRPr kumimoji="0" lang="en-US" sz="2000" b="0" i="0" u="none" strike="noStrike" kern="1200" cap="none" spc="0" normalizeH="0" baseline="0" noProof="0" dirty="0">
              <a:ln>
                <a:noFill/>
              </a:ln>
              <a:solidFill>
                <a:schemeClr val="accent2"/>
              </a:solidFill>
              <a:effectLst/>
              <a:uLnTx/>
              <a:uFillTx/>
              <a:latin typeface="+mj-lt"/>
              <a:ea typeface="+mj-ea"/>
              <a:cs typeface="+mj-cs"/>
            </a:endParaRPr>
          </a:p>
        </p:txBody>
      </p:sp>
      <p:sp>
        <p:nvSpPr>
          <p:cNvPr id="3" name="Rectangle 3"/>
          <p:cNvSpPr txBox="1">
            <a:spLocks noChangeArrowheads="1"/>
          </p:cNvSpPr>
          <p:nvPr/>
        </p:nvSpPr>
        <p:spPr>
          <a:xfrm>
            <a:off x="457200" y="1295400"/>
            <a:ext cx="8229600" cy="4830763"/>
          </a:xfrm>
          <a:prstGeom prst="rect">
            <a:avLst/>
          </a:prstGeom>
        </p:spPr>
        <p:txBody>
          <a:bodyPr/>
          <a:lstStyle/>
          <a:p>
            <a:pPr marL="342900" marR="0" lvl="0" indent="-342900" algn="l" defTabSz="914400" rtl="0" eaLnBrk="1" fontAlgn="auto" latinLnBrk="0" hangingPunct="1">
              <a:lnSpc>
                <a:spcPct val="80000"/>
              </a:lnSpc>
              <a:spcBef>
                <a:spcPct val="20000"/>
              </a:spcBef>
              <a:spcAft>
                <a:spcPts val="0"/>
              </a:spcAft>
              <a:buClrTx/>
              <a:buSzTx/>
              <a:buFontTx/>
              <a:buNone/>
              <a:tabLst/>
              <a:defRPr/>
            </a:pPr>
            <a:r>
              <a:rPr kumimoji="0" lang="en-US" sz="1400" b="1" i="0" u="none" strike="noStrike" kern="1200" cap="none" spc="0" normalizeH="0" baseline="0" noProof="0" dirty="0">
                <a:ln>
                  <a:noFill/>
                </a:ln>
                <a:solidFill>
                  <a:schemeClr val="tx1"/>
                </a:solidFill>
                <a:effectLst/>
                <a:uLnTx/>
                <a:uFillTx/>
                <a:latin typeface="+mn-lt"/>
                <a:ea typeface="+mn-ea"/>
                <a:cs typeface="+mn-cs"/>
              </a:rPr>
              <a:t>	Monitoring report</a:t>
            </a:r>
            <a:r>
              <a:rPr kumimoji="0" lang="en-US" sz="1400" b="0" i="0" u="none" strike="noStrike" kern="1200" cap="none" spc="0" normalizeH="0" baseline="0" noProof="0" dirty="0">
                <a:ln>
                  <a:noFill/>
                </a:ln>
                <a:solidFill>
                  <a:schemeClr val="tx1"/>
                </a:solidFill>
                <a:effectLst/>
                <a:uLnTx/>
                <a:uFillTx/>
                <a:latin typeface="+mn-lt"/>
                <a:ea typeface="+mn-ea"/>
                <a:cs typeface="+mn-cs"/>
              </a:rPr>
              <a:t>: </a:t>
            </a:r>
            <a:r>
              <a:rPr kumimoji="0" lang="en-US" sz="1400" b="0" i="0" u="none" strike="noStrike" kern="1200" cap="none" spc="0" normalizeH="0" baseline="0" noProof="0" dirty="0">
                <a:ln>
                  <a:noFill/>
                </a:ln>
                <a:solidFill>
                  <a:schemeClr val="tx1"/>
                </a:solidFill>
                <a:effectLst/>
                <a:uLnTx/>
                <a:uFillTx/>
                <a:latin typeface="+mn-lt"/>
                <a:ea typeface="+mn-ea"/>
                <a:cs typeface="+mn-cs"/>
                <a:hlinkClick r:id="rId2"/>
              </a:rPr>
              <a:t> 01 Aug 2006 - 10 Sep 2006</a:t>
            </a:r>
            <a:r>
              <a:rPr kumimoji="0" lang="en-US" sz="1400" b="0" i="0" u="none" strike="noStrike" kern="1200" cap="none" spc="0" normalizeH="0" baseline="0" noProof="0" dirty="0">
                <a:ln>
                  <a:noFill/>
                </a:ln>
                <a:solidFill>
                  <a:schemeClr val="tx1"/>
                </a:solidFill>
                <a:effectLst/>
                <a:uLnTx/>
                <a:uFillTx/>
                <a:latin typeface="+mn-lt"/>
                <a:ea typeface="+mn-ea"/>
                <a:cs typeface="+mn-cs"/>
              </a:rPr>
              <a:t> (226 KB) </a:t>
            </a:r>
            <a:br>
              <a:rPr kumimoji="0" lang="en-US" sz="1400" b="0" i="0" u="none" strike="noStrike" kern="1200" cap="none" spc="0" normalizeH="0" baseline="0" noProof="0" dirty="0">
                <a:ln>
                  <a:noFill/>
                </a:ln>
                <a:solidFill>
                  <a:schemeClr val="tx1"/>
                </a:solidFill>
                <a:effectLst/>
                <a:uLnTx/>
                <a:uFillTx/>
                <a:latin typeface="+mn-lt"/>
                <a:ea typeface="+mn-ea"/>
                <a:cs typeface="+mn-cs"/>
              </a:rPr>
            </a:br>
            <a:r>
              <a:rPr kumimoji="0" lang="en-US" sz="1400" b="1" i="0" u="none" strike="noStrike" kern="1200" cap="none" spc="0" normalizeH="0" baseline="0" noProof="0" dirty="0">
                <a:ln>
                  <a:noFill/>
                </a:ln>
                <a:solidFill>
                  <a:schemeClr val="tx1"/>
                </a:solidFill>
                <a:effectLst/>
                <a:uLnTx/>
                <a:uFillTx/>
                <a:latin typeface="+mn-lt"/>
                <a:ea typeface="+mn-ea"/>
                <a:cs typeface="+mn-cs"/>
              </a:rPr>
              <a:t>Issuance request state</a:t>
            </a:r>
            <a:r>
              <a:rPr kumimoji="0" lang="en-US" sz="1400" b="0" i="0" u="none" strike="noStrike" kern="1200" cap="none" spc="0" normalizeH="0" baseline="0" noProof="0" dirty="0">
                <a:ln>
                  <a:noFill/>
                </a:ln>
                <a:solidFill>
                  <a:schemeClr val="tx1"/>
                </a:solidFill>
                <a:effectLst/>
                <a:uLnTx/>
                <a:uFillTx/>
                <a:latin typeface="+mn-lt"/>
                <a:ea typeface="+mn-ea"/>
                <a:cs typeface="+mn-cs"/>
              </a:rPr>
              <a:t>: Issued </a:t>
            </a:r>
            <a:br>
              <a:rPr kumimoji="0" lang="en-US" sz="1400" b="0" i="0" u="none" strike="noStrike" kern="1200" cap="none" spc="0" normalizeH="0" baseline="0" noProof="0" dirty="0">
                <a:ln>
                  <a:noFill/>
                </a:ln>
                <a:solidFill>
                  <a:schemeClr val="tx1"/>
                </a:solidFill>
                <a:effectLst/>
                <a:uLnTx/>
                <a:uFillTx/>
                <a:latin typeface="+mn-lt"/>
                <a:ea typeface="+mn-ea"/>
                <a:cs typeface="+mn-cs"/>
              </a:rPr>
            </a:br>
            <a:r>
              <a:rPr kumimoji="0" lang="en-US" sz="1400" b="1" i="0" u="none" strike="noStrike" kern="1200" cap="none" spc="0" normalizeH="0" baseline="0" noProof="0" dirty="0">
                <a:ln>
                  <a:noFill/>
                </a:ln>
                <a:solidFill>
                  <a:schemeClr val="tx1"/>
                </a:solidFill>
                <a:effectLst/>
                <a:uLnTx/>
                <a:uFillTx/>
                <a:latin typeface="+mn-lt"/>
                <a:ea typeface="+mn-ea"/>
                <a:cs typeface="+mn-cs"/>
              </a:rPr>
              <a:t>CERs requested</a:t>
            </a:r>
            <a:r>
              <a:rPr kumimoji="0" lang="en-US" sz="1400" b="0" i="0" u="none" strike="noStrike" kern="1200" cap="none" spc="0" normalizeH="0" baseline="0" noProof="0" dirty="0">
                <a:ln>
                  <a:noFill/>
                </a:ln>
                <a:solidFill>
                  <a:schemeClr val="tx1"/>
                </a:solidFill>
                <a:effectLst/>
                <a:uLnTx/>
                <a:uFillTx/>
                <a:latin typeface="+mn-lt"/>
                <a:ea typeface="+mn-ea"/>
                <a:cs typeface="+mn-cs"/>
              </a:rPr>
              <a:t>: 776460 </a:t>
            </a:r>
            <a:br>
              <a:rPr kumimoji="0" lang="en-US" sz="1400" b="0" i="0" u="none" strike="noStrike" kern="1200" cap="none" spc="0" normalizeH="0" baseline="0" noProof="0" dirty="0">
                <a:ln>
                  <a:noFill/>
                </a:ln>
                <a:solidFill>
                  <a:schemeClr val="tx1"/>
                </a:solidFill>
                <a:effectLst/>
                <a:uLnTx/>
                <a:uFillTx/>
                <a:latin typeface="+mn-lt"/>
                <a:ea typeface="+mn-ea"/>
                <a:cs typeface="+mn-cs"/>
              </a:rPr>
            </a:br>
            <a:r>
              <a:rPr kumimoji="0" lang="en-US" sz="1400" b="0" i="0" u="none" strike="noStrike" kern="1200" cap="none" spc="0" normalizeH="0" baseline="0" noProof="0" dirty="0">
                <a:ln>
                  <a:noFill/>
                </a:ln>
                <a:solidFill>
                  <a:schemeClr val="tx1"/>
                </a:solidFill>
                <a:effectLst/>
                <a:uLnTx/>
                <a:uFillTx/>
                <a:latin typeface="+mn-lt"/>
                <a:ea typeface="+mn-ea"/>
                <a:cs typeface="+mn-cs"/>
                <a:hlinkClick r:id="rId3"/>
              </a:rPr>
              <a:t>[Full view and history]</a:t>
            </a:r>
            <a:r>
              <a:rPr kumimoji="0" lang="en-US" sz="1400" b="0" i="0" u="none" strike="noStrike" kern="1200" cap="none" spc="0" normalizeH="0" baseline="0" noProof="0" dirty="0">
                <a:ln>
                  <a:noFill/>
                </a:ln>
                <a:solidFill>
                  <a:schemeClr val="tx1"/>
                </a:solidFill>
                <a:effectLst/>
                <a:uLnTx/>
                <a:uFillTx/>
                <a:latin typeface="+mn-lt"/>
                <a:ea typeface="+mn-ea"/>
                <a:cs typeface="+mn-cs"/>
              </a:rPr>
              <a:t> </a:t>
            </a:r>
            <a:br>
              <a:rPr kumimoji="0" lang="en-US" sz="1400" b="0" i="0" u="none" strike="noStrike" kern="1200" cap="none" spc="0" normalizeH="0" baseline="0" noProof="0" dirty="0">
                <a:ln>
                  <a:noFill/>
                </a:ln>
                <a:solidFill>
                  <a:schemeClr val="tx1"/>
                </a:solidFill>
                <a:effectLst/>
                <a:uLnTx/>
                <a:uFillTx/>
                <a:latin typeface="+mn-lt"/>
                <a:ea typeface="+mn-ea"/>
                <a:cs typeface="+mn-cs"/>
              </a:rPr>
            </a:br>
            <a:br>
              <a:rPr kumimoji="0" lang="en-US" sz="1400" b="0" i="0" u="none" strike="noStrike" kern="1200" cap="none" spc="0" normalizeH="0" baseline="0" noProof="0" dirty="0">
                <a:ln>
                  <a:noFill/>
                </a:ln>
                <a:solidFill>
                  <a:schemeClr val="tx1"/>
                </a:solidFill>
                <a:effectLst/>
                <a:uLnTx/>
                <a:uFillTx/>
                <a:latin typeface="+mn-lt"/>
                <a:ea typeface="+mn-ea"/>
                <a:cs typeface="+mn-cs"/>
              </a:rPr>
            </a:br>
            <a:br>
              <a:rPr kumimoji="0" lang="en-US" sz="1400" b="0" i="0" u="none" strike="noStrike" kern="1200" cap="none" spc="0" normalizeH="0" baseline="0" noProof="0" dirty="0">
                <a:ln>
                  <a:noFill/>
                </a:ln>
                <a:solidFill>
                  <a:schemeClr val="tx1"/>
                </a:solidFill>
                <a:effectLst/>
                <a:uLnTx/>
                <a:uFillTx/>
                <a:latin typeface="+mn-lt"/>
                <a:ea typeface="+mn-ea"/>
                <a:cs typeface="+mn-cs"/>
              </a:rPr>
            </a:br>
            <a:r>
              <a:rPr kumimoji="0" lang="en-US" sz="1400" b="1" i="0" u="none" strike="noStrike" kern="1200" cap="none" spc="0" normalizeH="0" baseline="0" noProof="0" dirty="0">
                <a:ln>
                  <a:noFill/>
                </a:ln>
                <a:solidFill>
                  <a:schemeClr val="tx1"/>
                </a:solidFill>
                <a:effectLst/>
                <a:uLnTx/>
                <a:uFillTx/>
                <a:latin typeface="+mn-lt"/>
                <a:ea typeface="+mn-ea"/>
                <a:cs typeface="+mn-cs"/>
              </a:rPr>
              <a:t>Monitoring report</a:t>
            </a:r>
            <a:r>
              <a:rPr kumimoji="0" lang="en-US" sz="1400" b="0" i="0" u="none" strike="noStrike" kern="1200" cap="none" spc="0" normalizeH="0" baseline="0" noProof="0" dirty="0">
                <a:ln>
                  <a:noFill/>
                </a:ln>
                <a:solidFill>
                  <a:schemeClr val="tx1"/>
                </a:solidFill>
                <a:effectLst/>
                <a:uLnTx/>
                <a:uFillTx/>
                <a:latin typeface="+mn-lt"/>
                <a:ea typeface="+mn-ea"/>
                <a:cs typeface="+mn-cs"/>
              </a:rPr>
              <a:t>: </a:t>
            </a:r>
            <a:r>
              <a:rPr kumimoji="0" lang="en-US" sz="1400" b="0" i="0" u="none" strike="noStrike" kern="1200" cap="none" spc="0" normalizeH="0" baseline="0" noProof="0" dirty="0">
                <a:ln>
                  <a:noFill/>
                </a:ln>
                <a:solidFill>
                  <a:schemeClr val="tx1"/>
                </a:solidFill>
                <a:effectLst/>
                <a:uLnTx/>
                <a:uFillTx/>
                <a:latin typeface="+mn-lt"/>
                <a:ea typeface="+mn-ea"/>
                <a:cs typeface="+mn-cs"/>
                <a:hlinkClick r:id="rId4"/>
              </a:rPr>
              <a:t> 11 Sep 2006 - 31 Oct 2006</a:t>
            </a:r>
            <a:r>
              <a:rPr kumimoji="0" lang="en-US" sz="1400" b="0" i="0" u="none" strike="noStrike" kern="1200" cap="none" spc="0" normalizeH="0" baseline="0" noProof="0" dirty="0">
                <a:ln>
                  <a:noFill/>
                </a:ln>
                <a:solidFill>
                  <a:schemeClr val="tx1"/>
                </a:solidFill>
                <a:effectLst/>
                <a:uLnTx/>
                <a:uFillTx/>
                <a:latin typeface="+mn-lt"/>
                <a:ea typeface="+mn-ea"/>
                <a:cs typeface="+mn-cs"/>
              </a:rPr>
              <a:t> (530 KB) </a:t>
            </a:r>
            <a:br>
              <a:rPr kumimoji="0" lang="en-US" sz="1400" b="0" i="0" u="none" strike="noStrike" kern="1200" cap="none" spc="0" normalizeH="0" baseline="0" noProof="0" dirty="0">
                <a:ln>
                  <a:noFill/>
                </a:ln>
                <a:solidFill>
                  <a:schemeClr val="tx1"/>
                </a:solidFill>
                <a:effectLst/>
                <a:uLnTx/>
                <a:uFillTx/>
                <a:latin typeface="+mn-lt"/>
                <a:ea typeface="+mn-ea"/>
                <a:cs typeface="+mn-cs"/>
              </a:rPr>
            </a:br>
            <a:r>
              <a:rPr kumimoji="0" lang="en-US" sz="1400" b="1" i="0" u="none" strike="noStrike" kern="1200" cap="none" spc="0" normalizeH="0" baseline="0" noProof="0" dirty="0">
                <a:ln>
                  <a:noFill/>
                </a:ln>
                <a:solidFill>
                  <a:schemeClr val="tx1"/>
                </a:solidFill>
                <a:effectLst/>
                <a:uLnTx/>
                <a:uFillTx/>
                <a:latin typeface="+mn-lt"/>
                <a:ea typeface="+mn-ea"/>
                <a:cs typeface="+mn-cs"/>
              </a:rPr>
              <a:t>Issuance request state</a:t>
            </a:r>
            <a:r>
              <a:rPr kumimoji="0" lang="en-US" sz="1400" b="0" i="0" u="none" strike="noStrike" kern="1200" cap="none" spc="0" normalizeH="0" baseline="0" noProof="0" dirty="0">
                <a:ln>
                  <a:noFill/>
                </a:ln>
                <a:solidFill>
                  <a:schemeClr val="tx1"/>
                </a:solidFill>
                <a:effectLst/>
                <a:uLnTx/>
                <a:uFillTx/>
                <a:latin typeface="+mn-lt"/>
                <a:ea typeface="+mn-ea"/>
                <a:cs typeface="+mn-cs"/>
              </a:rPr>
              <a:t>: Issued </a:t>
            </a:r>
            <a:br>
              <a:rPr kumimoji="0" lang="en-US" sz="1400" b="0" i="0" u="none" strike="noStrike" kern="1200" cap="none" spc="0" normalizeH="0" baseline="0" noProof="0" dirty="0">
                <a:ln>
                  <a:noFill/>
                </a:ln>
                <a:solidFill>
                  <a:schemeClr val="tx1"/>
                </a:solidFill>
                <a:effectLst/>
                <a:uLnTx/>
                <a:uFillTx/>
                <a:latin typeface="+mn-lt"/>
                <a:ea typeface="+mn-ea"/>
                <a:cs typeface="+mn-cs"/>
              </a:rPr>
            </a:br>
            <a:r>
              <a:rPr kumimoji="0" lang="en-US" sz="1400" b="1" i="0" u="none" strike="noStrike" kern="1200" cap="none" spc="0" normalizeH="0" baseline="0" noProof="0" dirty="0">
                <a:ln>
                  <a:noFill/>
                </a:ln>
                <a:solidFill>
                  <a:schemeClr val="tx1"/>
                </a:solidFill>
                <a:effectLst/>
                <a:uLnTx/>
                <a:uFillTx/>
                <a:latin typeface="+mn-lt"/>
                <a:ea typeface="+mn-ea"/>
                <a:cs typeface="+mn-cs"/>
              </a:rPr>
              <a:t>CERs requested</a:t>
            </a:r>
            <a:r>
              <a:rPr kumimoji="0" lang="en-US" sz="1400" b="0" i="0" u="none" strike="noStrike" kern="1200" cap="none" spc="0" normalizeH="0" baseline="0" noProof="0" dirty="0">
                <a:ln>
                  <a:noFill/>
                </a:ln>
                <a:solidFill>
                  <a:schemeClr val="tx1"/>
                </a:solidFill>
                <a:effectLst/>
                <a:uLnTx/>
                <a:uFillTx/>
                <a:latin typeface="+mn-lt"/>
                <a:ea typeface="+mn-ea"/>
                <a:cs typeface="+mn-cs"/>
              </a:rPr>
              <a:t>: 822794 </a:t>
            </a:r>
            <a:br>
              <a:rPr kumimoji="0" lang="en-US" sz="1400" b="0" i="0" u="none" strike="noStrike" kern="1200" cap="none" spc="0" normalizeH="0" baseline="0" noProof="0" dirty="0">
                <a:ln>
                  <a:noFill/>
                </a:ln>
                <a:solidFill>
                  <a:schemeClr val="tx1"/>
                </a:solidFill>
                <a:effectLst/>
                <a:uLnTx/>
                <a:uFillTx/>
                <a:latin typeface="+mn-lt"/>
                <a:ea typeface="+mn-ea"/>
                <a:cs typeface="+mn-cs"/>
              </a:rPr>
            </a:br>
            <a:r>
              <a:rPr kumimoji="0" lang="en-US" sz="1400" b="0" i="0" u="none" strike="noStrike" kern="1200" cap="none" spc="0" normalizeH="0" baseline="0" noProof="0" dirty="0">
                <a:ln>
                  <a:noFill/>
                </a:ln>
                <a:solidFill>
                  <a:schemeClr val="tx1"/>
                </a:solidFill>
                <a:effectLst/>
                <a:uLnTx/>
                <a:uFillTx/>
                <a:latin typeface="+mn-lt"/>
                <a:ea typeface="+mn-ea"/>
                <a:cs typeface="+mn-cs"/>
                <a:hlinkClick r:id="rId5"/>
              </a:rPr>
              <a:t>[Full view and history]</a:t>
            </a:r>
            <a:r>
              <a:rPr kumimoji="0" lang="en-US" sz="1400" b="0" i="0" u="none" strike="noStrike" kern="1200" cap="none" spc="0" normalizeH="0" baseline="0" noProof="0" dirty="0">
                <a:ln>
                  <a:noFill/>
                </a:ln>
                <a:solidFill>
                  <a:schemeClr val="tx1"/>
                </a:solidFill>
                <a:effectLst/>
                <a:uLnTx/>
                <a:uFillTx/>
                <a:latin typeface="+mn-lt"/>
                <a:ea typeface="+mn-ea"/>
                <a:cs typeface="+mn-cs"/>
              </a:rPr>
              <a:t> </a:t>
            </a:r>
            <a:br>
              <a:rPr kumimoji="0" lang="en-US" sz="1400" b="0" i="0" u="none" strike="noStrike" kern="1200" cap="none" spc="0" normalizeH="0" baseline="0" noProof="0" dirty="0">
                <a:ln>
                  <a:noFill/>
                </a:ln>
                <a:solidFill>
                  <a:schemeClr val="tx1"/>
                </a:solidFill>
                <a:effectLst/>
                <a:uLnTx/>
                <a:uFillTx/>
                <a:latin typeface="+mn-lt"/>
                <a:ea typeface="+mn-ea"/>
                <a:cs typeface="+mn-cs"/>
              </a:rPr>
            </a:br>
            <a:br>
              <a:rPr kumimoji="0" lang="en-US" sz="1400" b="0" i="0" u="none" strike="noStrike" kern="1200" cap="none" spc="0" normalizeH="0" baseline="0" noProof="0" dirty="0">
                <a:ln>
                  <a:noFill/>
                </a:ln>
                <a:solidFill>
                  <a:schemeClr val="tx1"/>
                </a:solidFill>
                <a:effectLst/>
                <a:uLnTx/>
                <a:uFillTx/>
                <a:latin typeface="+mn-lt"/>
                <a:ea typeface="+mn-ea"/>
                <a:cs typeface="+mn-cs"/>
              </a:rPr>
            </a:br>
            <a:br>
              <a:rPr kumimoji="0" lang="en-US" sz="1400" b="0" i="0" u="none" strike="noStrike" kern="1200" cap="none" spc="0" normalizeH="0" baseline="0" noProof="0" dirty="0">
                <a:ln>
                  <a:noFill/>
                </a:ln>
                <a:solidFill>
                  <a:schemeClr val="tx1"/>
                </a:solidFill>
                <a:effectLst/>
                <a:uLnTx/>
                <a:uFillTx/>
                <a:latin typeface="+mn-lt"/>
                <a:ea typeface="+mn-ea"/>
                <a:cs typeface="+mn-cs"/>
              </a:rPr>
            </a:br>
            <a:r>
              <a:rPr kumimoji="0" lang="en-US" sz="1400" b="1" i="0" u="none" strike="noStrike" kern="1200" cap="none" spc="0" normalizeH="0" baseline="0" noProof="0" dirty="0">
                <a:ln>
                  <a:noFill/>
                </a:ln>
                <a:solidFill>
                  <a:schemeClr val="tx1"/>
                </a:solidFill>
                <a:effectLst/>
                <a:uLnTx/>
                <a:uFillTx/>
                <a:latin typeface="+mn-lt"/>
                <a:ea typeface="+mn-ea"/>
                <a:cs typeface="+mn-cs"/>
              </a:rPr>
              <a:t>Monitoring report</a:t>
            </a:r>
            <a:r>
              <a:rPr kumimoji="0" lang="en-US" sz="1400" b="0" i="0" u="none" strike="noStrike" kern="1200" cap="none" spc="0" normalizeH="0" baseline="0" noProof="0" dirty="0">
                <a:ln>
                  <a:noFill/>
                </a:ln>
                <a:solidFill>
                  <a:schemeClr val="tx1"/>
                </a:solidFill>
                <a:effectLst/>
                <a:uLnTx/>
                <a:uFillTx/>
                <a:latin typeface="+mn-lt"/>
                <a:ea typeface="+mn-ea"/>
                <a:cs typeface="+mn-cs"/>
              </a:rPr>
              <a:t>: </a:t>
            </a:r>
            <a:r>
              <a:rPr kumimoji="0" lang="en-US" sz="1400" b="0" i="0" u="none" strike="noStrike" kern="1200" cap="none" spc="0" normalizeH="0" baseline="0" noProof="0" dirty="0">
                <a:ln>
                  <a:noFill/>
                </a:ln>
                <a:solidFill>
                  <a:schemeClr val="tx1"/>
                </a:solidFill>
                <a:effectLst/>
                <a:uLnTx/>
                <a:uFillTx/>
                <a:latin typeface="+mn-lt"/>
                <a:ea typeface="+mn-ea"/>
                <a:cs typeface="+mn-cs"/>
                <a:hlinkClick r:id="rId6"/>
              </a:rPr>
              <a:t> 01 Nov 2006 - 03 Dec 2006</a:t>
            </a:r>
            <a:r>
              <a:rPr kumimoji="0" lang="en-US" sz="1400" b="0" i="0" u="none" strike="noStrike" kern="1200" cap="none" spc="0" normalizeH="0" baseline="0" noProof="0" dirty="0">
                <a:ln>
                  <a:noFill/>
                </a:ln>
                <a:solidFill>
                  <a:schemeClr val="tx1"/>
                </a:solidFill>
                <a:effectLst/>
                <a:uLnTx/>
                <a:uFillTx/>
                <a:latin typeface="+mn-lt"/>
                <a:ea typeface="+mn-ea"/>
                <a:cs typeface="+mn-cs"/>
              </a:rPr>
              <a:t> (152 KB) </a:t>
            </a:r>
            <a:br>
              <a:rPr kumimoji="0" lang="en-US" sz="1400" b="0" i="0" u="none" strike="noStrike" kern="1200" cap="none" spc="0" normalizeH="0" baseline="0" noProof="0" dirty="0">
                <a:ln>
                  <a:noFill/>
                </a:ln>
                <a:solidFill>
                  <a:schemeClr val="tx1"/>
                </a:solidFill>
                <a:effectLst/>
                <a:uLnTx/>
                <a:uFillTx/>
                <a:latin typeface="+mn-lt"/>
                <a:ea typeface="+mn-ea"/>
                <a:cs typeface="+mn-cs"/>
              </a:rPr>
            </a:br>
            <a:r>
              <a:rPr kumimoji="0" lang="en-US" sz="1400" b="1" i="0" u="none" strike="noStrike" kern="1200" cap="none" spc="0" normalizeH="0" baseline="0" noProof="0" dirty="0">
                <a:ln>
                  <a:noFill/>
                </a:ln>
                <a:solidFill>
                  <a:schemeClr val="tx1"/>
                </a:solidFill>
                <a:effectLst/>
                <a:uLnTx/>
                <a:uFillTx/>
                <a:latin typeface="+mn-lt"/>
                <a:ea typeface="+mn-ea"/>
                <a:cs typeface="+mn-cs"/>
              </a:rPr>
              <a:t>Issuance request state</a:t>
            </a:r>
            <a:r>
              <a:rPr kumimoji="0" lang="en-US" sz="1400" b="0" i="0" u="none" strike="noStrike" kern="1200" cap="none" spc="0" normalizeH="0" baseline="0" noProof="0" dirty="0">
                <a:ln>
                  <a:noFill/>
                </a:ln>
                <a:solidFill>
                  <a:schemeClr val="tx1"/>
                </a:solidFill>
                <a:effectLst/>
                <a:uLnTx/>
                <a:uFillTx/>
                <a:latin typeface="+mn-lt"/>
                <a:ea typeface="+mn-ea"/>
                <a:cs typeface="+mn-cs"/>
              </a:rPr>
              <a:t>: Issued </a:t>
            </a:r>
            <a:br>
              <a:rPr kumimoji="0" lang="en-US" sz="1400" b="0" i="0" u="none" strike="noStrike" kern="1200" cap="none" spc="0" normalizeH="0" baseline="0" noProof="0" dirty="0">
                <a:ln>
                  <a:noFill/>
                </a:ln>
                <a:solidFill>
                  <a:schemeClr val="tx1"/>
                </a:solidFill>
                <a:effectLst/>
                <a:uLnTx/>
                <a:uFillTx/>
                <a:latin typeface="+mn-lt"/>
                <a:ea typeface="+mn-ea"/>
                <a:cs typeface="+mn-cs"/>
              </a:rPr>
            </a:br>
            <a:r>
              <a:rPr kumimoji="0" lang="en-US" sz="1400" b="1" i="0" u="none" strike="noStrike" kern="1200" cap="none" spc="0" normalizeH="0" baseline="0" noProof="0" dirty="0">
                <a:ln>
                  <a:noFill/>
                </a:ln>
                <a:solidFill>
                  <a:schemeClr val="tx1"/>
                </a:solidFill>
                <a:effectLst/>
                <a:uLnTx/>
                <a:uFillTx/>
                <a:latin typeface="+mn-lt"/>
                <a:ea typeface="+mn-ea"/>
                <a:cs typeface="+mn-cs"/>
              </a:rPr>
              <a:t>CERs requested</a:t>
            </a:r>
            <a:r>
              <a:rPr kumimoji="0" lang="en-US" sz="1400" b="0" i="0" u="none" strike="noStrike" kern="1200" cap="none" spc="0" normalizeH="0" baseline="0" noProof="0" dirty="0">
                <a:ln>
                  <a:noFill/>
                </a:ln>
                <a:solidFill>
                  <a:schemeClr val="tx1"/>
                </a:solidFill>
                <a:effectLst/>
                <a:uLnTx/>
                <a:uFillTx/>
                <a:latin typeface="+mn-lt"/>
                <a:ea typeface="+mn-ea"/>
                <a:cs typeface="+mn-cs"/>
              </a:rPr>
              <a:t>: 564233 </a:t>
            </a:r>
            <a:br>
              <a:rPr kumimoji="0" lang="en-US" sz="1400" b="0" i="0" u="none" strike="noStrike" kern="1200" cap="none" spc="0" normalizeH="0" baseline="0" noProof="0" dirty="0">
                <a:ln>
                  <a:noFill/>
                </a:ln>
                <a:solidFill>
                  <a:schemeClr val="tx1"/>
                </a:solidFill>
                <a:effectLst/>
                <a:uLnTx/>
                <a:uFillTx/>
                <a:latin typeface="+mn-lt"/>
                <a:ea typeface="+mn-ea"/>
                <a:cs typeface="+mn-cs"/>
              </a:rPr>
            </a:br>
            <a:r>
              <a:rPr kumimoji="0" lang="en-US" sz="1400" b="0" i="0" u="none" strike="noStrike" kern="1200" cap="none" spc="0" normalizeH="0" baseline="0" noProof="0" dirty="0">
                <a:ln>
                  <a:noFill/>
                </a:ln>
                <a:solidFill>
                  <a:schemeClr val="tx1"/>
                </a:solidFill>
                <a:effectLst/>
                <a:uLnTx/>
                <a:uFillTx/>
                <a:latin typeface="+mn-lt"/>
                <a:ea typeface="+mn-ea"/>
                <a:cs typeface="+mn-cs"/>
                <a:hlinkClick r:id="rId7"/>
              </a:rPr>
              <a:t>[Full view and history]</a:t>
            </a:r>
            <a:r>
              <a:rPr kumimoji="0" lang="en-US" sz="1400" b="0" i="0" u="none" strike="noStrike" kern="1200" cap="none" spc="0" normalizeH="0" baseline="0" noProof="0" dirty="0">
                <a:ln>
                  <a:noFill/>
                </a:ln>
                <a:solidFill>
                  <a:schemeClr val="tx1"/>
                </a:solidFill>
                <a:effectLst/>
                <a:uLnTx/>
                <a:uFillTx/>
                <a:latin typeface="+mn-lt"/>
                <a:ea typeface="+mn-ea"/>
                <a:cs typeface="+mn-cs"/>
              </a:rPr>
              <a:t> </a:t>
            </a:r>
            <a:br>
              <a:rPr kumimoji="0" lang="en-US" sz="1400" b="0" i="0" u="none" strike="noStrike" kern="1200" cap="none" spc="0" normalizeH="0" baseline="0" noProof="0" dirty="0">
                <a:ln>
                  <a:noFill/>
                </a:ln>
                <a:solidFill>
                  <a:schemeClr val="tx1"/>
                </a:solidFill>
                <a:effectLst/>
                <a:uLnTx/>
                <a:uFillTx/>
                <a:latin typeface="+mn-lt"/>
                <a:ea typeface="+mn-ea"/>
                <a:cs typeface="+mn-cs"/>
              </a:rPr>
            </a:br>
            <a:br>
              <a:rPr kumimoji="0" lang="en-US" sz="1400" b="0" i="0" u="none" strike="noStrike" kern="1200" cap="none" spc="0" normalizeH="0" baseline="0" noProof="0" dirty="0">
                <a:ln>
                  <a:noFill/>
                </a:ln>
                <a:solidFill>
                  <a:schemeClr val="tx1"/>
                </a:solidFill>
                <a:effectLst/>
                <a:uLnTx/>
                <a:uFillTx/>
                <a:latin typeface="+mn-lt"/>
                <a:ea typeface="+mn-ea"/>
                <a:cs typeface="+mn-cs"/>
              </a:rPr>
            </a:br>
            <a:br>
              <a:rPr kumimoji="0" lang="en-US" sz="1400" b="0" i="0" u="none" strike="noStrike" kern="1200" cap="none" spc="0" normalizeH="0" baseline="0" noProof="0" dirty="0">
                <a:ln>
                  <a:noFill/>
                </a:ln>
                <a:solidFill>
                  <a:schemeClr val="tx1"/>
                </a:solidFill>
                <a:effectLst/>
                <a:uLnTx/>
                <a:uFillTx/>
                <a:latin typeface="+mn-lt"/>
                <a:ea typeface="+mn-ea"/>
                <a:cs typeface="+mn-cs"/>
              </a:rPr>
            </a:br>
            <a:r>
              <a:rPr kumimoji="0" lang="en-US" sz="1400" b="1" i="0" u="none" strike="noStrike" kern="1200" cap="none" spc="0" normalizeH="0" baseline="0" noProof="0" dirty="0">
                <a:ln>
                  <a:noFill/>
                </a:ln>
                <a:solidFill>
                  <a:schemeClr val="tx1"/>
                </a:solidFill>
                <a:effectLst/>
                <a:uLnTx/>
                <a:uFillTx/>
                <a:latin typeface="+mn-lt"/>
                <a:ea typeface="+mn-ea"/>
                <a:cs typeface="+mn-cs"/>
              </a:rPr>
              <a:t>Monitoring report</a:t>
            </a:r>
            <a:r>
              <a:rPr kumimoji="0" lang="en-US" sz="1400" b="0" i="0" u="none" strike="noStrike" kern="1200" cap="none" spc="0" normalizeH="0" baseline="0" noProof="0" dirty="0">
                <a:ln>
                  <a:noFill/>
                </a:ln>
                <a:solidFill>
                  <a:schemeClr val="tx1"/>
                </a:solidFill>
                <a:effectLst/>
                <a:uLnTx/>
                <a:uFillTx/>
                <a:latin typeface="+mn-lt"/>
                <a:ea typeface="+mn-ea"/>
                <a:cs typeface="+mn-cs"/>
              </a:rPr>
              <a:t>: </a:t>
            </a:r>
            <a:r>
              <a:rPr kumimoji="0" lang="en-US" sz="1400" b="0" i="0" u="none" strike="noStrike" kern="1200" cap="none" spc="0" normalizeH="0" baseline="0" noProof="0" dirty="0">
                <a:ln>
                  <a:noFill/>
                </a:ln>
                <a:solidFill>
                  <a:schemeClr val="tx1"/>
                </a:solidFill>
                <a:effectLst/>
                <a:uLnTx/>
                <a:uFillTx/>
                <a:latin typeface="+mn-lt"/>
                <a:ea typeface="+mn-ea"/>
                <a:cs typeface="+mn-cs"/>
                <a:hlinkClick r:id="rId8"/>
              </a:rPr>
              <a:t> 04 Dec 2006 - 31 Dec 2006</a:t>
            </a:r>
            <a:r>
              <a:rPr kumimoji="0" lang="en-US" sz="1400" b="0" i="0" u="none" strike="noStrike" kern="1200" cap="none" spc="0" normalizeH="0" baseline="0" noProof="0" dirty="0">
                <a:ln>
                  <a:noFill/>
                </a:ln>
                <a:solidFill>
                  <a:schemeClr val="tx1"/>
                </a:solidFill>
                <a:effectLst/>
                <a:uLnTx/>
                <a:uFillTx/>
                <a:latin typeface="+mn-lt"/>
                <a:ea typeface="+mn-ea"/>
                <a:cs typeface="+mn-cs"/>
              </a:rPr>
              <a:t> (203 KB) </a:t>
            </a:r>
            <a:br>
              <a:rPr kumimoji="0" lang="en-US" sz="1400" b="0" i="0" u="none" strike="noStrike" kern="1200" cap="none" spc="0" normalizeH="0" baseline="0" noProof="0" dirty="0">
                <a:ln>
                  <a:noFill/>
                </a:ln>
                <a:solidFill>
                  <a:schemeClr val="tx1"/>
                </a:solidFill>
                <a:effectLst/>
                <a:uLnTx/>
                <a:uFillTx/>
                <a:latin typeface="+mn-lt"/>
                <a:ea typeface="+mn-ea"/>
                <a:cs typeface="+mn-cs"/>
              </a:rPr>
            </a:br>
            <a:r>
              <a:rPr kumimoji="0" lang="en-US" sz="1400" b="1" i="0" u="none" strike="noStrike" kern="1200" cap="none" spc="0" normalizeH="0" baseline="0" noProof="0" dirty="0">
                <a:ln>
                  <a:noFill/>
                </a:ln>
                <a:solidFill>
                  <a:schemeClr val="tx1"/>
                </a:solidFill>
                <a:effectLst/>
                <a:uLnTx/>
                <a:uFillTx/>
                <a:latin typeface="+mn-lt"/>
                <a:ea typeface="+mn-ea"/>
                <a:cs typeface="+mn-cs"/>
              </a:rPr>
              <a:t>Issuance request state</a:t>
            </a:r>
            <a:r>
              <a:rPr kumimoji="0" lang="en-US" sz="1400" b="0" i="0" u="none" strike="noStrike" kern="1200" cap="none" spc="0" normalizeH="0" baseline="0" noProof="0" dirty="0">
                <a:ln>
                  <a:noFill/>
                </a:ln>
                <a:solidFill>
                  <a:schemeClr val="tx1"/>
                </a:solidFill>
                <a:effectLst/>
                <a:uLnTx/>
                <a:uFillTx/>
                <a:latin typeface="+mn-lt"/>
                <a:ea typeface="+mn-ea"/>
                <a:cs typeface="+mn-cs"/>
              </a:rPr>
              <a:t>: Issued </a:t>
            </a:r>
            <a:br>
              <a:rPr kumimoji="0" lang="en-US" sz="1400" b="0" i="0" u="none" strike="noStrike" kern="1200" cap="none" spc="0" normalizeH="0" baseline="0" noProof="0" dirty="0">
                <a:ln>
                  <a:noFill/>
                </a:ln>
                <a:solidFill>
                  <a:schemeClr val="tx1"/>
                </a:solidFill>
                <a:effectLst/>
                <a:uLnTx/>
                <a:uFillTx/>
                <a:latin typeface="+mn-lt"/>
                <a:ea typeface="+mn-ea"/>
                <a:cs typeface="+mn-cs"/>
              </a:rPr>
            </a:br>
            <a:r>
              <a:rPr kumimoji="0" lang="en-US" sz="1400" b="1" i="0" u="none" strike="noStrike" kern="1200" cap="none" spc="0" normalizeH="0" baseline="0" noProof="0" dirty="0">
                <a:ln>
                  <a:noFill/>
                </a:ln>
                <a:solidFill>
                  <a:schemeClr val="tx1"/>
                </a:solidFill>
                <a:effectLst/>
                <a:uLnTx/>
                <a:uFillTx/>
                <a:latin typeface="+mn-lt"/>
                <a:ea typeface="+mn-ea"/>
                <a:cs typeface="+mn-cs"/>
              </a:rPr>
              <a:t>CERs requested</a:t>
            </a:r>
            <a:r>
              <a:rPr kumimoji="0" lang="en-US" sz="1400" b="0" i="0" u="none" strike="noStrike" kern="1200" cap="none" spc="0" normalizeH="0" baseline="0" noProof="0" dirty="0">
                <a:ln>
                  <a:noFill/>
                </a:ln>
                <a:solidFill>
                  <a:schemeClr val="tx1"/>
                </a:solidFill>
                <a:effectLst/>
                <a:uLnTx/>
                <a:uFillTx/>
                <a:latin typeface="+mn-lt"/>
                <a:ea typeface="+mn-ea"/>
                <a:cs typeface="+mn-cs"/>
              </a:rPr>
              <a:t>: 600920 </a:t>
            </a:r>
            <a:br>
              <a:rPr kumimoji="0" lang="en-US" sz="1400" b="0" i="0" u="none" strike="noStrike" kern="1200" cap="none" spc="0" normalizeH="0" baseline="0" noProof="0" dirty="0">
                <a:ln>
                  <a:noFill/>
                </a:ln>
                <a:solidFill>
                  <a:schemeClr val="tx1"/>
                </a:solidFill>
                <a:effectLst/>
                <a:uLnTx/>
                <a:uFillTx/>
                <a:latin typeface="+mn-lt"/>
                <a:ea typeface="+mn-ea"/>
                <a:cs typeface="+mn-cs"/>
              </a:rPr>
            </a:br>
            <a:r>
              <a:rPr kumimoji="0" lang="en-US" sz="1400" b="0" i="0" u="none" strike="noStrike" kern="1200" cap="none" spc="0" normalizeH="0" baseline="0" noProof="0" dirty="0">
                <a:ln>
                  <a:noFill/>
                </a:ln>
                <a:solidFill>
                  <a:schemeClr val="tx1"/>
                </a:solidFill>
                <a:effectLst/>
                <a:uLnTx/>
                <a:uFillTx/>
                <a:latin typeface="+mn-lt"/>
                <a:ea typeface="+mn-ea"/>
                <a:cs typeface="+mn-cs"/>
                <a:hlinkClick r:id="rId9"/>
              </a:rPr>
              <a:t>[Full view and history]</a:t>
            </a:r>
            <a:r>
              <a:rPr kumimoji="0" lang="en-US" sz="1400" b="0" i="0" u="none" strike="noStrike" kern="1200" cap="none" spc="0" normalizeH="0" baseline="0" noProof="0" dirty="0">
                <a:ln>
                  <a:noFill/>
                </a:ln>
                <a:solidFill>
                  <a:schemeClr val="tx1"/>
                </a:solidFill>
                <a:effectLst/>
                <a:uLnTx/>
                <a:uFillTx/>
                <a:latin typeface="+mn-lt"/>
                <a:ea typeface="+mn-ea"/>
                <a:cs typeface="+mn-cs"/>
              </a:rPr>
              <a:t> </a:t>
            </a:r>
            <a:br>
              <a:rPr kumimoji="0" lang="en-US" sz="1400" b="0" i="0" u="none" strike="noStrike" kern="1200" cap="none" spc="0" normalizeH="0" baseline="0" noProof="0" dirty="0">
                <a:ln>
                  <a:noFill/>
                </a:ln>
                <a:solidFill>
                  <a:schemeClr val="tx1"/>
                </a:solidFill>
                <a:effectLst/>
                <a:uLnTx/>
                <a:uFillTx/>
                <a:latin typeface="+mn-lt"/>
                <a:ea typeface="+mn-ea"/>
                <a:cs typeface="+mn-cs"/>
              </a:rPr>
            </a:br>
            <a:br>
              <a:rPr kumimoji="0" lang="en-US" sz="1400" b="0" i="0" u="none" strike="noStrike" kern="1200" cap="none" spc="0" normalizeH="0" baseline="0" noProof="0" dirty="0">
                <a:ln>
                  <a:noFill/>
                </a:ln>
                <a:solidFill>
                  <a:schemeClr val="tx1"/>
                </a:solidFill>
                <a:effectLst/>
                <a:uLnTx/>
                <a:uFillTx/>
                <a:latin typeface="+mn-lt"/>
                <a:ea typeface="+mn-ea"/>
                <a:cs typeface="+mn-cs"/>
              </a:rPr>
            </a:br>
            <a:br>
              <a:rPr kumimoji="0" lang="en-US" sz="1400" b="0" i="0" u="none" strike="noStrike" kern="1200" cap="none" spc="0" normalizeH="0" baseline="0" noProof="0" dirty="0">
                <a:ln>
                  <a:noFill/>
                </a:ln>
                <a:solidFill>
                  <a:schemeClr val="tx1"/>
                </a:solidFill>
                <a:effectLst/>
                <a:uLnTx/>
                <a:uFillTx/>
                <a:latin typeface="+mn-lt"/>
                <a:ea typeface="+mn-ea"/>
                <a:cs typeface="+mn-cs"/>
              </a:rPr>
            </a:br>
            <a:r>
              <a:rPr kumimoji="0" lang="en-US" sz="1400" b="1" i="0" u="none" strike="noStrike" kern="1200" cap="none" spc="0" normalizeH="0" baseline="0" noProof="0" dirty="0">
                <a:ln>
                  <a:noFill/>
                </a:ln>
                <a:solidFill>
                  <a:schemeClr val="tx1"/>
                </a:solidFill>
                <a:effectLst/>
                <a:uLnTx/>
                <a:uFillTx/>
                <a:latin typeface="+mn-lt"/>
                <a:ea typeface="+mn-ea"/>
                <a:cs typeface="+mn-cs"/>
              </a:rPr>
              <a:t>Monitoring report</a:t>
            </a:r>
            <a:r>
              <a:rPr kumimoji="0" lang="en-US" sz="1400" b="0" i="0" u="none" strike="noStrike" kern="1200" cap="none" spc="0" normalizeH="0" baseline="0" noProof="0" dirty="0">
                <a:ln>
                  <a:noFill/>
                </a:ln>
                <a:solidFill>
                  <a:schemeClr val="tx1"/>
                </a:solidFill>
                <a:effectLst/>
                <a:uLnTx/>
                <a:uFillTx/>
                <a:latin typeface="+mn-lt"/>
                <a:ea typeface="+mn-ea"/>
                <a:cs typeface="+mn-cs"/>
              </a:rPr>
              <a:t>: </a:t>
            </a:r>
            <a:r>
              <a:rPr kumimoji="0" lang="en-US" sz="1400" b="0" i="0" u="none" strike="noStrike" kern="1200" cap="none" spc="0" normalizeH="0" baseline="0" noProof="0" dirty="0">
                <a:ln>
                  <a:noFill/>
                </a:ln>
                <a:solidFill>
                  <a:schemeClr val="tx1"/>
                </a:solidFill>
                <a:effectLst/>
                <a:uLnTx/>
                <a:uFillTx/>
                <a:latin typeface="+mn-lt"/>
                <a:ea typeface="+mn-ea"/>
                <a:cs typeface="+mn-cs"/>
                <a:hlinkClick r:id="rId10"/>
              </a:rPr>
              <a:t> 01 Jan 2007 - 12 Feb 2007</a:t>
            </a:r>
            <a:r>
              <a:rPr kumimoji="0" lang="en-US" sz="1400" b="0" i="0" u="none" strike="noStrike" kern="1200" cap="none" spc="0" normalizeH="0" baseline="0" noProof="0" dirty="0">
                <a:ln>
                  <a:noFill/>
                </a:ln>
                <a:solidFill>
                  <a:schemeClr val="tx1"/>
                </a:solidFill>
                <a:effectLst/>
                <a:uLnTx/>
                <a:uFillTx/>
                <a:latin typeface="+mn-lt"/>
                <a:ea typeface="+mn-ea"/>
                <a:cs typeface="+mn-cs"/>
              </a:rPr>
              <a:t> (204 KB) </a:t>
            </a:r>
            <a:br>
              <a:rPr kumimoji="0" lang="en-US" sz="1400" b="0" i="0" u="none" strike="noStrike" kern="1200" cap="none" spc="0" normalizeH="0" baseline="0" noProof="0" dirty="0">
                <a:ln>
                  <a:noFill/>
                </a:ln>
                <a:solidFill>
                  <a:schemeClr val="tx1"/>
                </a:solidFill>
                <a:effectLst/>
                <a:uLnTx/>
                <a:uFillTx/>
                <a:latin typeface="+mn-lt"/>
                <a:ea typeface="+mn-ea"/>
                <a:cs typeface="+mn-cs"/>
              </a:rPr>
            </a:br>
            <a:r>
              <a:rPr kumimoji="0" lang="en-US" sz="1400" b="1" i="0" u="none" strike="noStrike" kern="1200" cap="none" spc="0" normalizeH="0" baseline="0" noProof="0" dirty="0">
                <a:ln>
                  <a:noFill/>
                </a:ln>
                <a:solidFill>
                  <a:schemeClr val="tx1"/>
                </a:solidFill>
                <a:effectLst/>
                <a:uLnTx/>
                <a:uFillTx/>
                <a:latin typeface="+mn-lt"/>
                <a:ea typeface="+mn-ea"/>
                <a:cs typeface="+mn-cs"/>
              </a:rPr>
              <a:t>Issuance request state</a:t>
            </a:r>
            <a:r>
              <a:rPr kumimoji="0" lang="en-US" sz="1400" b="0" i="0" u="none" strike="noStrike" kern="1200" cap="none" spc="0" normalizeH="0" baseline="0" noProof="0" dirty="0">
                <a:ln>
                  <a:noFill/>
                </a:ln>
                <a:solidFill>
                  <a:schemeClr val="tx1"/>
                </a:solidFill>
                <a:effectLst/>
                <a:uLnTx/>
                <a:uFillTx/>
                <a:latin typeface="+mn-lt"/>
                <a:ea typeface="+mn-ea"/>
                <a:cs typeface="+mn-cs"/>
              </a:rPr>
              <a:t>: Issued </a:t>
            </a:r>
            <a:br>
              <a:rPr kumimoji="0" lang="en-US" sz="1400" b="0" i="0" u="none" strike="noStrike" kern="1200" cap="none" spc="0" normalizeH="0" baseline="0" noProof="0" dirty="0">
                <a:ln>
                  <a:noFill/>
                </a:ln>
                <a:solidFill>
                  <a:schemeClr val="tx1"/>
                </a:solidFill>
                <a:effectLst/>
                <a:uLnTx/>
                <a:uFillTx/>
                <a:latin typeface="+mn-lt"/>
                <a:ea typeface="+mn-ea"/>
                <a:cs typeface="+mn-cs"/>
              </a:rPr>
            </a:br>
            <a:r>
              <a:rPr kumimoji="0" lang="en-US" sz="1400" b="1" i="0" u="none" strike="noStrike" kern="1200" cap="none" spc="0" normalizeH="0" baseline="0" noProof="0" dirty="0">
                <a:ln>
                  <a:noFill/>
                </a:ln>
                <a:solidFill>
                  <a:schemeClr val="tx1"/>
                </a:solidFill>
                <a:effectLst/>
                <a:uLnTx/>
                <a:uFillTx/>
                <a:latin typeface="+mn-lt"/>
                <a:ea typeface="+mn-ea"/>
                <a:cs typeface="+mn-cs"/>
              </a:rPr>
              <a:t>CERs requested</a:t>
            </a:r>
            <a:r>
              <a:rPr kumimoji="0" lang="en-US" sz="1400" b="0" i="0" u="none" strike="noStrike" kern="1200" cap="none" spc="0" normalizeH="0" baseline="0" noProof="0" dirty="0">
                <a:ln>
                  <a:noFill/>
                </a:ln>
                <a:solidFill>
                  <a:schemeClr val="tx1"/>
                </a:solidFill>
                <a:effectLst/>
                <a:uLnTx/>
                <a:uFillTx/>
                <a:latin typeface="+mn-lt"/>
                <a:ea typeface="+mn-ea"/>
                <a:cs typeface="+mn-cs"/>
              </a:rPr>
              <a:t>: 841070 </a:t>
            </a:r>
            <a:br>
              <a:rPr kumimoji="0" lang="en-US" sz="1400" b="0" i="0" u="none" strike="noStrike" kern="1200" cap="none" spc="0" normalizeH="0" baseline="0" noProof="0" dirty="0">
                <a:ln>
                  <a:noFill/>
                </a:ln>
                <a:solidFill>
                  <a:schemeClr val="tx1"/>
                </a:solidFill>
                <a:effectLst/>
                <a:uLnTx/>
                <a:uFillTx/>
                <a:latin typeface="+mn-lt"/>
                <a:ea typeface="+mn-ea"/>
                <a:cs typeface="+mn-cs"/>
              </a:rPr>
            </a:br>
            <a:r>
              <a:rPr kumimoji="0" lang="en-US" sz="1400" b="0" i="0" u="none" strike="noStrike" kern="1200" cap="none" spc="0" normalizeH="0" baseline="0" noProof="0" dirty="0">
                <a:ln>
                  <a:noFill/>
                </a:ln>
                <a:solidFill>
                  <a:schemeClr val="tx1"/>
                </a:solidFill>
                <a:effectLst/>
                <a:uLnTx/>
                <a:uFillTx/>
                <a:latin typeface="+mn-lt"/>
                <a:ea typeface="+mn-ea"/>
                <a:cs typeface="+mn-cs"/>
                <a:hlinkClick r:id="rId11"/>
              </a:rPr>
              <a:t>[Full view and history]</a:t>
            </a:r>
            <a:r>
              <a:rPr kumimoji="0" lang="en-US" sz="1400" b="0" i="0" u="none" strike="noStrike" kern="1200" cap="none" spc="0" normalizeH="0" baseline="0" noProof="0" dirty="0">
                <a:ln>
                  <a:noFill/>
                </a:ln>
                <a:solidFill>
                  <a:schemeClr val="tx1"/>
                </a:solidFill>
                <a:effectLst/>
                <a:uLnTx/>
                <a:uFillTx/>
                <a:latin typeface="+mn-lt"/>
                <a:ea typeface="+mn-ea"/>
                <a:cs typeface="+mn-cs"/>
              </a:rPr>
              <a:t> </a:t>
            </a:r>
            <a:br>
              <a:rPr kumimoji="0" lang="en-US" sz="1400" b="0" i="0" u="none" strike="noStrike" kern="1200" cap="none" spc="0" normalizeH="0" baseline="0" noProof="0" dirty="0">
                <a:ln>
                  <a:noFill/>
                </a:ln>
                <a:solidFill>
                  <a:schemeClr val="tx1"/>
                </a:solidFill>
                <a:effectLst/>
                <a:uLnTx/>
                <a:uFillTx/>
                <a:latin typeface="+mn-lt"/>
                <a:ea typeface="+mn-ea"/>
                <a:cs typeface="+mn-cs"/>
              </a:rPr>
            </a:br>
            <a:br>
              <a:rPr kumimoji="0" lang="en-US" sz="1400" b="0" i="0" u="none" strike="noStrike" kern="1200" cap="none" spc="0" normalizeH="0" baseline="0" noProof="0" dirty="0">
                <a:ln>
                  <a:noFill/>
                </a:ln>
                <a:solidFill>
                  <a:schemeClr val="tx1"/>
                </a:solidFill>
                <a:effectLst/>
                <a:uLnTx/>
                <a:uFillTx/>
                <a:latin typeface="+mn-lt"/>
                <a:ea typeface="+mn-ea"/>
                <a:cs typeface="+mn-cs"/>
              </a:rPr>
            </a:br>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Box 3"/>
          <p:cNvSpPr txBox="1"/>
          <p:nvPr/>
        </p:nvSpPr>
        <p:spPr>
          <a:xfrm>
            <a:off x="5791200" y="6488668"/>
            <a:ext cx="3657600" cy="369332"/>
          </a:xfrm>
          <a:prstGeom prst="rect">
            <a:avLst/>
          </a:prstGeom>
          <a:noFill/>
        </p:spPr>
        <p:txBody>
          <a:bodyPr wrap="square" rtlCol="0">
            <a:spAutoFit/>
          </a:bodyPr>
          <a:lstStyle/>
          <a:p>
            <a:r>
              <a:rPr lang="en-US" b="1" dirty="0"/>
              <a:t>P.K. Modi &amp; Co.              15.07.2012 </a:t>
            </a:r>
          </a:p>
        </p:txBody>
      </p:sp>
      <p:sp>
        <p:nvSpPr>
          <p:cNvPr id="5" name="Footer Placeholder 4"/>
          <p:cNvSpPr>
            <a:spLocks noGrp="1"/>
          </p:cNvSpPr>
          <p:nvPr>
            <p:ph type="ftr" sz="quarter" idx="11"/>
          </p:nvPr>
        </p:nvSpPr>
        <p:spPr/>
        <p:txBody>
          <a:bodyPr/>
          <a:lstStyle/>
          <a:p>
            <a:r>
              <a:rPr lang="en-US" sz="1600" b="1" dirty="0">
                <a:solidFill>
                  <a:srgbClr val="C00000"/>
                </a:solidFill>
              </a:rPr>
              <a:t>34</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a:ln>
                  <a:noFill/>
                </a:ln>
                <a:solidFill>
                  <a:schemeClr val="accent2"/>
                </a:solidFill>
                <a:effectLst/>
                <a:uLnTx/>
                <a:uFillTx/>
                <a:latin typeface="+mj-lt"/>
                <a:ea typeface="+mj-ea"/>
                <a:cs typeface="+mj-cs"/>
              </a:rPr>
              <a:t>Case Study: Gujarat Fluorochemicals ltd</a:t>
            </a:r>
            <a:br>
              <a:rPr kumimoji="0" lang="en-US" sz="2800" b="0" i="0" u="none" strike="noStrike" kern="1200" cap="none" spc="0" normalizeH="0" baseline="0" noProof="0">
                <a:ln>
                  <a:noFill/>
                </a:ln>
                <a:solidFill>
                  <a:schemeClr val="accent2"/>
                </a:solidFill>
                <a:effectLst/>
                <a:uLnTx/>
                <a:uFillTx/>
                <a:latin typeface="+mj-lt"/>
                <a:ea typeface="+mj-ea"/>
                <a:cs typeface="+mj-cs"/>
              </a:rPr>
            </a:br>
            <a:r>
              <a:rPr kumimoji="0" lang="en-US" sz="2800" b="0" i="0" u="none" strike="noStrike" kern="1200" cap="none" spc="0" normalizeH="0" baseline="0" noProof="0">
                <a:ln>
                  <a:noFill/>
                </a:ln>
                <a:solidFill>
                  <a:schemeClr val="accent2"/>
                </a:solidFill>
                <a:effectLst/>
                <a:uLnTx/>
                <a:uFillTx/>
                <a:latin typeface="+mj-lt"/>
                <a:ea typeface="+mj-ea"/>
                <a:cs typeface="+mj-cs"/>
              </a:rPr>
              <a:t>(Source:</a:t>
            </a:r>
            <a:r>
              <a:rPr kumimoji="0" lang="en-US" sz="2000" b="0" i="0" u="none" strike="noStrike" kern="1200" cap="none" spc="0" normalizeH="0" baseline="0" noProof="0">
                <a:ln>
                  <a:noFill/>
                </a:ln>
                <a:solidFill>
                  <a:schemeClr val="accent2"/>
                </a:solidFill>
                <a:effectLst/>
                <a:uLnTx/>
                <a:uFillTx/>
                <a:latin typeface="+mj-lt"/>
                <a:ea typeface="+mj-ea"/>
                <a:cs typeface="+mj-cs"/>
              </a:rPr>
              <a:t>http://cdm.unfccc.int/Projects)</a:t>
            </a:r>
            <a:endParaRPr kumimoji="0" lang="en-US" sz="2000" b="0" i="0" u="none" strike="noStrike" kern="1200" cap="none" spc="0" normalizeH="0" baseline="0" noProof="0" dirty="0">
              <a:ln>
                <a:noFill/>
              </a:ln>
              <a:solidFill>
                <a:schemeClr val="accent2"/>
              </a:solidFill>
              <a:effectLst/>
              <a:uLnTx/>
              <a:uFillTx/>
              <a:latin typeface="+mj-lt"/>
              <a:ea typeface="+mj-ea"/>
              <a:cs typeface="+mj-cs"/>
            </a:endParaRPr>
          </a:p>
        </p:txBody>
      </p:sp>
      <p:sp>
        <p:nvSpPr>
          <p:cNvPr id="3" name="Rectangle 3"/>
          <p:cNvSpPr txBox="1">
            <a:spLocks noChangeArrowheads="1"/>
          </p:cNvSpPr>
          <p:nvPr/>
        </p:nvSpPr>
        <p:spPr>
          <a:xfrm>
            <a:off x="457200" y="1295400"/>
            <a:ext cx="8229600" cy="4830763"/>
          </a:xfrm>
          <a:prstGeom prst="rect">
            <a:avLst/>
          </a:prstGeom>
        </p:spPr>
        <p:txBody>
          <a:bodyPr/>
          <a:lstStyle/>
          <a:p>
            <a:pPr marL="342900" marR="0" lvl="0" indent="-342900" algn="l" defTabSz="914400" rtl="0" eaLnBrk="1" fontAlgn="auto" latinLnBrk="0" hangingPunct="1">
              <a:lnSpc>
                <a:spcPct val="80000"/>
              </a:lnSpc>
              <a:spcBef>
                <a:spcPct val="20000"/>
              </a:spcBef>
              <a:spcAft>
                <a:spcPts val="0"/>
              </a:spcAft>
              <a:buClrTx/>
              <a:buSzTx/>
              <a:buFontTx/>
              <a:buNone/>
              <a:tabLst/>
              <a:defRPr/>
            </a:pPr>
            <a:br>
              <a:rPr kumimoji="0" lang="en-US" sz="1000" b="0" i="0" u="none" strike="noStrike" kern="1200" cap="none" spc="0" normalizeH="0" baseline="0" noProof="0" dirty="0">
                <a:ln>
                  <a:noFill/>
                </a:ln>
                <a:solidFill>
                  <a:schemeClr val="tx1"/>
                </a:solidFill>
                <a:effectLst/>
                <a:uLnTx/>
                <a:uFillTx/>
                <a:latin typeface="+mn-lt"/>
                <a:ea typeface="+mn-ea"/>
                <a:cs typeface="+mn-cs"/>
              </a:rPr>
            </a:br>
            <a:r>
              <a:rPr kumimoji="0" lang="en-US" sz="1600" b="1" i="0" u="none" strike="noStrike" kern="1200" cap="none" spc="0" normalizeH="0" baseline="0" noProof="0" dirty="0">
                <a:ln>
                  <a:noFill/>
                </a:ln>
                <a:solidFill>
                  <a:schemeClr val="tx1"/>
                </a:solidFill>
                <a:effectLst/>
                <a:uLnTx/>
                <a:uFillTx/>
                <a:latin typeface="+mn-lt"/>
                <a:ea typeface="+mn-ea"/>
                <a:cs typeface="+mn-cs"/>
              </a:rPr>
              <a:t>Monitoring report</a:t>
            </a:r>
            <a:r>
              <a:rPr kumimoji="0" lang="en-US" sz="1600" b="0" i="0" u="none" strike="noStrike" kern="1200" cap="none" spc="0" normalizeH="0" baseline="0" noProof="0" dirty="0">
                <a:ln>
                  <a:noFill/>
                </a:ln>
                <a:solidFill>
                  <a:schemeClr val="tx1"/>
                </a:solidFill>
                <a:effectLst/>
                <a:uLnTx/>
                <a:uFillTx/>
                <a:latin typeface="+mn-lt"/>
                <a:ea typeface="+mn-ea"/>
                <a:cs typeface="+mn-cs"/>
              </a:rPr>
              <a:t>: </a:t>
            </a:r>
            <a:r>
              <a:rPr kumimoji="0" lang="en-US" sz="1600" b="0" i="0" u="none" strike="noStrike" kern="1200" cap="none" spc="0" normalizeH="0" baseline="0" noProof="0" dirty="0">
                <a:ln>
                  <a:noFill/>
                </a:ln>
                <a:solidFill>
                  <a:schemeClr val="tx1"/>
                </a:solidFill>
                <a:effectLst/>
                <a:uLnTx/>
                <a:uFillTx/>
                <a:latin typeface="+mn-lt"/>
                <a:ea typeface="+mn-ea"/>
                <a:cs typeface="+mn-cs"/>
                <a:hlinkClick r:id="rId2"/>
              </a:rPr>
              <a:t> 13 Feb 2007 - 31 Mar 2007</a:t>
            </a:r>
            <a:r>
              <a:rPr kumimoji="0" lang="en-US" sz="1600" b="0" i="0" u="none" strike="noStrike" kern="1200" cap="none" spc="0" normalizeH="0" baseline="0" noProof="0" dirty="0">
                <a:ln>
                  <a:noFill/>
                </a:ln>
                <a:solidFill>
                  <a:schemeClr val="tx1"/>
                </a:solidFill>
                <a:effectLst/>
                <a:uLnTx/>
                <a:uFillTx/>
                <a:latin typeface="+mn-lt"/>
                <a:ea typeface="+mn-ea"/>
                <a:cs typeface="+mn-cs"/>
              </a:rPr>
              <a:t> (153 KB) </a:t>
            </a:r>
            <a:br>
              <a:rPr kumimoji="0" lang="en-US" sz="1600" b="0" i="0" u="none" strike="noStrike" kern="1200" cap="none" spc="0" normalizeH="0" baseline="0" noProof="0" dirty="0">
                <a:ln>
                  <a:noFill/>
                </a:ln>
                <a:solidFill>
                  <a:schemeClr val="tx1"/>
                </a:solidFill>
                <a:effectLst/>
                <a:uLnTx/>
                <a:uFillTx/>
                <a:latin typeface="+mn-lt"/>
                <a:ea typeface="+mn-ea"/>
                <a:cs typeface="+mn-cs"/>
              </a:rPr>
            </a:br>
            <a:r>
              <a:rPr kumimoji="0" lang="en-US" sz="1600" b="1" i="0" u="none" strike="noStrike" kern="1200" cap="none" spc="0" normalizeH="0" baseline="0" noProof="0" dirty="0">
                <a:ln>
                  <a:noFill/>
                </a:ln>
                <a:solidFill>
                  <a:schemeClr val="tx1"/>
                </a:solidFill>
                <a:effectLst/>
                <a:uLnTx/>
                <a:uFillTx/>
                <a:latin typeface="+mn-lt"/>
                <a:ea typeface="+mn-ea"/>
                <a:cs typeface="+mn-cs"/>
              </a:rPr>
              <a:t>Issuance request state</a:t>
            </a:r>
            <a:r>
              <a:rPr kumimoji="0" lang="en-US" sz="1600" b="0" i="0" u="none" strike="noStrike" kern="1200" cap="none" spc="0" normalizeH="0" baseline="0" noProof="0" dirty="0">
                <a:ln>
                  <a:noFill/>
                </a:ln>
                <a:solidFill>
                  <a:schemeClr val="tx1"/>
                </a:solidFill>
                <a:effectLst/>
                <a:uLnTx/>
                <a:uFillTx/>
                <a:latin typeface="+mn-lt"/>
                <a:ea typeface="+mn-ea"/>
                <a:cs typeface="+mn-cs"/>
              </a:rPr>
              <a:t>: Issued </a:t>
            </a:r>
            <a:br>
              <a:rPr kumimoji="0" lang="en-US" sz="1600" b="0" i="0" u="none" strike="noStrike" kern="1200" cap="none" spc="0" normalizeH="0" baseline="0" noProof="0" dirty="0">
                <a:ln>
                  <a:noFill/>
                </a:ln>
                <a:solidFill>
                  <a:schemeClr val="tx1"/>
                </a:solidFill>
                <a:effectLst/>
                <a:uLnTx/>
                <a:uFillTx/>
                <a:latin typeface="+mn-lt"/>
                <a:ea typeface="+mn-ea"/>
                <a:cs typeface="+mn-cs"/>
              </a:rPr>
            </a:br>
            <a:r>
              <a:rPr kumimoji="0" lang="en-US" sz="1600" b="1" i="0" u="none" strike="noStrike" kern="1200" cap="none" spc="0" normalizeH="0" baseline="0" noProof="0" dirty="0">
                <a:ln>
                  <a:noFill/>
                </a:ln>
                <a:solidFill>
                  <a:schemeClr val="tx1"/>
                </a:solidFill>
                <a:effectLst/>
                <a:uLnTx/>
                <a:uFillTx/>
                <a:latin typeface="+mn-lt"/>
                <a:ea typeface="+mn-ea"/>
                <a:cs typeface="+mn-cs"/>
              </a:rPr>
              <a:t>CERs requested</a:t>
            </a:r>
            <a:r>
              <a:rPr kumimoji="0" lang="en-US" sz="1600" b="0" i="0" u="none" strike="noStrike" kern="1200" cap="none" spc="0" normalizeH="0" baseline="0" noProof="0" dirty="0">
                <a:ln>
                  <a:noFill/>
                </a:ln>
                <a:solidFill>
                  <a:schemeClr val="tx1"/>
                </a:solidFill>
                <a:effectLst/>
                <a:uLnTx/>
                <a:uFillTx/>
                <a:latin typeface="+mn-lt"/>
                <a:ea typeface="+mn-ea"/>
                <a:cs typeface="+mn-cs"/>
              </a:rPr>
              <a:t>: 917135 </a:t>
            </a:r>
            <a:br>
              <a:rPr kumimoji="0" lang="en-US" sz="1600" b="0" i="0" u="none" strike="noStrike" kern="1200" cap="none" spc="0" normalizeH="0" baseline="0" noProof="0" dirty="0">
                <a:ln>
                  <a:noFill/>
                </a:ln>
                <a:solidFill>
                  <a:schemeClr val="tx1"/>
                </a:solidFill>
                <a:effectLst/>
                <a:uLnTx/>
                <a:uFillTx/>
                <a:latin typeface="+mn-lt"/>
                <a:ea typeface="+mn-ea"/>
                <a:cs typeface="+mn-cs"/>
              </a:rPr>
            </a:br>
            <a:r>
              <a:rPr kumimoji="0" lang="en-US" sz="1600" b="0" i="0" u="none" strike="noStrike" kern="1200" cap="none" spc="0" normalizeH="0" baseline="0" noProof="0" dirty="0">
                <a:ln>
                  <a:noFill/>
                </a:ln>
                <a:solidFill>
                  <a:schemeClr val="tx1"/>
                </a:solidFill>
                <a:effectLst/>
                <a:uLnTx/>
                <a:uFillTx/>
                <a:latin typeface="+mn-lt"/>
                <a:ea typeface="+mn-ea"/>
                <a:cs typeface="+mn-cs"/>
                <a:hlinkClick r:id="rId3"/>
              </a:rPr>
              <a:t>[Full view and history]</a:t>
            </a:r>
            <a:r>
              <a:rPr kumimoji="0" lang="en-US" sz="1600" b="0" i="0" u="none" strike="noStrike" kern="1200" cap="none" spc="0" normalizeH="0" baseline="0" noProof="0" dirty="0">
                <a:ln>
                  <a:noFill/>
                </a:ln>
                <a:solidFill>
                  <a:schemeClr val="tx1"/>
                </a:solidFill>
                <a:effectLst/>
                <a:uLnTx/>
                <a:uFillTx/>
                <a:latin typeface="+mn-lt"/>
                <a:ea typeface="+mn-ea"/>
                <a:cs typeface="+mn-cs"/>
              </a:rPr>
              <a:t> </a:t>
            </a:r>
            <a:br>
              <a:rPr kumimoji="0" lang="en-US" sz="1600" b="0" i="0" u="none" strike="noStrike" kern="1200" cap="none" spc="0" normalizeH="0" baseline="0" noProof="0" dirty="0">
                <a:ln>
                  <a:noFill/>
                </a:ln>
                <a:solidFill>
                  <a:schemeClr val="tx1"/>
                </a:solidFill>
                <a:effectLst/>
                <a:uLnTx/>
                <a:uFillTx/>
                <a:latin typeface="+mn-lt"/>
                <a:ea typeface="+mn-ea"/>
                <a:cs typeface="+mn-cs"/>
              </a:rPr>
            </a:br>
            <a:r>
              <a:rPr kumimoji="0" lang="en-US" sz="1600" b="1" i="0" u="none" strike="noStrike" kern="1200" cap="none" spc="0" normalizeH="0" baseline="0" noProof="0" dirty="0">
                <a:ln>
                  <a:noFill/>
                </a:ln>
                <a:solidFill>
                  <a:schemeClr val="tx1"/>
                </a:solidFill>
                <a:effectLst/>
                <a:uLnTx/>
                <a:uFillTx/>
                <a:latin typeface="+mn-lt"/>
                <a:ea typeface="+mn-ea"/>
                <a:cs typeface="+mn-cs"/>
              </a:rPr>
              <a:t>Monitoring report</a:t>
            </a:r>
            <a:r>
              <a:rPr kumimoji="0" lang="en-US" sz="1600" b="0" i="0" u="none" strike="noStrike" kern="1200" cap="none" spc="0" normalizeH="0" baseline="0" noProof="0" dirty="0">
                <a:ln>
                  <a:noFill/>
                </a:ln>
                <a:solidFill>
                  <a:schemeClr val="tx1"/>
                </a:solidFill>
                <a:effectLst/>
                <a:uLnTx/>
                <a:uFillTx/>
                <a:latin typeface="+mn-lt"/>
                <a:ea typeface="+mn-ea"/>
                <a:cs typeface="+mn-cs"/>
              </a:rPr>
              <a:t>: </a:t>
            </a:r>
            <a:r>
              <a:rPr kumimoji="0" lang="en-US" sz="1600" b="0" i="0" u="none" strike="noStrike" kern="1200" cap="none" spc="0" normalizeH="0" baseline="0" noProof="0" dirty="0">
                <a:ln>
                  <a:noFill/>
                </a:ln>
                <a:solidFill>
                  <a:schemeClr val="tx1"/>
                </a:solidFill>
                <a:effectLst/>
                <a:uLnTx/>
                <a:uFillTx/>
                <a:latin typeface="+mn-lt"/>
                <a:ea typeface="+mn-ea"/>
                <a:cs typeface="+mn-cs"/>
                <a:hlinkClick r:id="rId4"/>
              </a:rPr>
              <a:t> 01 Apr 2007 - 05 May 2007</a:t>
            </a:r>
            <a:r>
              <a:rPr kumimoji="0" lang="en-US" sz="1600" b="0" i="0" u="none" strike="noStrike" kern="1200" cap="none" spc="0" normalizeH="0" baseline="0" noProof="0" dirty="0">
                <a:ln>
                  <a:noFill/>
                </a:ln>
                <a:solidFill>
                  <a:schemeClr val="tx1"/>
                </a:solidFill>
                <a:effectLst/>
                <a:uLnTx/>
                <a:uFillTx/>
                <a:latin typeface="+mn-lt"/>
                <a:ea typeface="+mn-ea"/>
                <a:cs typeface="+mn-cs"/>
              </a:rPr>
              <a:t> (154 KB) </a:t>
            </a:r>
            <a:br>
              <a:rPr kumimoji="0" lang="en-US" sz="1600" b="0" i="0" u="none" strike="noStrike" kern="1200" cap="none" spc="0" normalizeH="0" baseline="0" noProof="0" dirty="0">
                <a:ln>
                  <a:noFill/>
                </a:ln>
                <a:solidFill>
                  <a:schemeClr val="tx1"/>
                </a:solidFill>
                <a:effectLst/>
                <a:uLnTx/>
                <a:uFillTx/>
                <a:latin typeface="+mn-lt"/>
                <a:ea typeface="+mn-ea"/>
                <a:cs typeface="+mn-cs"/>
              </a:rPr>
            </a:br>
            <a:r>
              <a:rPr kumimoji="0" lang="en-US" sz="1600" b="1" i="0" u="none" strike="noStrike" kern="1200" cap="none" spc="0" normalizeH="0" baseline="0" noProof="0" dirty="0">
                <a:ln>
                  <a:noFill/>
                </a:ln>
                <a:solidFill>
                  <a:schemeClr val="tx1"/>
                </a:solidFill>
                <a:effectLst/>
                <a:uLnTx/>
                <a:uFillTx/>
                <a:latin typeface="+mn-lt"/>
                <a:ea typeface="+mn-ea"/>
                <a:cs typeface="+mn-cs"/>
              </a:rPr>
              <a:t>Issuance request state</a:t>
            </a:r>
            <a:r>
              <a:rPr kumimoji="0" lang="en-US" sz="1600" b="0" i="0" u="none" strike="noStrike" kern="1200" cap="none" spc="0" normalizeH="0" baseline="0" noProof="0" dirty="0">
                <a:ln>
                  <a:noFill/>
                </a:ln>
                <a:solidFill>
                  <a:schemeClr val="tx1"/>
                </a:solidFill>
                <a:effectLst/>
                <a:uLnTx/>
                <a:uFillTx/>
                <a:latin typeface="+mn-lt"/>
                <a:ea typeface="+mn-ea"/>
                <a:cs typeface="+mn-cs"/>
              </a:rPr>
              <a:t>: Issued </a:t>
            </a:r>
            <a:br>
              <a:rPr kumimoji="0" lang="en-US" sz="1600" b="0" i="0" u="none" strike="noStrike" kern="1200" cap="none" spc="0" normalizeH="0" baseline="0" noProof="0" dirty="0">
                <a:ln>
                  <a:noFill/>
                </a:ln>
                <a:solidFill>
                  <a:schemeClr val="tx1"/>
                </a:solidFill>
                <a:effectLst/>
                <a:uLnTx/>
                <a:uFillTx/>
                <a:latin typeface="+mn-lt"/>
                <a:ea typeface="+mn-ea"/>
                <a:cs typeface="+mn-cs"/>
              </a:rPr>
            </a:br>
            <a:r>
              <a:rPr kumimoji="0" lang="en-US" sz="1600" b="1" i="0" u="none" strike="noStrike" kern="1200" cap="none" spc="0" normalizeH="0" baseline="0" noProof="0" dirty="0">
                <a:ln>
                  <a:noFill/>
                </a:ln>
                <a:solidFill>
                  <a:schemeClr val="tx1"/>
                </a:solidFill>
                <a:effectLst/>
                <a:uLnTx/>
                <a:uFillTx/>
                <a:latin typeface="+mn-lt"/>
                <a:ea typeface="+mn-ea"/>
                <a:cs typeface="+mn-cs"/>
              </a:rPr>
              <a:t>CERs requested</a:t>
            </a:r>
            <a:r>
              <a:rPr kumimoji="0" lang="en-US" sz="1600" b="0" i="0" u="none" strike="noStrike" kern="1200" cap="none" spc="0" normalizeH="0" baseline="0" noProof="0" dirty="0">
                <a:ln>
                  <a:noFill/>
                </a:ln>
                <a:solidFill>
                  <a:schemeClr val="tx1"/>
                </a:solidFill>
                <a:effectLst/>
                <a:uLnTx/>
                <a:uFillTx/>
                <a:latin typeface="+mn-lt"/>
                <a:ea typeface="+mn-ea"/>
                <a:cs typeface="+mn-cs"/>
              </a:rPr>
              <a:t>: 487529 </a:t>
            </a:r>
            <a:br>
              <a:rPr kumimoji="0" lang="en-US" sz="1600" b="0" i="0" u="none" strike="noStrike" kern="1200" cap="none" spc="0" normalizeH="0" baseline="0" noProof="0" dirty="0">
                <a:ln>
                  <a:noFill/>
                </a:ln>
                <a:solidFill>
                  <a:schemeClr val="tx1"/>
                </a:solidFill>
                <a:effectLst/>
                <a:uLnTx/>
                <a:uFillTx/>
                <a:latin typeface="+mn-lt"/>
                <a:ea typeface="+mn-ea"/>
                <a:cs typeface="+mn-cs"/>
              </a:rPr>
            </a:br>
            <a:r>
              <a:rPr kumimoji="0" lang="en-US" sz="1600" b="0" i="0" u="none" strike="noStrike" kern="1200" cap="none" spc="0" normalizeH="0" baseline="0" noProof="0" dirty="0">
                <a:ln>
                  <a:noFill/>
                </a:ln>
                <a:solidFill>
                  <a:schemeClr val="tx1"/>
                </a:solidFill>
                <a:effectLst/>
                <a:uLnTx/>
                <a:uFillTx/>
                <a:latin typeface="+mn-lt"/>
                <a:ea typeface="+mn-ea"/>
                <a:cs typeface="+mn-cs"/>
                <a:hlinkClick r:id="rId5"/>
              </a:rPr>
              <a:t>[Full view and history]</a:t>
            </a:r>
            <a:br>
              <a:rPr kumimoji="0" lang="en-US" sz="1600" b="0" i="0" u="none" strike="noStrike" kern="1200" cap="none" spc="0" normalizeH="0" baseline="0" noProof="0" dirty="0">
                <a:ln>
                  <a:noFill/>
                </a:ln>
                <a:solidFill>
                  <a:schemeClr val="tx1"/>
                </a:solidFill>
                <a:effectLst/>
                <a:uLnTx/>
                <a:uFillTx/>
                <a:latin typeface="+mn-lt"/>
                <a:ea typeface="+mn-ea"/>
                <a:cs typeface="+mn-cs"/>
              </a:rPr>
            </a:br>
            <a:r>
              <a:rPr kumimoji="0" lang="en-US" sz="1600" b="1" i="0" u="none" strike="noStrike" kern="1200" cap="none" spc="0" normalizeH="0" baseline="0" noProof="0" dirty="0">
                <a:ln>
                  <a:noFill/>
                </a:ln>
                <a:solidFill>
                  <a:schemeClr val="tx1"/>
                </a:solidFill>
                <a:effectLst/>
                <a:uLnTx/>
                <a:uFillTx/>
                <a:latin typeface="+mn-lt"/>
                <a:ea typeface="+mn-ea"/>
                <a:cs typeface="+mn-cs"/>
              </a:rPr>
              <a:t>Monitoring report</a:t>
            </a:r>
            <a:r>
              <a:rPr kumimoji="0" lang="en-US" sz="1600" b="0" i="0" u="none" strike="noStrike" kern="1200" cap="none" spc="0" normalizeH="0" baseline="0" noProof="0" dirty="0">
                <a:ln>
                  <a:noFill/>
                </a:ln>
                <a:solidFill>
                  <a:schemeClr val="tx1"/>
                </a:solidFill>
                <a:effectLst/>
                <a:uLnTx/>
                <a:uFillTx/>
                <a:latin typeface="+mn-lt"/>
                <a:ea typeface="+mn-ea"/>
                <a:cs typeface="+mn-cs"/>
              </a:rPr>
              <a:t>: </a:t>
            </a:r>
            <a:r>
              <a:rPr kumimoji="0" lang="en-US" sz="1600" b="0" i="0" u="none" strike="noStrike" kern="1200" cap="none" spc="0" normalizeH="0" baseline="0" noProof="0" dirty="0">
                <a:ln>
                  <a:noFill/>
                </a:ln>
                <a:solidFill>
                  <a:schemeClr val="tx1"/>
                </a:solidFill>
                <a:effectLst/>
                <a:uLnTx/>
                <a:uFillTx/>
                <a:latin typeface="+mn-lt"/>
                <a:ea typeface="+mn-ea"/>
                <a:cs typeface="+mn-cs"/>
                <a:hlinkClick r:id="rId6"/>
              </a:rPr>
              <a:t> 06 May 2007 - 31 Jul 2007</a:t>
            </a:r>
            <a:r>
              <a:rPr kumimoji="0" lang="en-US" sz="1600" b="0" i="0" u="none" strike="noStrike" kern="1200" cap="none" spc="0" normalizeH="0" baseline="0" noProof="0" dirty="0">
                <a:ln>
                  <a:noFill/>
                </a:ln>
                <a:solidFill>
                  <a:schemeClr val="tx1"/>
                </a:solidFill>
                <a:effectLst/>
                <a:uLnTx/>
                <a:uFillTx/>
                <a:latin typeface="+mn-lt"/>
                <a:ea typeface="+mn-ea"/>
                <a:cs typeface="+mn-cs"/>
              </a:rPr>
              <a:t> (176 KB) </a:t>
            </a:r>
            <a:br>
              <a:rPr kumimoji="0" lang="en-US" sz="1600" b="0" i="0" u="none" strike="noStrike" kern="1200" cap="none" spc="0" normalizeH="0" baseline="0" noProof="0" dirty="0">
                <a:ln>
                  <a:noFill/>
                </a:ln>
                <a:solidFill>
                  <a:schemeClr val="tx1"/>
                </a:solidFill>
                <a:effectLst/>
                <a:uLnTx/>
                <a:uFillTx/>
                <a:latin typeface="+mn-lt"/>
                <a:ea typeface="+mn-ea"/>
                <a:cs typeface="+mn-cs"/>
              </a:rPr>
            </a:br>
            <a:r>
              <a:rPr kumimoji="0" lang="en-US" sz="1600" b="1" i="0" u="none" strike="noStrike" kern="1200" cap="none" spc="0" normalizeH="0" baseline="0" noProof="0" dirty="0">
                <a:ln>
                  <a:noFill/>
                </a:ln>
                <a:solidFill>
                  <a:schemeClr val="tx1"/>
                </a:solidFill>
                <a:effectLst/>
                <a:uLnTx/>
                <a:uFillTx/>
                <a:latin typeface="+mn-lt"/>
                <a:ea typeface="+mn-ea"/>
                <a:cs typeface="+mn-cs"/>
              </a:rPr>
              <a:t>Issuance request state</a:t>
            </a:r>
            <a:r>
              <a:rPr kumimoji="0" lang="en-US" sz="1600" b="0" i="0" u="none" strike="noStrike" kern="1200" cap="none" spc="0" normalizeH="0" baseline="0" noProof="0" dirty="0">
                <a:ln>
                  <a:noFill/>
                </a:ln>
                <a:solidFill>
                  <a:schemeClr val="tx1"/>
                </a:solidFill>
                <a:effectLst/>
                <a:uLnTx/>
                <a:uFillTx/>
                <a:latin typeface="+mn-lt"/>
                <a:ea typeface="+mn-ea"/>
                <a:cs typeface="+mn-cs"/>
              </a:rPr>
              <a:t>: Issued </a:t>
            </a:r>
            <a:br>
              <a:rPr kumimoji="0" lang="en-US" sz="1600" b="0" i="0" u="none" strike="noStrike" kern="1200" cap="none" spc="0" normalizeH="0" baseline="0" noProof="0" dirty="0">
                <a:ln>
                  <a:noFill/>
                </a:ln>
                <a:solidFill>
                  <a:schemeClr val="tx1"/>
                </a:solidFill>
                <a:effectLst/>
                <a:uLnTx/>
                <a:uFillTx/>
                <a:latin typeface="+mn-lt"/>
                <a:ea typeface="+mn-ea"/>
                <a:cs typeface="+mn-cs"/>
              </a:rPr>
            </a:br>
            <a:r>
              <a:rPr kumimoji="0" lang="en-US" sz="1600" b="1" i="0" u="none" strike="noStrike" kern="1200" cap="none" spc="0" normalizeH="0" baseline="0" noProof="0" dirty="0">
                <a:ln>
                  <a:noFill/>
                </a:ln>
                <a:solidFill>
                  <a:schemeClr val="tx1"/>
                </a:solidFill>
                <a:effectLst/>
                <a:uLnTx/>
                <a:uFillTx/>
                <a:latin typeface="+mn-lt"/>
                <a:ea typeface="+mn-ea"/>
                <a:cs typeface="+mn-cs"/>
              </a:rPr>
              <a:t>CERs requested</a:t>
            </a:r>
            <a:r>
              <a:rPr kumimoji="0" lang="en-US" sz="1600" b="0" i="0" u="none" strike="noStrike" kern="1200" cap="none" spc="0" normalizeH="0" baseline="0" noProof="0" dirty="0">
                <a:ln>
                  <a:noFill/>
                </a:ln>
                <a:solidFill>
                  <a:schemeClr val="tx1"/>
                </a:solidFill>
                <a:effectLst/>
                <a:uLnTx/>
                <a:uFillTx/>
                <a:latin typeface="+mn-lt"/>
                <a:ea typeface="+mn-ea"/>
                <a:cs typeface="+mn-cs"/>
              </a:rPr>
              <a:t>: 1852977 </a:t>
            </a:r>
            <a:br>
              <a:rPr kumimoji="0" lang="en-US" sz="1600" b="0" i="0" u="none" strike="noStrike" kern="1200" cap="none" spc="0" normalizeH="0" baseline="0" noProof="0" dirty="0">
                <a:ln>
                  <a:noFill/>
                </a:ln>
                <a:solidFill>
                  <a:schemeClr val="tx1"/>
                </a:solidFill>
                <a:effectLst/>
                <a:uLnTx/>
                <a:uFillTx/>
                <a:latin typeface="+mn-lt"/>
                <a:ea typeface="+mn-ea"/>
                <a:cs typeface="+mn-cs"/>
              </a:rPr>
            </a:br>
            <a:r>
              <a:rPr kumimoji="0" lang="en-US" sz="1600" b="0" i="0" u="none" strike="noStrike" kern="1200" cap="none" spc="0" normalizeH="0" baseline="0" noProof="0" dirty="0">
                <a:ln>
                  <a:noFill/>
                </a:ln>
                <a:solidFill>
                  <a:schemeClr val="tx1"/>
                </a:solidFill>
                <a:effectLst/>
                <a:uLnTx/>
                <a:uFillTx/>
                <a:latin typeface="+mn-lt"/>
                <a:ea typeface="+mn-ea"/>
                <a:cs typeface="+mn-cs"/>
                <a:hlinkClick r:id="rId7"/>
              </a:rPr>
              <a:t>[Full view and history]</a:t>
            </a:r>
            <a:br>
              <a:rPr kumimoji="0" lang="en-US" sz="1600" b="0" i="0" u="none" strike="noStrike" kern="1200" cap="none" spc="0" normalizeH="0" baseline="0" noProof="0" dirty="0">
                <a:ln>
                  <a:noFill/>
                </a:ln>
                <a:solidFill>
                  <a:schemeClr val="tx1"/>
                </a:solidFill>
                <a:effectLst/>
                <a:uLnTx/>
                <a:uFillTx/>
                <a:latin typeface="+mn-lt"/>
                <a:ea typeface="+mn-ea"/>
                <a:cs typeface="+mn-cs"/>
              </a:rPr>
            </a:br>
            <a:r>
              <a:rPr kumimoji="0" lang="en-US" sz="1600" b="1" i="0" u="none" strike="noStrike" kern="1200" cap="none" spc="0" normalizeH="0" baseline="0" noProof="0" dirty="0">
                <a:ln>
                  <a:noFill/>
                </a:ln>
                <a:solidFill>
                  <a:schemeClr val="tx1"/>
                </a:solidFill>
                <a:effectLst/>
                <a:uLnTx/>
                <a:uFillTx/>
                <a:latin typeface="+mn-lt"/>
                <a:ea typeface="+mn-ea"/>
                <a:cs typeface="+mn-cs"/>
              </a:rPr>
              <a:t>Monitoring report</a:t>
            </a:r>
            <a:r>
              <a:rPr kumimoji="0" lang="en-US" sz="1600" b="0" i="0" u="none" strike="noStrike" kern="1200" cap="none" spc="0" normalizeH="0" baseline="0" noProof="0" dirty="0">
                <a:ln>
                  <a:noFill/>
                </a:ln>
                <a:solidFill>
                  <a:schemeClr val="tx1"/>
                </a:solidFill>
                <a:effectLst/>
                <a:uLnTx/>
                <a:uFillTx/>
                <a:latin typeface="+mn-lt"/>
                <a:ea typeface="+mn-ea"/>
                <a:cs typeface="+mn-cs"/>
              </a:rPr>
              <a:t>: </a:t>
            </a:r>
            <a:r>
              <a:rPr kumimoji="0" lang="en-US" sz="1600" b="0" i="0" u="none" strike="noStrike" kern="1200" cap="none" spc="0" normalizeH="0" baseline="0" noProof="0" dirty="0">
                <a:ln>
                  <a:noFill/>
                </a:ln>
                <a:solidFill>
                  <a:schemeClr val="tx1"/>
                </a:solidFill>
                <a:effectLst/>
                <a:uLnTx/>
                <a:uFillTx/>
                <a:latin typeface="+mn-lt"/>
                <a:ea typeface="+mn-ea"/>
                <a:cs typeface="+mn-cs"/>
                <a:hlinkClick r:id="rId8"/>
              </a:rPr>
              <a:t> 01 Aug 2007 - 31 Oct 2007</a:t>
            </a:r>
            <a:r>
              <a:rPr kumimoji="0" lang="en-US" sz="1600" b="0" i="0" u="none" strike="noStrike" kern="1200" cap="none" spc="0" normalizeH="0" baseline="0" noProof="0" dirty="0">
                <a:ln>
                  <a:noFill/>
                </a:ln>
                <a:solidFill>
                  <a:schemeClr val="tx1"/>
                </a:solidFill>
                <a:effectLst/>
                <a:uLnTx/>
                <a:uFillTx/>
                <a:latin typeface="+mn-lt"/>
                <a:ea typeface="+mn-ea"/>
                <a:cs typeface="+mn-cs"/>
              </a:rPr>
              <a:t> (203 KB) </a:t>
            </a:r>
            <a:br>
              <a:rPr kumimoji="0" lang="en-US" sz="1600" b="0" i="0" u="none" strike="noStrike" kern="1200" cap="none" spc="0" normalizeH="0" baseline="0" noProof="0" dirty="0">
                <a:ln>
                  <a:noFill/>
                </a:ln>
                <a:solidFill>
                  <a:schemeClr val="tx1"/>
                </a:solidFill>
                <a:effectLst/>
                <a:uLnTx/>
                <a:uFillTx/>
                <a:latin typeface="+mn-lt"/>
                <a:ea typeface="+mn-ea"/>
                <a:cs typeface="+mn-cs"/>
              </a:rPr>
            </a:br>
            <a:r>
              <a:rPr kumimoji="0" lang="en-US" sz="1600" b="1" i="0" u="none" strike="noStrike" kern="1200" cap="none" spc="0" normalizeH="0" baseline="0" noProof="0" dirty="0">
                <a:ln>
                  <a:noFill/>
                </a:ln>
                <a:solidFill>
                  <a:schemeClr val="tx1"/>
                </a:solidFill>
                <a:effectLst/>
                <a:uLnTx/>
                <a:uFillTx/>
                <a:latin typeface="+mn-lt"/>
                <a:ea typeface="+mn-ea"/>
                <a:cs typeface="+mn-cs"/>
              </a:rPr>
              <a:t>Issuance request state</a:t>
            </a:r>
            <a:r>
              <a:rPr kumimoji="0" lang="en-US" sz="1600" b="0" i="0" u="none" strike="noStrike" kern="1200" cap="none" spc="0" normalizeH="0" baseline="0" noProof="0" dirty="0">
                <a:ln>
                  <a:noFill/>
                </a:ln>
                <a:solidFill>
                  <a:schemeClr val="tx1"/>
                </a:solidFill>
                <a:effectLst/>
                <a:uLnTx/>
                <a:uFillTx/>
                <a:latin typeface="+mn-lt"/>
                <a:ea typeface="+mn-ea"/>
                <a:cs typeface="+mn-cs"/>
              </a:rPr>
              <a:t>: Issued </a:t>
            </a:r>
            <a:br>
              <a:rPr kumimoji="0" lang="en-US" sz="1600" b="0" i="0" u="none" strike="noStrike" kern="1200" cap="none" spc="0" normalizeH="0" baseline="0" noProof="0" dirty="0">
                <a:ln>
                  <a:noFill/>
                </a:ln>
                <a:solidFill>
                  <a:schemeClr val="tx1"/>
                </a:solidFill>
                <a:effectLst/>
                <a:uLnTx/>
                <a:uFillTx/>
                <a:latin typeface="+mn-lt"/>
                <a:ea typeface="+mn-ea"/>
                <a:cs typeface="+mn-cs"/>
              </a:rPr>
            </a:br>
            <a:r>
              <a:rPr kumimoji="0" lang="en-US" sz="1600" b="1" i="0" u="none" strike="noStrike" kern="1200" cap="none" spc="0" normalizeH="0" baseline="0" noProof="0" dirty="0">
                <a:ln>
                  <a:noFill/>
                </a:ln>
                <a:solidFill>
                  <a:schemeClr val="tx1"/>
                </a:solidFill>
                <a:effectLst/>
                <a:uLnTx/>
                <a:uFillTx/>
                <a:latin typeface="+mn-lt"/>
                <a:ea typeface="+mn-ea"/>
                <a:cs typeface="+mn-cs"/>
              </a:rPr>
              <a:t>CERs requested</a:t>
            </a:r>
            <a:r>
              <a:rPr kumimoji="0" lang="en-US" sz="1600" b="0" i="0" u="none" strike="noStrike" kern="1200" cap="none" spc="0" normalizeH="0" baseline="0" noProof="0" dirty="0">
                <a:ln>
                  <a:noFill/>
                </a:ln>
                <a:solidFill>
                  <a:schemeClr val="tx1"/>
                </a:solidFill>
                <a:effectLst/>
                <a:uLnTx/>
                <a:uFillTx/>
                <a:latin typeface="+mn-lt"/>
                <a:ea typeface="+mn-ea"/>
                <a:cs typeface="+mn-cs"/>
              </a:rPr>
              <a:t>: 1630165 </a:t>
            </a:r>
            <a:br>
              <a:rPr kumimoji="0" lang="en-US" sz="1600" b="0" i="0" u="none" strike="noStrike" kern="1200" cap="none" spc="0" normalizeH="0" baseline="0" noProof="0" dirty="0">
                <a:ln>
                  <a:noFill/>
                </a:ln>
                <a:solidFill>
                  <a:schemeClr val="tx1"/>
                </a:solidFill>
                <a:effectLst/>
                <a:uLnTx/>
                <a:uFillTx/>
                <a:latin typeface="+mn-lt"/>
                <a:ea typeface="+mn-ea"/>
                <a:cs typeface="+mn-cs"/>
              </a:rPr>
            </a:br>
            <a:r>
              <a:rPr kumimoji="0" lang="en-US" sz="1600" b="0" i="0" u="none" strike="noStrike" kern="1200" cap="none" spc="0" normalizeH="0" baseline="0" noProof="0" dirty="0">
                <a:ln>
                  <a:noFill/>
                </a:ln>
                <a:solidFill>
                  <a:schemeClr val="tx1"/>
                </a:solidFill>
                <a:effectLst/>
                <a:uLnTx/>
                <a:uFillTx/>
                <a:latin typeface="+mn-lt"/>
                <a:ea typeface="+mn-ea"/>
                <a:cs typeface="+mn-cs"/>
                <a:hlinkClick r:id="rId9"/>
              </a:rPr>
              <a:t>[Full view and history]</a:t>
            </a:r>
            <a:r>
              <a:rPr kumimoji="0" lang="en-US" sz="1600" b="0" i="0" u="none" strike="noStrike" kern="1200" cap="none" spc="0" normalizeH="0" baseline="0" noProof="0" dirty="0">
                <a:ln>
                  <a:noFill/>
                </a:ln>
                <a:solidFill>
                  <a:schemeClr val="tx1"/>
                </a:solidFill>
                <a:effectLst/>
                <a:uLnTx/>
                <a:uFillTx/>
                <a:latin typeface="+mn-lt"/>
                <a:ea typeface="+mn-ea"/>
                <a:cs typeface="+mn-cs"/>
              </a:rPr>
              <a:t> </a:t>
            </a:r>
            <a:br>
              <a:rPr kumimoji="0" lang="en-US" sz="1600" b="0" i="0" u="none" strike="noStrike" kern="1200" cap="none" spc="0" normalizeH="0" baseline="0" noProof="0" dirty="0">
                <a:ln>
                  <a:noFill/>
                </a:ln>
                <a:solidFill>
                  <a:schemeClr val="tx1"/>
                </a:solidFill>
                <a:effectLst/>
                <a:uLnTx/>
                <a:uFillTx/>
                <a:latin typeface="+mn-lt"/>
                <a:ea typeface="+mn-ea"/>
                <a:cs typeface="+mn-cs"/>
              </a:rPr>
            </a:br>
            <a:r>
              <a:rPr kumimoji="0" lang="en-US" sz="1600" b="1" i="0" u="none" strike="noStrike" kern="1200" cap="none" spc="0" normalizeH="0" baseline="0" noProof="0" dirty="0">
                <a:ln>
                  <a:noFill/>
                </a:ln>
                <a:solidFill>
                  <a:schemeClr val="tx1"/>
                </a:solidFill>
                <a:effectLst/>
                <a:uLnTx/>
                <a:uFillTx/>
                <a:latin typeface="+mn-lt"/>
                <a:ea typeface="+mn-ea"/>
                <a:cs typeface="+mn-cs"/>
              </a:rPr>
              <a:t>Monitoring report</a:t>
            </a:r>
            <a:r>
              <a:rPr kumimoji="0" lang="en-US" sz="1600" b="0" i="0" u="none" strike="noStrike" kern="1200" cap="none" spc="0" normalizeH="0" baseline="0" noProof="0" dirty="0">
                <a:ln>
                  <a:noFill/>
                </a:ln>
                <a:solidFill>
                  <a:schemeClr val="tx1"/>
                </a:solidFill>
                <a:effectLst/>
                <a:uLnTx/>
                <a:uFillTx/>
                <a:latin typeface="+mn-lt"/>
                <a:ea typeface="+mn-ea"/>
                <a:cs typeface="+mn-cs"/>
              </a:rPr>
              <a:t>: </a:t>
            </a:r>
            <a:r>
              <a:rPr kumimoji="0" lang="en-US" sz="1600" b="0" i="0" u="none" strike="noStrike" kern="1200" cap="none" spc="0" normalizeH="0" baseline="0" noProof="0" dirty="0">
                <a:ln>
                  <a:noFill/>
                </a:ln>
                <a:solidFill>
                  <a:schemeClr val="tx1"/>
                </a:solidFill>
                <a:effectLst/>
                <a:uLnTx/>
                <a:uFillTx/>
                <a:latin typeface="+mn-lt"/>
                <a:ea typeface="+mn-ea"/>
                <a:cs typeface="+mn-cs"/>
                <a:hlinkClick r:id="rId10"/>
              </a:rPr>
              <a:t> 01 Nov 2007 - 31 Dec 2007</a:t>
            </a:r>
            <a:r>
              <a:rPr kumimoji="0" lang="en-US" sz="1600" b="0" i="0" u="none" strike="noStrike" kern="1200" cap="none" spc="0" normalizeH="0" baseline="0" noProof="0" dirty="0">
                <a:ln>
                  <a:noFill/>
                </a:ln>
                <a:solidFill>
                  <a:schemeClr val="tx1"/>
                </a:solidFill>
                <a:effectLst/>
                <a:uLnTx/>
                <a:uFillTx/>
                <a:latin typeface="+mn-lt"/>
                <a:ea typeface="+mn-ea"/>
                <a:cs typeface="+mn-cs"/>
              </a:rPr>
              <a:t> (241 KB) </a:t>
            </a:r>
            <a:br>
              <a:rPr kumimoji="0" lang="en-US" sz="1600" b="0" i="0" u="none" strike="noStrike" kern="1200" cap="none" spc="0" normalizeH="0" baseline="0" noProof="0" dirty="0">
                <a:ln>
                  <a:noFill/>
                </a:ln>
                <a:solidFill>
                  <a:schemeClr val="tx1"/>
                </a:solidFill>
                <a:effectLst/>
                <a:uLnTx/>
                <a:uFillTx/>
                <a:latin typeface="+mn-lt"/>
                <a:ea typeface="+mn-ea"/>
                <a:cs typeface="+mn-cs"/>
              </a:rPr>
            </a:br>
            <a:r>
              <a:rPr kumimoji="0" lang="en-US" sz="1600" b="1" i="0" u="none" strike="noStrike" kern="1200" cap="none" spc="0" normalizeH="0" baseline="0" noProof="0" dirty="0">
                <a:ln>
                  <a:noFill/>
                </a:ln>
                <a:solidFill>
                  <a:schemeClr val="tx1"/>
                </a:solidFill>
                <a:effectLst/>
                <a:uLnTx/>
                <a:uFillTx/>
                <a:latin typeface="+mn-lt"/>
                <a:ea typeface="+mn-ea"/>
                <a:cs typeface="+mn-cs"/>
              </a:rPr>
              <a:t>Issuance request state</a:t>
            </a:r>
            <a:r>
              <a:rPr kumimoji="0" lang="en-US" sz="1600" b="0" i="0" u="none" strike="noStrike" kern="1200" cap="none" spc="0" normalizeH="0" baseline="0" noProof="0" dirty="0">
                <a:ln>
                  <a:noFill/>
                </a:ln>
                <a:solidFill>
                  <a:schemeClr val="tx1"/>
                </a:solidFill>
                <a:effectLst/>
                <a:uLnTx/>
                <a:uFillTx/>
                <a:latin typeface="+mn-lt"/>
                <a:ea typeface="+mn-ea"/>
                <a:cs typeface="+mn-cs"/>
              </a:rPr>
              <a:t>: Issued </a:t>
            </a:r>
            <a:br>
              <a:rPr kumimoji="0" lang="en-US" sz="1600" b="0" i="0" u="none" strike="noStrike" kern="1200" cap="none" spc="0" normalizeH="0" baseline="0" noProof="0" dirty="0">
                <a:ln>
                  <a:noFill/>
                </a:ln>
                <a:solidFill>
                  <a:schemeClr val="tx1"/>
                </a:solidFill>
                <a:effectLst/>
                <a:uLnTx/>
                <a:uFillTx/>
                <a:latin typeface="+mn-lt"/>
                <a:ea typeface="+mn-ea"/>
                <a:cs typeface="+mn-cs"/>
              </a:rPr>
            </a:br>
            <a:r>
              <a:rPr kumimoji="0" lang="en-US" sz="1600" b="1" i="0" u="none" strike="noStrike" kern="1200" cap="none" spc="0" normalizeH="0" baseline="0" noProof="0" dirty="0">
                <a:ln>
                  <a:noFill/>
                </a:ln>
                <a:solidFill>
                  <a:schemeClr val="tx1"/>
                </a:solidFill>
                <a:effectLst/>
                <a:uLnTx/>
                <a:uFillTx/>
                <a:latin typeface="+mn-lt"/>
                <a:ea typeface="+mn-ea"/>
                <a:cs typeface="+mn-cs"/>
              </a:rPr>
              <a:t>CERs requested</a:t>
            </a:r>
            <a:r>
              <a:rPr kumimoji="0" lang="en-US" sz="1600" b="0" i="0" u="none" strike="noStrike" kern="1200" cap="none" spc="0" normalizeH="0" baseline="0" noProof="0" dirty="0">
                <a:ln>
                  <a:noFill/>
                </a:ln>
                <a:solidFill>
                  <a:schemeClr val="tx1"/>
                </a:solidFill>
                <a:effectLst/>
                <a:uLnTx/>
                <a:uFillTx/>
                <a:latin typeface="+mn-lt"/>
                <a:ea typeface="+mn-ea"/>
                <a:cs typeface="+mn-cs"/>
              </a:rPr>
              <a:t>: 1142872 </a:t>
            </a:r>
            <a:br>
              <a:rPr kumimoji="0" lang="en-US" sz="1600" b="0" i="0" u="none" strike="noStrike" kern="1200" cap="none" spc="0" normalizeH="0" baseline="0" noProof="0" dirty="0">
                <a:ln>
                  <a:noFill/>
                </a:ln>
                <a:solidFill>
                  <a:schemeClr val="tx1"/>
                </a:solidFill>
                <a:effectLst/>
                <a:uLnTx/>
                <a:uFillTx/>
                <a:latin typeface="+mn-lt"/>
                <a:ea typeface="+mn-ea"/>
                <a:cs typeface="+mn-cs"/>
              </a:rPr>
            </a:br>
            <a:r>
              <a:rPr kumimoji="0" lang="en-US" sz="1600" b="0" i="0" u="none" strike="noStrike" kern="1200" cap="none" spc="0" normalizeH="0" baseline="0" noProof="0" dirty="0">
                <a:ln>
                  <a:noFill/>
                </a:ln>
                <a:solidFill>
                  <a:schemeClr val="tx1"/>
                </a:solidFill>
                <a:effectLst/>
                <a:uLnTx/>
                <a:uFillTx/>
                <a:latin typeface="+mn-lt"/>
                <a:ea typeface="+mn-ea"/>
                <a:cs typeface="+mn-cs"/>
                <a:hlinkClick r:id="rId11"/>
              </a:rPr>
              <a:t>[Full view and history]</a:t>
            </a:r>
            <a:r>
              <a:rPr kumimoji="0" lang="en-US" sz="1600" b="0" i="0" u="none" strike="noStrike" kern="1200" cap="none" spc="0" normalizeH="0" baseline="0" noProof="0" dirty="0">
                <a:ln>
                  <a:noFill/>
                </a:ln>
                <a:solidFill>
                  <a:schemeClr val="tx1"/>
                </a:solidFill>
                <a:effectLst/>
                <a:uLnTx/>
                <a:uFillTx/>
                <a:latin typeface="+mn-lt"/>
                <a:ea typeface="+mn-ea"/>
                <a:cs typeface="+mn-cs"/>
              </a:rPr>
              <a:t> </a:t>
            </a:r>
            <a:br>
              <a:rPr kumimoji="0" lang="en-US" sz="1600" b="0" i="0" u="none" strike="noStrike" kern="1200" cap="none" spc="0" normalizeH="0" baseline="0" noProof="0" dirty="0">
                <a:ln>
                  <a:noFill/>
                </a:ln>
                <a:solidFill>
                  <a:schemeClr val="tx1"/>
                </a:solidFill>
                <a:effectLst/>
                <a:uLnTx/>
                <a:uFillTx/>
                <a:latin typeface="+mn-lt"/>
                <a:ea typeface="+mn-ea"/>
                <a:cs typeface="+mn-cs"/>
              </a:rPr>
            </a:br>
            <a:r>
              <a:rPr kumimoji="0" lang="en-US" sz="1600" b="1" i="0" u="none" strike="noStrike" kern="1200" cap="none" spc="0" normalizeH="0" baseline="0" noProof="0" dirty="0">
                <a:ln>
                  <a:noFill/>
                </a:ln>
                <a:solidFill>
                  <a:schemeClr val="tx1"/>
                </a:solidFill>
                <a:effectLst/>
                <a:uLnTx/>
                <a:uFillTx/>
                <a:latin typeface="+mn-lt"/>
                <a:ea typeface="+mn-ea"/>
                <a:cs typeface="+mn-cs"/>
              </a:rPr>
              <a:t>Monitoring report</a:t>
            </a:r>
            <a:r>
              <a:rPr kumimoji="0" lang="en-US" sz="1600" b="0" i="0" u="none" strike="noStrike" kern="1200" cap="none" spc="0" normalizeH="0" baseline="0" noProof="0" dirty="0">
                <a:ln>
                  <a:noFill/>
                </a:ln>
                <a:solidFill>
                  <a:schemeClr val="tx1"/>
                </a:solidFill>
                <a:effectLst/>
                <a:uLnTx/>
                <a:uFillTx/>
                <a:latin typeface="+mn-lt"/>
                <a:ea typeface="+mn-ea"/>
                <a:cs typeface="+mn-cs"/>
              </a:rPr>
              <a:t>: </a:t>
            </a:r>
            <a:r>
              <a:rPr kumimoji="0" lang="en-US" sz="1600" b="0" i="0" u="none" strike="noStrike" kern="1200" cap="none" spc="0" normalizeH="0" baseline="0" noProof="0" dirty="0">
                <a:ln>
                  <a:noFill/>
                </a:ln>
                <a:solidFill>
                  <a:schemeClr val="tx1"/>
                </a:solidFill>
                <a:effectLst/>
                <a:uLnTx/>
                <a:uFillTx/>
                <a:latin typeface="+mn-lt"/>
                <a:ea typeface="+mn-ea"/>
                <a:cs typeface="+mn-cs"/>
                <a:hlinkClick r:id="rId12"/>
              </a:rPr>
              <a:t> 01 Jan 2008 - 12 Feb 2008</a:t>
            </a:r>
            <a:r>
              <a:rPr kumimoji="0" lang="en-US" sz="1600" b="0" i="0" u="none" strike="noStrike" kern="1200" cap="none" spc="0" normalizeH="0" baseline="0" noProof="0" dirty="0">
                <a:ln>
                  <a:noFill/>
                </a:ln>
                <a:solidFill>
                  <a:schemeClr val="tx1"/>
                </a:solidFill>
                <a:effectLst/>
                <a:uLnTx/>
                <a:uFillTx/>
                <a:latin typeface="+mn-lt"/>
                <a:ea typeface="+mn-ea"/>
                <a:cs typeface="+mn-cs"/>
              </a:rPr>
              <a:t> (205 KB) </a:t>
            </a:r>
            <a:br>
              <a:rPr kumimoji="0" lang="en-US" sz="1600" b="0" i="0" u="none" strike="noStrike" kern="1200" cap="none" spc="0" normalizeH="0" baseline="0" noProof="0" dirty="0">
                <a:ln>
                  <a:noFill/>
                </a:ln>
                <a:solidFill>
                  <a:schemeClr val="tx1"/>
                </a:solidFill>
                <a:effectLst/>
                <a:uLnTx/>
                <a:uFillTx/>
                <a:latin typeface="+mn-lt"/>
                <a:ea typeface="+mn-ea"/>
                <a:cs typeface="+mn-cs"/>
              </a:rPr>
            </a:br>
            <a:r>
              <a:rPr kumimoji="0" lang="en-US" sz="1600" b="1" i="0" u="none" strike="noStrike" kern="1200" cap="none" spc="0" normalizeH="0" baseline="0" noProof="0" dirty="0">
                <a:ln>
                  <a:noFill/>
                </a:ln>
                <a:solidFill>
                  <a:schemeClr val="tx1"/>
                </a:solidFill>
                <a:effectLst/>
                <a:uLnTx/>
                <a:uFillTx/>
                <a:latin typeface="+mn-lt"/>
                <a:ea typeface="+mn-ea"/>
                <a:cs typeface="+mn-cs"/>
              </a:rPr>
              <a:t>Issuance request state</a:t>
            </a:r>
            <a:r>
              <a:rPr kumimoji="0" lang="en-US" sz="1600" b="0" i="0" u="none" strike="noStrike" kern="1200" cap="none" spc="0" normalizeH="0" baseline="0" noProof="0" dirty="0">
                <a:ln>
                  <a:noFill/>
                </a:ln>
                <a:solidFill>
                  <a:schemeClr val="tx1"/>
                </a:solidFill>
                <a:effectLst/>
                <a:uLnTx/>
                <a:uFillTx/>
                <a:latin typeface="+mn-lt"/>
                <a:ea typeface="+mn-ea"/>
                <a:cs typeface="+mn-cs"/>
              </a:rPr>
              <a:t>: Issued </a:t>
            </a:r>
            <a:br>
              <a:rPr kumimoji="0" lang="en-US" sz="1600" b="0" i="0" u="none" strike="noStrike" kern="1200" cap="none" spc="0" normalizeH="0" baseline="0" noProof="0" dirty="0">
                <a:ln>
                  <a:noFill/>
                </a:ln>
                <a:solidFill>
                  <a:schemeClr val="tx1"/>
                </a:solidFill>
                <a:effectLst/>
                <a:uLnTx/>
                <a:uFillTx/>
                <a:latin typeface="+mn-lt"/>
                <a:ea typeface="+mn-ea"/>
                <a:cs typeface="+mn-cs"/>
              </a:rPr>
            </a:br>
            <a:r>
              <a:rPr kumimoji="0" lang="en-US" sz="1600" b="1" i="0" u="none" strike="noStrike" kern="1200" cap="none" spc="0" normalizeH="0" baseline="0" noProof="0" dirty="0">
                <a:ln>
                  <a:noFill/>
                </a:ln>
                <a:solidFill>
                  <a:schemeClr val="tx1"/>
                </a:solidFill>
                <a:effectLst/>
                <a:uLnTx/>
                <a:uFillTx/>
                <a:latin typeface="+mn-lt"/>
                <a:ea typeface="+mn-ea"/>
                <a:cs typeface="+mn-cs"/>
              </a:rPr>
              <a:t>CERs requested</a:t>
            </a:r>
            <a:r>
              <a:rPr kumimoji="0" lang="en-US" sz="1600" b="0" i="0" u="none" strike="noStrike" kern="1200" cap="none" spc="0" normalizeH="0" baseline="0" noProof="0" dirty="0">
                <a:ln>
                  <a:noFill/>
                </a:ln>
                <a:solidFill>
                  <a:schemeClr val="tx1"/>
                </a:solidFill>
                <a:effectLst/>
                <a:uLnTx/>
                <a:uFillTx/>
                <a:latin typeface="+mn-lt"/>
                <a:ea typeface="+mn-ea"/>
                <a:cs typeface="+mn-cs"/>
              </a:rPr>
              <a:t>: 1186357 </a:t>
            </a:r>
            <a:br>
              <a:rPr kumimoji="0" lang="en-US" sz="1600" b="0" i="0" u="none" strike="noStrike" kern="1200" cap="none" spc="0" normalizeH="0" baseline="0" noProof="0" dirty="0">
                <a:ln>
                  <a:noFill/>
                </a:ln>
                <a:solidFill>
                  <a:schemeClr val="tx1"/>
                </a:solidFill>
                <a:effectLst/>
                <a:uLnTx/>
                <a:uFillTx/>
                <a:latin typeface="+mn-lt"/>
                <a:ea typeface="+mn-ea"/>
                <a:cs typeface="+mn-cs"/>
              </a:rPr>
            </a:br>
            <a:r>
              <a:rPr kumimoji="0" lang="en-US" sz="1600" b="0" i="0" u="none" strike="noStrike" kern="1200" cap="none" spc="0" normalizeH="0" baseline="0" noProof="0" dirty="0">
                <a:ln>
                  <a:noFill/>
                </a:ln>
                <a:solidFill>
                  <a:schemeClr val="tx1"/>
                </a:solidFill>
                <a:effectLst/>
                <a:uLnTx/>
                <a:uFillTx/>
                <a:latin typeface="+mn-lt"/>
                <a:ea typeface="+mn-ea"/>
                <a:cs typeface="+mn-cs"/>
                <a:hlinkClick r:id="rId13"/>
              </a:rPr>
              <a:t>[Full view and history]</a:t>
            </a:r>
            <a:r>
              <a:rPr kumimoji="0" lang="en-US" sz="1600" b="0" i="0" u="none" strike="noStrike" kern="1200" cap="none" spc="0" normalizeH="0" baseline="0" noProof="0" dirty="0">
                <a:ln>
                  <a:noFill/>
                </a:ln>
                <a:solidFill>
                  <a:schemeClr val="tx1"/>
                </a:solidFill>
                <a:effectLst/>
                <a:uLnTx/>
                <a:uFillTx/>
                <a:latin typeface="+mn-lt"/>
                <a:ea typeface="+mn-ea"/>
                <a:cs typeface="+mn-cs"/>
              </a:rPr>
              <a:t> </a:t>
            </a:r>
            <a:br>
              <a:rPr kumimoji="0" lang="en-US" sz="1600" b="0" i="0" u="none" strike="noStrike" kern="1200" cap="none" spc="0" normalizeH="0" baseline="0" noProof="0" dirty="0">
                <a:ln>
                  <a:noFill/>
                </a:ln>
                <a:solidFill>
                  <a:schemeClr val="tx1"/>
                </a:solidFill>
                <a:effectLst/>
                <a:uLnTx/>
                <a:uFillTx/>
                <a:latin typeface="+mn-lt"/>
                <a:ea typeface="+mn-ea"/>
                <a:cs typeface="+mn-cs"/>
              </a:rPr>
            </a:br>
            <a:br>
              <a:rPr kumimoji="0" lang="en-US" sz="1600" b="0" i="0" u="none" strike="noStrike" kern="1200" cap="none" spc="0" normalizeH="0" baseline="0" noProof="0" dirty="0">
                <a:ln>
                  <a:noFill/>
                </a:ln>
                <a:solidFill>
                  <a:schemeClr val="tx1"/>
                </a:solidFill>
                <a:effectLst/>
                <a:uLnTx/>
                <a:uFillTx/>
                <a:latin typeface="+mn-lt"/>
                <a:ea typeface="+mn-ea"/>
                <a:cs typeface="+mn-cs"/>
              </a:rPr>
            </a:b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Box 3"/>
          <p:cNvSpPr txBox="1"/>
          <p:nvPr/>
        </p:nvSpPr>
        <p:spPr>
          <a:xfrm>
            <a:off x="5791200" y="6488668"/>
            <a:ext cx="3657600" cy="369332"/>
          </a:xfrm>
          <a:prstGeom prst="rect">
            <a:avLst/>
          </a:prstGeom>
          <a:noFill/>
        </p:spPr>
        <p:txBody>
          <a:bodyPr wrap="square" rtlCol="0">
            <a:spAutoFit/>
          </a:bodyPr>
          <a:lstStyle/>
          <a:p>
            <a:r>
              <a:rPr lang="en-US" b="1" dirty="0"/>
              <a:t>P.K. Modi &amp; Co.              15.07.2012 </a:t>
            </a:r>
          </a:p>
        </p:txBody>
      </p:sp>
      <p:sp>
        <p:nvSpPr>
          <p:cNvPr id="5" name="Footer Placeholder 4"/>
          <p:cNvSpPr>
            <a:spLocks noGrp="1"/>
          </p:cNvSpPr>
          <p:nvPr>
            <p:ph type="ftr" sz="quarter" idx="11"/>
          </p:nvPr>
        </p:nvSpPr>
        <p:spPr/>
        <p:txBody>
          <a:bodyPr/>
          <a:lstStyle/>
          <a:p>
            <a:r>
              <a:rPr lang="en-US" sz="1600" b="1" dirty="0">
                <a:solidFill>
                  <a:srgbClr val="C00000"/>
                </a:solidFill>
              </a:rPr>
              <a:t>35</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i="0" u="none" strike="noStrike" kern="1200" cap="none" spc="0" normalizeH="0" baseline="0" noProof="0" dirty="0">
                <a:ln>
                  <a:noFill/>
                </a:ln>
                <a:solidFill>
                  <a:schemeClr val="accent6">
                    <a:lumMod val="50000"/>
                  </a:schemeClr>
                </a:solidFill>
                <a:effectLst/>
                <a:uLnTx/>
                <a:uFillTx/>
                <a:latin typeface="+mj-lt"/>
                <a:ea typeface="+mj-ea"/>
                <a:cs typeface="+mj-cs"/>
              </a:rPr>
              <a:t>Case Study: Gujarat </a:t>
            </a:r>
            <a:r>
              <a:rPr kumimoji="0" lang="en-US" sz="2800" i="0" u="none" strike="noStrike" kern="1200" cap="none" spc="0" normalizeH="0" baseline="0" noProof="0" dirty="0" err="1">
                <a:ln>
                  <a:noFill/>
                </a:ln>
                <a:solidFill>
                  <a:schemeClr val="accent6">
                    <a:lumMod val="50000"/>
                  </a:schemeClr>
                </a:solidFill>
                <a:effectLst/>
                <a:uLnTx/>
                <a:uFillTx/>
                <a:latin typeface="+mj-lt"/>
                <a:ea typeface="+mj-ea"/>
                <a:cs typeface="+mj-cs"/>
              </a:rPr>
              <a:t>Fluorochemicals</a:t>
            </a:r>
            <a:r>
              <a:rPr kumimoji="0" lang="en-US" sz="2800" i="0" u="none" strike="noStrike" kern="1200" cap="none" spc="0" normalizeH="0" baseline="0" noProof="0" dirty="0">
                <a:ln>
                  <a:noFill/>
                </a:ln>
                <a:solidFill>
                  <a:schemeClr val="accent6">
                    <a:lumMod val="50000"/>
                  </a:schemeClr>
                </a:solidFill>
                <a:effectLst/>
                <a:uLnTx/>
                <a:uFillTx/>
                <a:latin typeface="+mj-lt"/>
                <a:ea typeface="+mj-ea"/>
                <a:cs typeface="+mj-cs"/>
              </a:rPr>
              <a:t> ltd</a:t>
            </a:r>
            <a:br>
              <a:rPr kumimoji="0" lang="en-US" sz="2800" i="0" u="none" strike="noStrike" kern="1200" cap="none" spc="0" normalizeH="0" baseline="0" noProof="0" dirty="0">
                <a:ln>
                  <a:noFill/>
                </a:ln>
                <a:solidFill>
                  <a:schemeClr val="accent6">
                    <a:lumMod val="50000"/>
                  </a:schemeClr>
                </a:solidFill>
                <a:effectLst/>
                <a:uLnTx/>
                <a:uFillTx/>
                <a:latin typeface="+mj-lt"/>
                <a:ea typeface="+mj-ea"/>
                <a:cs typeface="+mj-cs"/>
              </a:rPr>
            </a:br>
            <a:r>
              <a:rPr kumimoji="0" lang="en-US" sz="2800" i="0" u="none" strike="noStrike" kern="1200" cap="none" spc="0" normalizeH="0" baseline="0" noProof="0" dirty="0">
                <a:ln>
                  <a:noFill/>
                </a:ln>
                <a:solidFill>
                  <a:schemeClr val="accent6">
                    <a:lumMod val="50000"/>
                  </a:schemeClr>
                </a:solidFill>
                <a:effectLst/>
                <a:uLnTx/>
                <a:uFillTx/>
                <a:latin typeface="+mj-lt"/>
                <a:ea typeface="+mj-ea"/>
                <a:cs typeface="+mj-cs"/>
              </a:rPr>
              <a:t>(</a:t>
            </a:r>
            <a:r>
              <a:rPr kumimoji="0" lang="en-US" sz="2800" i="0" u="none" strike="noStrike" kern="1200" cap="none" spc="0" normalizeH="0" baseline="0" noProof="0" dirty="0" err="1">
                <a:ln>
                  <a:noFill/>
                </a:ln>
                <a:solidFill>
                  <a:schemeClr val="accent6">
                    <a:lumMod val="50000"/>
                  </a:schemeClr>
                </a:solidFill>
                <a:effectLst/>
                <a:uLnTx/>
                <a:uFillTx/>
                <a:latin typeface="+mj-lt"/>
                <a:ea typeface="+mj-ea"/>
                <a:cs typeface="+mj-cs"/>
              </a:rPr>
              <a:t>Source:</a:t>
            </a:r>
            <a:r>
              <a:rPr kumimoji="0" lang="en-US" sz="2000" i="0" u="none" strike="noStrike" kern="1200" cap="none" spc="0" normalizeH="0" baseline="0" noProof="0" dirty="0" err="1">
                <a:ln>
                  <a:noFill/>
                </a:ln>
                <a:solidFill>
                  <a:schemeClr val="accent6">
                    <a:lumMod val="50000"/>
                  </a:schemeClr>
                </a:solidFill>
                <a:effectLst/>
                <a:uLnTx/>
                <a:uFillTx/>
                <a:latin typeface="+mj-lt"/>
                <a:ea typeface="+mj-ea"/>
                <a:cs typeface="+mj-cs"/>
              </a:rPr>
              <a:t>http</a:t>
            </a:r>
            <a:r>
              <a:rPr kumimoji="0" lang="en-US" sz="2000" i="0" u="none" strike="noStrike" kern="1200" cap="none" spc="0" normalizeH="0" baseline="0" noProof="0" dirty="0">
                <a:ln>
                  <a:noFill/>
                </a:ln>
                <a:solidFill>
                  <a:schemeClr val="accent6">
                    <a:lumMod val="50000"/>
                  </a:schemeClr>
                </a:solidFill>
                <a:effectLst/>
                <a:uLnTx/>
                <a:uFillTx/>
                <a:latin typeface="+mj-lt"/>
                <a:ea typeface="+mj-ea"/>
                <a:cs typeface="+mj-cs"/>
              </a:rPr>
              <a:t>://</a:t>
            </a:r>
            <a:r>
              <a:rPr kumimoji="0" lang="en-US" sz="2000" i="0" u="none" strike="noStrike" kern="1200" cap="none" spc="0" normalizeH="0" baseline="0" noProof="0" dirty="0" err="1">
                <a:ln>
                  <a:noFill/>
                </a:ln>
                <a:solidFill>
                  <a:schemeClr val="accent6">
                    <a:lumMod val="50000"/>
                  </a:schemeClr>
                </a:solidFill>
                <a:effectLst/>
                <a:uLnTx/>
                <a:uFillTx/>
                <a:latin typeface="+mj-lt"/>
                <a:ea typeface="+mj-ea"/>
                <a:cs typeface="+mj-cs"/>
              </a:rPr>
              <a:t>cdm.unfccc.int</a:t>
            </a:r>
            <a:r>
              <a:rPr kumimoji="0" lang="en-US" sz="2000" i="0" u="none" strike="noStrike" kern="1200" cap="none" spc="0" normalizeH="0" baseline="0" noProof="0" dirty="0">
                <a:ln>
                  <a:noFill/>
                </a:ln>
                <a:solidFill>
                  <a:schemeClr val="accent6">
                    <a:lumMod val="50000"/>
                  </a:schemeClr>
                </a:solidFill>
                <a:effectLst/>
                <a:uLnTx/>
                <a:uFillTx/>
                <a:latin typeface="+mj-lt"/>
                <a:ea typeface="+mj-ea"/>
                <a:cs typeface="+mj-cs"/>
              </a:rPr>
              <a:t>/Projects)</a:t>
            </a:r>
          </a:p>
        </p:txBody>
      </p:sp>
      <p:sp>
        <p:nvSpPr>
          <p:cNvPr id="3" name="Rectangle 3"/>
          <p:cNvSpPr txBox="1">
            <a:spLocks noChangeArrowheads="1"/>
          </p:cNvSpPr>
          <p:nvPr/>
        </p:nvSpPr>
        <p:spPr>
          <a:xfrm>
            <a:off x="457200" y="1600200"/>
            <a:ext cx="8229600" cy="4525963"/>
          </a:xfrm>
          <a:prstGeom prst="rect">
            <a:avLst/>
          </a:prstGeom>
        </p:spPr>
        <p:txBody>
          <a:bodyPr/>
          <a:lstStyle/>
          <a:p>
            <a:pPr marL="342900" marR="0" lvl="0" indent="-342900" algn="l" defTabSz="914400" rtl="0" eaLnBrk="1" fontAlgn="auto" latinLnBrk="0" hangingPunct="1">
              <a:lnSpc>
                <a:spcPct val="80000"/>
              </a:lnSpc>
              <a:spcBef>
                <a:spcPct val="20000"/>
              </a:spcBef>
              <a:spcAft>
                <a:spcPts val="0"/>
              </a:spcAft>
              <a:buClrTx/>
              <a:buSzTx/>
              <a:buFontTx/>
              <a:buNone/>
              <a:tabLst/>
              <a:defRPr/>
            </a:pPr>
            <a:br>
              <a:rPr kumimoji="0" lang="en-US" sz="1600" b="0" i="0" u="none" strike="noStrike" kern="1200" cap="none" spc="0" normalizeH="0" baseline="0" noProof="0">
                <a:ln>
                  <a:noFill/>
                </a:ln>
                <a:solidFill>
                  <a:schemeClr val="tx1"/>
                </a:solidFill>
                <a:effectLst/>
                <a:uLnTx/>
                <a:uFillTx/>
                <a:latin typeface="+mn-lt"/>
                <a:ea typeface="+mn-ea"/>
                <a:cs typeface="+mn-cs"/>
              </a:rPr>
            </a:br>
            <a:r>
              <a:rPr kumimoji="0" lang="en-US" sz="1600" b="1" i="0" u="none" strike="noStrike" kern="1200" cap="none" spc="0" normalizeH="0" baseline="0" noProof="0">
                <a:ln>
                  <a:noFill/>
                </a:ln>
                <a:solidFill>
                  <a:schemeClr val="tx1"/>
                </a:solidFill>
                <a:effectLst/>
                <a:uLnTx/>
                <a:uFillTx/>
                <a:latin typeface="+mn-lt"/>
                <a:ea typeface="+mn-ea"/>
                <a:cs typeface="+mn-cs"/>
              </a:rPr>
              <a:t>Monitoring report</a:t>
            </a:r>
            <a:r>
              <a:rPr kumimoji="0" lang="en-US" sz="1600" b="0" i="0" u="none" strike="noStrike" kern="1200" cap="none" spc="0" normalizeH="0" baseline="0" noProof="0">
                <a:ln>
                  <a:noFill/>
                </a:ln>
                <a:solidFill>
                  <a:schemeClr val="tx1"/>
                </a:solidFill>
                <a:effectLst/>
                <a:uLnTx/>
                <a:uFillTx/>
                <a:latin typeface="+mn-lt"/>
                <a:ea typeface="+mn-ea"/>
                <a:cs typeface="+mn-cs"/>
              </a:rPr>
              <a:t>: </a:t>
            </a:r>
            <a:r>
              <a:rPr kumimoji="0" lang="en-US" sz="1600" b="0" i="0" u="none" strike="noStrike" kern="1200" cap="none" spc="0" normalizeH="0" baseline="0" noProof="0">
                <a:ln>
                  <a:noFill/>
                </a:ln>
                <a:solidFill>
                  <a:schemeClr val="tx1"/>
                </a:solidFill>
                <a:effectLst/>
                <a:uLnTx/>
                <a:uFillTx/>
                <a:latin typeface="+mn-lt"/>
                <a:ea typeface="+mn-ea"/>
                <a:cs typeface="+mn-cs"/>
                <a:hlinkClick r:id="rId2"/>
              </a:rPr>
              <a:t> 13 Feb 2008 - 31 Mar 2008</a:t>
            </a:r>
            <a:r>
              <a:rPr kumimoji="0" lang="en-US" sz="1600" b="0" i="0" u="none" strike="noStrike" kern="1200" cap="none" spc="0" normalizeH="0" baseline="0" noProof="0">
                <a:ln>
                  <a:noFill/>
                </a:ln>
                <a:solidFill>
                  <a:schemeClr val="tx1"/>
                </a:solidFill>
                <a:effectLst/>
                <a:uLnTx/>
                <a:uFillTx/>
                <a:latin typeface="+mn-lt"/>
                <a:ea typeface="+mn-ea"/>
                <a:cs typeface="+mn-cs"/>
              </a:rPr>
              <a:t> (424 KB) </a:t>
            </a:r>
            <a:br>
              <a:rPr kumimoji="0" lang="en-US" sz="1600" b="0" i="0" u="none" strike="noStrike" kern="1200" cap="none" spc="0" normalizeH="0" baseline="0" noProof="0">
                <a:ln>
                  <a:noFill/>
                </a:ln>
                <a:solidFill>
                  <a:schemeClr val="tx1"/>
                </a:solidFill>
                <a:effectLst/>
                <a:uLnTx/>
                <a:uFillTx/>
                <a:latin typeface="+mn-lt"/>
                <a:ea typeface="+mn-ea"/>
                <a:cs typeface="+mn-cs"/>
              </a:rPr>
            </a:br>
            <a:r>
              <a:rPr kumimoji="0" lang="en-US" sz="1600" b="1" i="0" u="none" strike="noStrike" kern="1200" cap="none" spc="0" normalizeH="0" baseline="0" noProof="0">
                <a:ln>
                  <a:noFill/>
                </a:ln>
                <a:solidFill>
                  <a:schemeClr val="tx1"/>
                </a:solidFill>
                <a:effectLst/>
                <a:uLnTx/>
                <a:uFillTx/>
                <a:latin typeface="+mn-lt"/>
                <a:ea typeface="+mn-ea"/>
                <a:cs typeface="+mn-cs"/>
              </a:rPr>
              <a:t>Issuance request state</a:t>
            </a:r>
            <a:r>
              <a:rPr kumimoji="0" lang="en-US" sz="1600" b="0" i="0" u="none" strike="noStrike" kern="1200" cap="none" spc="0" normalizeH="0" baseline="0" noProof="0">
                <a:ln>
                  <a:noFill/>
                </a:ln>
                <a:solidFill>
                  <a:schemeClr val="tx1"/>
                </a:solidFill>
                <a:effectLst/>
                <a:uLnTx/>
                <a:uFillTx/>
                <a:latin typeface="+mn-lt"/>
                <a:ea typeface="+mn-ea"/>
                <a:cs typeface="+mn-cs"/>
              </a:rPr>
              <a:t>: Issued </a:t>
            </a:r>
            <a:br>
              <a:rPr kumimoji="0" lang="en-US" sz="1600" b="0" i="0" u="none" strike="noStrike" kern="1200" cap="none" spc="0" normalizeH="0" baseline="0" noProof="0">
                <a:ln>
                  <a:noFill/>
                </a:ln>
                <a:solidFill>
                  <a:schemeClr val="tx1"/>
                </a:solidFill>
                <a:effectLst/>
                <a:uLnTx/>
                <a:uFillTx/>
                <a:latin typeface="+mn-lt"/>
                <a:ea typeface="+mn-ea"/>
                <a:cs typeface="+mn-cs"/>
              </a:rPr>
            </a:br>
            <a:r>
              <a:rPr kumimoji="0" lang="en-US" sz="1600" b="1" i="0" u="none" strike="noStrike" kern="1200" cap="none" spc="0" normalizeH="0" baseline="0" noProof="0">
                <a:ln>
                  <a:noFill/>
                </a:ln>
                <a:solidFill>
                  <a:schemeClr val="tx1"/>
                </a:solidFill>
                <a:effectLst/>
                <a:uLnTx/>
                <a:uFillTx/>
                <a:latin typeface="+mn-lt"/>
                <a:ea typeface="+mn-ea"/>
                <a:cs typeface="+mn-cs"/>
              </a:rPr>
              <a:t>CERs requested</a:t>
            </a:r>
            <a:r>
              <a:rPr kumimoji="0" lang="en-US" sz="1600" b="0" i="0" u="none" strike="noStrike" kern="1200" cap="none" spc="0" normalizeH="0" baseline="0" noProof="0">
                <a:ln>
                  <a:noFill/>
                </a:ln>
                <a:solidFill>
                  <a:schemeClr val="tx1"/>
                </a:solidFill>
                <a:effectLst/>
                <a:uLnTx/>
                <a:uFillTx/>
                <a:latin typeface="+mn-lt"/>
                <a:ea typeface="+mn-ea"/>
                <a:cs typeface="+mn-cs"/>
              </a:rPr>
              <a:t>: 1108191 </a:t>
            </a:r>
            <a:br>
              <a:rPr kumimoji="0" lang="en-US" sz="1600" b="0" i="0" u="none" strike="noStrike" kern="1200" cap="none" spc="0" normalizeH="0" baseline="0" noProof="0">
                <a:ln>
                  <a:noFill/>
                </a:ln>
                <a:solidFill>
                  <a:schemeClr val="tx1"/>
                </a:solidFill>
                <a:effectLst/>
                <a:uLnTx/>
                <a:uFillTx/>
                <a:latin typeface="+mn-lt"/>
                <a:ea typeface="+mn-ea"/>
                <a:cs typeface="+mn-cs"/>
              </a:rPr>
            </a:br>
            <a:r>
              <a:rPr kumimoji="0" lang="en-US" sz="1600" b="0" i="0" u="none" strike="noStrike" kern="1200" cap="none" spc="0" normalizeH="0" baseline="0" noProof="0">
                <a:ln>
                  <a:noFill/>
                </a:ln>
                <a:solidFill>
                  <a:schemeClr val="tx1"/>
                </a:solidFill>
                <a:effectLst/>
                <a:uLnTx/>
                <a:uFillTx/>
                <a:latin typeface="+mn-lt"/>
                <a:ea typeface="+mn-ea"/>
                <a:cs typeface="+mn-cs"/>
                <a:hlinkClick r:id="rId3"/>
              </a:rPr>
              <a:t>[Full view and history]</a:t>
            </a:r>
            <a:r>
              <a:rPr kumimoji="0" lang="en-US" sz="1600" b="0" i="0" u="none" strike="noStrike" kern="1200" cap="none" spc="0" normalizeH="0" baseline="0" noProof="0">
                <a:ln>
                  <a:noFill/>
                </a:ln>
                <a:solidFill>
                  <a:schemeClr val="tx1"/>
                </a:solidFill>
                <a:effectLst/>
                <a:uLnTx/>
                <a:uFillTx/>
                <a:latin typeface="+mn-lt"/>
                <a:ea typeface="+mn-ea"/>
                <a:cs typeface="+mn-cs"/>
              </a:rPr>
              <a:t> </a:t>
            </a:r>
            <a:br>
              <a:rPr kumimoji="0" lang="en-US" sz="1600" b="0" i="0" u="none" strike="noStrike" kern="1200" cap="none" spc="0" normalizeH="0" baseline="0" noProof="0">
                <a:ln>
                  <a:noFill/>
                </a:ln>
                <a:solidFill>
                  <a:schemeClr val="tx1"/>
                </a:solidFill>
                <a:effectLst/>
                <a:uLnTx/>
                <a:uFillTx/>
                <a:latin typeface="+mn-lt"/>
                <a:ea typeface="+mn-ea"/>
                <a:cs typeface="+mn-cs"/>
              </a:rPr>
            </a:br>
            <a:br>
              <a:rPr kumimoji="0" lang="en-US" sz="1600" b="0" i="0" u="none" strike="noStrike" kern="1200" cap="none" spc="0" normalizeH="0" baseline="0" noProof="0">
                <a:ln>
                  <a:noFill/>
                </a:ln>
                <a:solidFill>
                  <a:schemeClr val="tx1"/>
                </a:solidFill>
                <a:effectLst/>
                <a:uLnTx/>
                <a:uFillTx/>
                <a:latin typeface="+mn-lt"/>
                <a:ea typeface="+mn-ea"/>
                <a:cs typeface="+mn-cs"/>
              </a:rPr>
            </a:br>
            <a:br>
              <a:rPr kumimoji="0" lang="en-US" sz="1600" b="0" i="0" u="none" strike="noStrike" kern="1200" cap="none" spc="0" normalizeH="0" baseline="0" noProof="0">
                <a:ln>
                  <a:noFill/>
                </a:ln>
                <a:solidFill>
                  <a:schemeClr val="tx1"/>
                </a:solidFill>
                <a:effectLst/>
                <a:uLnTx/>
                <a:uFillTx/>
                <a:latin typeface="+mn-lt"/>
                <a:ea typeface="+mn-ea"/>
                <a:cs typeface="+mn-cs"/>
              </a:rPr>
            </a:br>
            <a:r>
              <a:rPr kumimoji="0" lang="en-US" sz="1600" b="1" i="0" u="none" strike="noStrike" kern="1200" cap="none" spc="0" normalizeH="0" baseline="0" noProof="0">
                <a:ln>
                  <a:noFill/>
                </a:ln>
                <a:solidFill>
                  <a:schemeClr val="tx1"/>
                </a:solidFill>
                <a:effectLst/>
                <a:uLnTx/>
                <a:uFillTx/>
                <a:latin typeface="+mn-lt"/>
                <a:ea typeface="+mn-ea"/>
                <a:cs typeface="+mn-cs"/>
              </a:rPr>
              <a:t>Monitoring report</a:t>
            </a:r>
            <a:r>
              <a:rPr kumimoji="0" lang="en-US" sz="1600" b="0" i="0" u="none" strike="noStrike" kern="1200" cap="none" spc="0" normalizeH="0" baseline="0" noProof="0">
                <a:ln>
                  <a:noFill/>
                </a:ln>
                <a:solidFill>
                  <a:schemeClr val="tx1"/>
                </a:solidFill>
                <a:effectLst/>
                <a:uLnTx/>
                <a:uFillTx/>
                <a:latin typeface="+mn-lt"/>
                <a:ea typeface="+mn-ea"/>
                <a:cs typeface="+mn-cs"/>
              </a:rPr>
              <a:t>: </a:t>
            </a:r>
            <a:r>
              <a:rPr kumimoji="0" lang="en-US" sz="1600" b="0" i="0" u="none" strike="noStrike" kern="1200" cap="none" spc="0" normalizeH="0" baseline="0" noProof="0">
                <a:ln>
                  <a:noFill/>
                </a:ln>
                <a:solidFill>
                  <a:schemeClr val="tx1"/>
                </a:solidFill>
                <a:effectLst/>
                <a:uLnTx/>
                <a:uFillTx/>
                <a:latin typeface="+mn-lt"/>
                <a:ea typeface="+mn-ea"/>
                <a:cs typeface="+mn-cs"/>
                <a:hlinkClick r:id="rId4"/>
              </a:rPr>
              <a:t> 01 Apr 2008 - 31 May 2008</a:t>
            </a:r>
            <a:r>
              <a:rPr kumimoji="0" lang="en-US" sz="1600" b="0" i="0" u="none" strike="noStrike" kern="1200" cap="none" spc="0" normalizeH="0" baseline="0" noProof="0">
                <a:ln>
                  <a:noFill/>
                </a:ln>
                <a:solidFill>
                  <a:schemeClr val="tx1"/>
                </a:solidFill>
                <a:effectLst/>
                <a:uLnTx/>
                <a:uFillTx/>
                <a:latin typeface="+mn-lt"/>
                <a:ea typeface="+mn-ea"/>
                <a:cs typeface="+mn-cs"/>
              </a:rPr>
              <a:t> (636 KB) </a:t>
            </a:r>
            <a:br>
              <a:rPr kumimoji="0" lang="en-US" sz="1600" b="0" i="0" u="none" strike="noStrike" kern="1200" cap="none" spc="0" normalizeH="0" baseline="0" noProof="0">
                <a:ln>
                  <a:noFill/>
                </a:ln>
                <a:solidFill>
                  <a:schemeClr val="tx1"/>
                </a:solidFill>
                <a:effectLst/>
                <a:uLnTx/>
                <a:uFillTx/>
                <a:latin typeface="+mn-lt"/>
                <a:ea typeface="+mn-ea"/>
                <a:cs typeface="+mn-cs"/>
              </a:rPr>
            </a:br>
            <a:r>
              <a:rPr kumimoji="0" lang="en-US" sz="1600" b="1" i="0" u="none" strike="noStrike" kern="1200" cap="none" spc="0" normalizeH="0" baseline="0" noProof="0">
                <a:ln>
                  <a:noFill/>
                </a:ln>
                <a:solidFill>
                  <a:schemeClr val="tx1"/>
                </a:solidFill>
                <a:effectLst/>
                <a:uLnTx/>
                <a:uFillTx/>
                <a:latin typeface="+mn-lt"/>
                <a:ea typeface="+mn-ea"/>
                <a:cs typeface="+mn-cs"/>
              </a:rPr>
              <a:t>Issuance request state</a:t>
            </a:r>
            <a:r>
              <a:rPr kumimoji="0" lang="en-US" sz="1600" b="0" i="0" u="none" strike="noStrike" kern="1200" cap="none" spc="0" normalizeH="0" baseline="0" noProof="0">
                <a:ln>
                  <a:noFill/>
                </a:ln>
                <a:solidFill>
                  <a:schemeClr val="tx1"/>
                </a:solidFill>
                <a:effectLst/>
                <a:uLnTx/>
                <a:uFillTx/>
                <a:latin typeface="+mn-lt"/>
                <a:ea typeface="+mn-ea"/>
                <a:cs typeface="+mn-cs"/>
              </a:rPr>
              <a:t>: Issued </a:t>
            </a:r>
            <a:br>
              <a:rPr kumimoji="0" lang="en-US" sz="1600" b="0" i="0" u="none" strike="noStrike" kern="1200" cap="none" spc="0" normalizeH="0" baseline="0" noProof="0">
                <a:ln>
                  <a:noFill/>
                </a:ln>
                <a:solidFill>
                  <a:schemeClr val="tx1"/>
                </a:solidFill>
                <a:effectLst/>
                <a:uLnTx/>
                <a:uFillTx/>
                <a:latin typeface="+mn-lt"/>
                <a:ea typeface="+mn-ea"/>
                <a:cs typeface="+mn-cs"/>
              </a:rPr>
            </a:br>
            <a:r>
              <a:rPr kumimoji="0" lang="en-US" sz="1600" b="1" i="0" u="none" strike="noStrike" kern="1200" cap="none" spc="0" normalizeH="0" baseline="0" noProof="0">
                <a:ln>
                  <a:noFill/>
                </a:ln>
                <a:solidFill>
                  <a:schemeClr val="tx1"/>
                </a:solidFill>
                <a:effectLst/>
                <a:uLnTx/>
                <a:uFillTx/>
                <a:latin typeface="+mn-lt"/>
                <a:ea typeface="+mn-ea"/>
                <a:cs typeface="+mn-cs"/>
              </a:rPr>
              <a:t>CERs requested</a:t>
            </a:r>
            <a:r>
              <a:rPr kumimoji="0" lang="en-US" sz="1600" b="0" i="0" u="none" strike="noStrike" kern="1200" cap="none" spc="0" normalizeH="0" baseline="0" noProof="0">
                <a:ln>
                  <a:noFill/>
                </a:ln>
                <a:solidFill>
                  <a:schemeClr val="tx1"/>
                </a:solidFill>
                <a:effectLst/>
                <a:uLnTx/>
                <a:uFillTx/>
                <a:latin typeface="+mn-lt"/>
                <a:ea typeface="+mn-ea"/>
                <a:cs typeface="+mn-cs"/>
              </a:rPr>
              <a:t>: 1510855 </a:t>
            </a:r>
            <a:br>
              <a:rPr kumimoji="0" lang="en-US" sz="1600" b="0" i="0" u="none" strike="noStrike" kern="1200" cap="none" spc="0" normalizeH="0" baseline="0" noProof="0">
                <a:ln>
                  <a:noFill/>
                </a:ln>
                <a:solidFill>
                  <a:schemeClr val="tx1"/>
                </a:solidFill>
                <a:effectLst/>
                <a:uLnTx/>
                <a:uFillTx/>
                <a:latin typeface="+mn-lt"/>
                <a:ea typeface="+mn-ea"/>
                <a:cs typeface="+mn-cs"/>
              </a:rPr>
            </a:br>
            <a:r>
              <a:rPr kumimoji="0" lang="en-US" sz="1600" b="0" i="0" u="none" strike="noStrike" kern="1200" cap="none" spc="0" normalizeH="0" baseline="0" noProof="0">
                <a:ln>
                  <a:noFill/>
                </a:ln>
                <a:solidFill>
                  <a:schemeClr val="tx1"/>
                </a:solidFill>
                <a:effectLst/>
                <a:uLnTx/>
                <a:uFillTx/>
                <a:latin typeface="+mn-lt"/>
                <a:ea typeface="+mn-ea"/>
                <a:cs typeface="+mn-cs"/>
                <a:hlinkClick r:id="rId5"/>
              </a:rPr>
              <a:t>[Full view and history]</a:t>
            </a:r>
            <a:r>
              <a:rPr kumimoji="0" lang="en-US" sz="1600" b="0" i="0" u="none" strike="noStrike" kern="1200" cap="none" spc="0" normalizeH="0" baseline="0" noProof="0">
                <a:ln>
                  <a:noFill/>
                </a:ln>
                <a:solidFill>
                  <a:schemeClr val="tx1"/>
                </a:solidFill>
                <a:effectLst/>
                <a:uLnTx/>
                <a:uFillTx/>
                <a:latin typeface="+mn-lt"/>
                <a:ea typeface="+mn-ea"/>
                <a:cs typeface="+mn-cs"/>
              </a:rPr>
              <a:t> </a:t>
            </a:r>
            <a:br>
              <a:rPr kumimoji="0" lang="en-US" sz="1600" b="0" i="0" u="none" strike="noStrike" kern="1200" cap="none" spc="0" normalizeH="0" baseline="0" noProof="0">
                <a:ln>
                  <a:noFill/>
                </a:ln>
                <a:solidFill>
                  <a:schemeClr val="tx1"/>
                </a:solidFill>
                <a:effectLst/>
                <a:uLnTx/>
                <a:uFillTx/>
                <a:latin typeface="+mn-lt"/>
                <a:ea typeface="+mn-ea"/>
                <a:cs typeface="+mn-cs"/>
              </a:rPr>
            </a:br>
            <a:br>
              <a:rPr kumimoji="0" lang="en-US" sz="1600" b="0" i="0" u="none" strike="noStrike" kern="1200" cap="none" spc="0" normalizeH="0" baseline="0" noProof="0">
                <a:ln>
                  <a:noFill/>
                </a:ln>
                <a:solidFill>
                  <a:schemeClr val="tx1"/>
                </a:solidFill>
                <a:effectLst/>
                <a:uLnTx/>
                <a:uFillTx/>
                <a:latin typeface="+mn-lt"/>
                <a:ea typeface="+mn-ea"/>
                <a:cs typeface="+mn-cs"/>
              </a:rPr>
            </a:br>
            <a:br>
              <a:rPr kumimoji="0" lang="en-US" sz="1600" b="0" i="0" u="none" strike="noStrike" kern="1200" cap="none" spc="0" normalizeH="0" baseline="0" noProof="0">
                <a:ln>
                  <a:noFill/>
                </a:ln>
                <a:solidFill>
                  <a:schemeClr val="tx1"/>
                </a:solidFill>
                <a:effectLst/>
                <a:uLnTx/>
                <a:uFillTx/>
                <a:latin typeface="+mn-lt"/>
                <a:ea typeface="+mn-ea"/>
                <a:cs typeface="+mn-cs"/>
              </a:rPr>
            </a:br>
            <a:r>
              <a:rPr kumimoji="0" lang="en-US" sz="1600" b="1" i="0" u="none" strike="noStrike" kern="1200" cap="none" spc="0" normalizeH="0" baseline="0" noProof="0">
                <a:ln>
                  <a:noFill/>
                </a:ln>
                <a:solidFill>
                  <a:schemeClr val="tx1"/>
                </a:solidFill>
                <a:effectLst/>
                <a:uLnTx/>
                <a:uFillTx/>
                <a:latin typeface="+mn-lt"/>
                <a:ea typeface="+mn-ea"/>
                <a:cs typeface="+mn-cs"/>
              </a:rPr>
              <a:t>Monitoring report</a:t>
            </a:r>
            <a:r>
              <a:rPr kumimoji="0" lang="en-US" sz="1600" b="0" i="0" u="none" strike="noStrike" kern="1200" cap="none" spc="0" normalizeH="0" baseline="0" noProof="0">
                <a:ln>
                  <a:noFill/>
                </a:ln>
                <a:solidFill>
                  <a:schemeClr val="tx1"/>
                </a:solidFill>
                <a:effectLst/>
                <a:uLnTx/>
                <a:uFillTx/>
                <a:latin typeface="+mn-lt"/>
                <a:ea typeface="+mn-ea"/>
                <a:cs typeface="+mn-cs"/>
              </a:rPr>
              <a:t>: </a:t>
            </a:r>
            <a:r>
              <a:rPr kumimoji="0" lang="en-US" sz="1600" b="0" i="0" u="none" strike="noStrike" kern="1200" cap="none" spc="0" normalizeH="0" baseline="0" noProof="0">
                <a:ln>
                  <a:noFill/>
                </a:ln>
                <a:solidFill>
                  <a:schemeClr val="tx1"/>
                </a:solidFill>
                <a:effectLst/>
                <a:uLnTx/>
                <a:uFillTx/>
                <a:latin typeface="+mn-lt"/>
                <a:ea typeface="+mn-ea"/>
                <a:cs typeface="+mn-cs"/>
                <a:hlinkClick r:id="rId6"/>
              </a:rPr>
              <a:t> 01 Jun 2008 - 31 Jul 2008</a:t>
            </a:r>
            <a:r>
              <a:rPr kumimoji="0" lang="en-US" sz="1600" b="0" i="0" u="none" strike="noStrike" kern="1200" cap="none" spc="0" normalizeH="0" baseline="0" noProof="0">
                <a:ln>
                  <a:noFill/>
                </a:ln>
                <a:solidFill>
                  <a:schemeClr val="tx1"/>
                </a:solidFill>
                <a:effectLst/>
                <a:uLnTx/>
                <a:uFillTx/>
                <a:latin typeface="+mn-lt"/>
                <a:ea typeface="+mn-ea"/>
                <a:cs typeface="+mn-cs"/>
              </a:rPr>
              <a:t> (647 KB) </a:t>
            </a:r>
            <a:br>
              <a:rPr kumimoji="0" lang="en-US" sz="1600" b="0" i="0" u="none" strike="noStrike" kern="1200" cap="none" spc="0" normalizeH="0" baseline="0" noProof="0">
                <a:ln>
                  <a:noFill/>
                </a:ln>
                <a:solidFill>
                  <a:schemeClr val="tx1"/>
                </a:solidFill>
                <a:effectLst/>
                <a:uLnTx/>
                <a:uFillTx/>
                <a:latin typeface="+mn-lt"/>
                <a:ea typeface="+mn-ea"/>
                <a:cs typeface="+mn-cs"/>
              </a:rPr>
            </a:br>
            <a:r>
              <a:rPr kumimoji="0" lang="en-US" sz="1600" b="1" i="0" u="none" strike="noStrike" kern="1200" cap="none" spc="0" normalizeH="0" baseline="0" noProof="0">
                <a:ln>
                  <a:noFill/>
                </a:ln>
                <a:solidFill>
                  <a:schemeClr val="tx1"/>
                </a:solidFill>
                <a:effectLst/>
                <a:uLnTx/>
                <a:uFillTx/>
                <a:latin typeface="+mn-lt"/>
                <a:ea typeface="+mn-ea"/>
                <a:cs typeface="+mn-cs"/>
              </a:rPr>
              <a:t>Issuance request state</a:t>
            </a:r>
            <a:r>
              <a:rPr kumimoji="0" lang="en-US" sz="1600" b="0" i="0" u="none" strike="noStrike" kern="1200" cap="none" spc="0" normalizeH="0" baseline="0" noProof="0">
                <a:ln>
                  <a:noFill/>
                </a:ln>
                <a:solidFill>
                  <a:schemeClr val="tx1"/>
                </a:solidFill>
                <a:effectLst/>
                <a:uLnTx/>
                <a:uFillTx/>
                <a:latin typeface="+mn-lt"/>
                <a:ea typeface="+mn-ea"/>
                <a:cs typeface="+mn-cs"/>
              </a:rPr>
              <a:t>: Request for review </a:t>
            </a:r>
            <a:br>
              <a:rPr kumimoji="0" lang="en-US" sz="1600" b="0" i="0" u="none" strike="noStrike" kern="1200" cap="none" spc="0" normalizeH="0" baseline="0" noProof="0">
                <a:ln>
                  <a:noFill/>
                </a:ln>
                <a:solidFill>
                  <a:schemeClr val="tx1"/>
                </a:solidFill>
                <a:effectLst/>
                <a:uLnTx/>
                <a:uFillTx/>
                <a:latin typeface="+mn-lt"/>
                <a:ea typeface="+mn-ea"/>
                <a:cs typeface="+mn-cs"/>
              </a:rPr>
            </a:br>
            <a:r>
              <a:rPr kumimoji="0" lang="en-US" sz="1600" b="1" i="0" u="none" strike="noStrike" kern="1200" cap="none" spc="0" normalizeH="0" baseline="0" noProof="0">
                <a:ln>
                  <a:noFill/>
                </a:ln>
                <a:solidFill>
                  <a:schemeClr val="tx1"/>
                </a:solidFill>
                <a:effectLst/>
                <a:uLnTx/>
                <a:uFillTx/>
                <a:latin typeface="+mn-lt"/>
                <a:ea typeface="+mn-ea"/>
                <a:cs typeface="+mn-cs"/>
              </a:rPr>
              <a:t>CERs requested</a:t>
            </a:r>
            <a:r>
              <a:rPr kumimoji="0" lang="en-US" sz="1600" b="0" i="0" u="none" strike="noStrike" kern="1200" cap="none" spc="0" normalizeH="0" baseline="0" noProof="0">
                <a:ln>
                  <a:noFill/>
                </a:ln>
                <a:solidFill>
                  <a:schemeClr val="tx1"/>
                </a:solidFill>
                <a:effectLst/>
                <a:uLnTx/>
                <a:uFillTx/>
                <a:latin typeface="+mn-lt"/>
                <a:ea typeface="+mn-ea"/>
                <a:cs typeface="+mn-cs"/>
              </a:rPr>
              <a:t>: 1299638 </a:t>
            </a:r>
            <a:br>
              <a:rPr kumimoji="0" lang="en-US" sz="1600" b="0" i="0" u="none" strike="noStrike" kern="1200" cap="none" spc="0" normalizeH="0" baseline="0" noProof="0">
                <a:ln>
                  <a:noFill/>
                </a:ln>
                <a:solidFill>
                  <a:schemeClr val="tx1"/>
                </a:solidFill>
                <a:effectLst/>
                <a:uLnTx/>
                <a:uFillTx/>
                <a:latin typeface="+mn-lt"/>
                <a:ea typeface="+mn-ea"/>
                <a:cs typeface="+mn-cs"/>
              </a:rPr>
            </a:br>
            <a:r>
              <a:rPr kumimoji="0" lang="en-US" sz="1600" b="0" i="0" u="none" strike="noStrike" kern="1200" cap="none" spc="0" normalizeH="0" baseline="0" noProof="0">
                <a:ln>
                  <a:noFill/>
                </a:ln>
                <a:solidFill>
                  <a:schemeClr val="tx1"/>
                </a:solidFill>
                <a:effectLst/>
                <a:uLnTx/>
                <a:uFillTx/>
                <a:latin typeface="+mn-lt"/>
                <a:ea typeface="+mn-ea"/>
                <a:cs typeface="+mn-cs"/>
                <a:hlinkClick r:id="rId7"/>
              </a:rPr>
              <a:t>[Full view and history]</a:t>
            </a:r>
            <a:r>
              <a:rPr kumimoji="0" lang="en-US" sz="1600" b="0" i="0" u="none" strike="noStrike" kern="1200" cap="none" spc="0" normalizeH="0" baseline="0" noProof="0">
                <a:ln>
                  <a:noFill/>
                </a:ln>
                <a:solidFill>
                  <a:schemeClr val="tx1"/>
                </a:solidFill>
                <a:effectLst/>
                <a:uLnTx/>
                <a:uFillTx/>
                <a:latin typeface="+mn-lt"/>
                <a:ea typeface="+mn-ea"/>
                <a:cs typeface="+mn-cs"/>
              </a:rPr>
              <a:t> </a:t>
            </a:r>
            <a:br>
              <a:rPr kumimoji="0" lang="en-US" sz="1600" b="0" i="0" u="none" strike="noStrike" kern="1200" cap="none" spc="0" normalizeH="0" baseline="0" noProof="0">
                <a:ln>
                  <a:noFill/>
                </a:ln>
                <a:solidFill>
                  <a:schemeClr val="tx1"/>
                </a:solidFill>
                <a:effectLst/>
                <a:uLnTx/>
                <a:uFillTx/>
                <a:latin typeface="+mn-lt"/>
                <a:ea typeface="+mn-ea"/>
                <a:cs typeface="+mn-cs"/>
              </a:rPr>
            </a:br>
            <a:br>
              <a:rPr kumimoji="0" lang="en-US" sz="1600" b="0" i="0" u="none" strike="noStrike" kern="1200" cap="none" spc="0" normalizeH="0" baseline="0" noProof="0">
                <a:ln>
                  <a:noFill/>
                </a:ln>
                <a:solidFill>
                  <a:schemeClr val="tx1"/>
                </a:solidFill>
                <a:effectLst/>
                <a:uLnTx/>
                <a:uFillTx/>
                <a:latin typeface="+mn-lt"/>
                <a:ea typeface="+mn-ea"/>
                <a:cs typeface="+mn-cs"/>
              </a:rPr>
            </a:br>
            <a:br>
              <a:rPr kumimoji="0" lang="en-US" sz="1600" b="0" i="0" u="none" strike="noStrike" kern="1200" cap="none" spc="0" normalizeH="0" baseline="0" noProof="0">
                <a:ln>
                  <a:noFill/>
                </a:ln>
                <a:solidFill>
                  <a:schemeClr val="tx1"/>
                </a:solidFill>
                <a:effectLst/>
                <a:uLnTx/>
                <a:uFillTx/>
                <a:latin typeface="+mn-lt"/>
                <a:ea typeface="+mn-ea"/>
                <a:cs typeface="+mn-cs"/>
              </a:rPr>
            </a:br>
            <a:r>
              <a:rPr kumimoji="0" lang="en-US" sz="1600" b="1" i="0" u="none" strike="noStrike" kern="1200" cap="none" spc="0" normalizeH="0" baseline="0" noProof="0">
                <a:ln>
                  <a:noFill/>
                </a:ln>
                <a:solidFill>
                  <a:schemeClr val="tx1"/>
                </a:solidFill>
                <a:effectLst/>
                <a:uLnTx/>
                <a:uFillTx/>
                <a:latin typeface="+mn-lt"/>
                <a:ea typeface="+mn-ea"/>
                <a:cs typeface="+mn-cs"/>
              </a:rPr>
              <a:t>Monitoring report</a:t>
            </a:r>
            <a:r>
              <a:rPr kumimoji="0" lang="en-US" sz="1600" b="0" i="0" u="none" strike="noStrike" kern="1200" cap="none" spc="0" normalizeH="0" baseline="0" noProof="0">
                <a:ln>
                  <a:noFill/>
                </a:ln>
                <a:solidFill>
                  <a:schemeClr val="tx1"/>
                </a:solidFill>
                <a:effectLst/>
                <a:uLnTx/>
                <a:uFillTx/>
                <a:latin typeface="+mn-lt"/>
                <a:ea typeface="+mn-ea"/>
                <a:cs typeface="+mn-cs"/>
              </a:rPr>
              <a:t>: </a:t>
            </a:r>
            <a:r>
              <a:rPr kumimoji="0" lang="en-US" sz="1600" b="0" i="0" u="none" strike="noStrike" kern="1200" cap="none" spc="0" normalizeH="0" baseline="0" noProof="0">
                <a:ln>
                  <a:noFill/>
                </a:ln>
                <a:solidFill>
                  <a:schemeClr val="tx1"/>
                </a:solidFill>
                <a:effectLst/>
                <a:uLnTx/>
                <a:uFillTx/>
                <a:latin typeface="+mn-lt"/>
                <a:ea typeface="+mn-ea"/>
                <a:cs typeface="+mn-cs"/>
                <a:hlinkClick r:id="rId8"/>
              </a:rPr>
              <a:t> 01 Aug 2008 - 30 Sep 2008</a:t>
            </a:r>
            <a:r>
              <a:rPr kumimoji="0" lang="en-US" sz="1600" b="0" i="0" u="none" strike="noStrike" kern="1200" cap="none" spc="0" normalizeH="0" baseline="0" noProof="0">
                <a:ln>
                  <a:noFill/>
                </a:ln>
                <a:solidFill>
                  <a:schemeClr val="tx1"/>
                </a:solidFill>
                <a:effectLst/>
                <a:uLnTx/>
                <a:uFillTx/>
                <a:latin typeface="+mn-lt"/>
                <a:ea typeface="+mn-ea"/>
                <a:cs typeface="+mn-cs"/>
              </a:rPr>
              <a:t> (626 KB) </a:t>
            </a:r>
            <a:br>
              <a:rPr kumimoji="0" lang="en-US" sz="1600" b="0" i="0" u="none" strike="noStrike" kern="1200" cap="none" spc="0" normalizeH="0" baseline="0" noProof="0">
                <a:ln>
                  <a:noFill/>
                </a:ln>
                <a:solidFill>
                  <a:schemeClr val="tx1"/>
                </a:solidFill>
                <a:effectLst/>
                <a:uLnTx/>
                <a:uFillTx/>
                <a:latin typeface="+mn-lt"/>
                <a:ea typeface="+mn-ea"/>
                <a:cs typeface="+mn-cs"/>
              </a:rPr>
            </a:br>
            <a:r>
              <a:rPr kumimoji="0" lang="en-US" sz="1600" b="1" i="0" u="none" strike="noStrike" kern="1200" cap="none" spc="0" normalizeH="0" baseline="0" noProof="0">
                <a:ln>
                  <a:noFill/>
                </a:ln>
                <a:solidFill>
                  <a:schemeClr val="tx1"/>
                </a:solidFill>
                <a:effectLst/>
                <a:uLnTx/>
                <a:uFillTx/>
                <a:latin typeface="+mn-lt"/>
                <a:ea typeface="+mn-ea"/>
                <a:cs typeface="+mn-cs"/>
              </a:rPr>
              <a:t>Issuance request state</a:t>
            </a:r>
            <a:r>
              <a:rPr kumimoji="0" lang="en-US" sz="1600" b="0" i="0" u="none" strike="noStrike" kern="1200" cap="none" spc="0" normalizeH="0" baseline="0" noProof="0">
                <a:ln>
                  <a:noFill/>
                </a:ln>
                <a:solidFill>
                  <a:schemeClr val="tx1"/>
                </a:solidFill>
                <a:effectLst/>
                <a:uLnTx/>
                <a:uFillTx/>
                <a:latin typeface="+mn-lt"/>
                <a:ea typeface="+mn-ea"/>
                <a:cs typeface="+mn-cs"/>
              </a:rPr>
              <a:t>: Awaiting issuance request </a:t>
            </a:r>
            <a:br>
              <a:rPr kumimoji="0" lang="en-US" sz="1600" b="0" i="0" u="none" strike="noStrike" kern="1200" cap="none" spc="0" normalizeH="0" baseline="0" noProof="0">
                <a:ln>
                  <a:noFill/>
                </a:ln>
                <a:solidFill>
                  <a:schemeClr val="tx1"/>
                </a:solidFill>
                <a:effectLst/>
                <a:uLnTx/>
                <a:uFillTx/>
                <a:latin typeface="+mn-lt"/>
                <a:ea typeface="+mn-ea"/>
                <a:cs typeface="+mn-cs"/>
              </a:rPr>
            </a:br>
            <a:r>
              <a:rPr kumimoji="0" lang="en-US" sz="1600" b="0" i="0" u="none" strike="noStrike" kern="1200" cap="none" spc="0" normalizeH="0" baseline="0" noProof="0">
                <a:ln>
                  <a:noFill/>
                </a:ln>
                <a:solidFill>
                  <a:schemeClr val="tx1"/>
                </a:solidFill>
                <a:effectLst/>
                <a:uLnTx/>
                <a:uFillTx/>
                <a:latin typeface="+mn-lt"/>
                <a:ea typeface="+mn-ea"/>
                <a:cs typeface="+mn-cs"/>
                <a:hlinkClick r:id="rId9"/>
              </a:rPr>
              <a:t>[Full view and history]</a:t>
            </a:r>
            <a:r>
              <a:rPr kumimoji="0" lang="en-US" sz="1600" b="0" i="0" u="none" strike="noStrike" kern="1200" cap="none" spc="0" normalizeH="0" baseline="0" noProof="0">
                <a:ln>
                  <a:noFill/>
                </a:ln>
                <a:solidFill>
                  <a:schemeClr val="tx1"/>
                </a:solidFill>
                <a:effectLst/>
                <a:uLnTx/>
                <a:uFillTx/>
                <a:latin typeface="+mn-lt"/>
                <a:ea typeface="+mn-ea"/>
                <a:cs typeface="+mn-cs"/>
              </a:rPr>
              <a:t> </a:t>
            </a:r>
          </a:p>
        </p:txBody>
      </p:sp>
      <p:sp>
        <p:nvSpPr>
          <p:cNvPr id="4" name="TextBox 3"/>
          <p:cNvSpPr txBox="1"/>
          <p:nvPr/>
        </p:nvSpPr>
        <p:spPr>
          <a:xfrm>
            <a:off x="5791200" y="6488668"/>
            <a:ext cx="3657600" cy="369332"/>
          </a:xfrm>
          <a:prstGeom prst="rect">
            <a:avLst/>
          </a:prstGeom>
          <a:noFill/>
        </p:spPr>
        <p:txBody>
          <a:bodyPr wrap="square" rtlCol="0">
            <a:spAutoFit/>
          </a:bodyPr>
          <a:lstStyle/>
          <a:p>
            <a:r>
              <a:rPr lang="en-US" b="1" dirty="0"/>
              <a:t>P.K. Modi &amp; Co.              15.07.2012 </a:t>
            </a:r>
          </a:p>
        </p:txBody>
      </p:sp>
      <p:sp>
        <p:nvSpPr>
          <p:cNvPr id="5" name="Footer Placeholder 4"/>
          <p:cNvSpPr>
            <a:spLocks noGrp="1"/>
          </p:cNvSpPr>
          <p:nvPr>
            <p:ph type="ftr" sz="quarter" idx="11"/>
          </p:nvPr>
        </p:nvSpPr>
        <p:spPr/>
        <p:txBody>
          <a:bodyPr/>
          <a:lstStyle/>
          <a:p>
            <a:r>
              <a:rPr lang="en-US" sz="1600" b="1" dirty="0">
                <a:solidFill>
                  <a:srgbClr val="C00000"/>
                </a:solidFill>
              </a:rPr>
              <a:t>36</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i="0" u="none" strike="noStrike" kern="1200" cap="none" spc="0" normalizeH="0" baseline="0" noProof="0" dirty="0">
                <a:ln>
                  <a:noFill/>
                </a:ln>
                <a:solidFill>
                  <a:schemeClr val="accent6">
                    <a:lumMod val="50000"/>
                  </a:schemeClr>
                </a:solidFill>
                <a:effectLst/>
                <a:uLnTx/>
                <a:uFillTx/>
                <a:latin typeface="+mj-lt"/>
                <a:ea typeface="+mj-ea"/>
                <a:cs typeface="+mj-cs"/>
              </a:rPr>
              <a:t>Case Study: Gujarat </a:t>
            </a:r>
            <a:r>
              <a:rPr kumimoji="0" lang="en-US" sz="2800" i="0" u="none" strike="noStrike" kern="1200" cap="none" spc="0" normalizeH="0" baseline="0" noProof="0" dirty="0" err="1">
                <a:ln>
                  <a:noFill/>
                </a:ln>
                <a:solidFill>
                  <a:schemeClr val="accent6">
                    <a:lumMod val="50000"/>
                  </a:schemeClr>
                </a:solidFill>
                <a:effectLst/>
                <a:uLnTx/>
                <a:uFillTx/>
                <a:latin typeface="+mj-lt"/>
                <a:ea typeface="+mj-ea"/>
                <a:cs typeface="+mj-cs"/>
              </a:rPr>
              <a:t>Fluorochemicals</a:t>
            </a:r>
            <a:r>
              <a:rPr kumimoji="0" lang="en-US" sz="2800" i="0" u="none" strike="noStrike" kern="1200" cap="none" spc="0" normalizeH="0" baseline="0" noProof="0" dirty="0">
                <a:ln>
                  <a:noFill/>
                </a:ln>
                <a:solidFill>
                  <a:schemeClr val="accent6">
                    <a:lumMod val="50000"/>
                  </a:schemeClr>
                </a:solidFill>
                <a:effectLst/>
                <a:uLnTx/>
                <a:uFillTx/>
                <a:latin typeface="+mj-lt"/>
                <a:ea typeface="+mj-ea"/>
                <a:cs typeface="+mj-cs"/>
              </a:rPr>
              <a:t> ltd</a:t>
            </a:r>
            <a:br>
              <a:rPr kumimoji="0" lang="en-US" sz="2800" i="0" u="none" strike="noStrike" kern="1200" cap="none" spc="0" normalizeH="0" baseline="0" noProof="0" dirty="0">
                <a:ln>
                  <a:noFill/>
                </a:ln>
                <a:solidFill>
                  <a:schemeClr val="accent6">
                    <a:lumMod val="50000"/>
                  </a:schemeClr>
                </a:solidFill>
                <a:effectLst/>
                <a:uLnTx/>
                <a:uFillTx/>
                <a:latin typeface="+mj-lt"/>
                <a:ea typeface="+mj-ea"/>
                <a:cs typeface="+mj-cs"/>
              </a:rPr>
            </a:br>
            <a:r>
              <a:rPr kumimoji="0" lang="en-US" sz="2800" i="0" u="none" strike="noStrike" kern="1200" cap="none" spc="0" normalizeH="0" baseline="0" noProof="0" dirty="0">
                <a:ln>
                  <a:noFill/>
                </a:ln>
                <a:solidFill>
                  <a:schemeClr val="accent6">
                    <a:lumMod val="50000"/>
                  </a:schemeClr>
                </a:solidFill>
                <a:effectLst/>
                <a:uLnTx/>
                <a:uFillTx/>
                <a:latin typeface="+mj-lt"/>
                <a:ea typeface="+mj-ea"/>
                <a:cs typeface="+mj-cs"/>
              </a:rPr>
              <a:t>   </a:t>
            </a:r>
            <a:r>
              <a:rPr kumimoji="0" lang="en-US" sz="1600" i="0" u="none" strike="noStrike" kern="1200" cap="none" spc="0" normalizeH="0" baseline="0" noProof="0" dirty="0">
                <a:ln>
                  <a:noFill/>
                </a:ln>
                <a:solidFill>
                  <a:schemeClr val="accent6">
                    <a:lumMod val="50000"/>
                  </a:schemeClr>
                </a:solidFill>
                <a:effectLst/>
                <a:uLnTx/>
                <a:uFillTx/>
                <a:latin typeface="+mj-lt"/>
                <a:ea typeface="+mj-ea"/>
                <a:cs typeface="+mj-cs"/>
              </a:rPr>
              <a:t>(</a:t>
            </a:r>
            <a:r>
              <a:rPr kumimoji="0" lang="en-US" sz="1600" i="0" u="none" strike="noStrike" kern="1200" cap="none" spc="0" normalizeH="0" baseline="0" noProof="0" dirty="0" err="1">
                <a:ln>
                  <a:noFill/>
                </a:ln>
                <a:solidFill>
                  <a:schemeClr val="accent6">
                    <a:lumMod val="50000"/>
                  </a:schemeClr>
                </a:solidFill>
                <a:effectLst/>
                <a:uLnTx/>
                <a:uFillTx/>
                <a:latin typeface="+mj-lt"/>
                <a:ea typeface="+mj-ea"/>
                <a:cs typeface="+mj-cs"/>
              </a:rPr>
              <a:t>Source:http</a:t>
            </a:r>
            <a:r>
              <a:rPr kumimoji="0" lang="en-US" sz="1600" i="0" u="none" strike="noStrike" kern="1200" cap="none" spc="0" normalizeH="0" baseline="0" noProof="0" dirty="0">
                <a:ln>
                  <a:noFill/>
                </a:ln>
                <a:solidFill>
                  <a:schemeClr val="accent6">
                    <a:lumMod val="50000"/>
                  </a:schemeClr>
                </a:solidFill>
                <a:effectLst/>
                <a:uLnTx/>
                <a:uFillTx/>
                <a:latin typeface="+mj-lt"/>
                <a:ea typeface="+mj-ea"/>
                <a:cs typeface="+mj-cs"/>
              </a:rPr>
              <a:t>://</a:t>
            </a:r>
            <a:r>
              <a:rPr kumimoji="0" lang="en-US" sz="1600" i="0" u="none" strike="noStrike" kern="1200" cap="none" spc="0" normalizeH="0" baseline="0" noProof="0" dirty="0" err="1">
                <a:ln>
                  <a:noFill/>
                </a:ln>
                <a:solidFill>
                  <a:schemeClr val="accent6">
                    <a:lumMod val="50000"/>
                  </a:schemeClr>
                </a:solidFill>
                <a:effectLst/>
                <a:uLnTx/>
                <a:uFillTx/>
                <a:latin typeface="+mj-lt"/>
                <a:ea typeface="+mj-ea"/>
                <a:cs typeface="+mj-cs"/>
              </a:rPr>
              <a:t>www.gfl.co.in</a:t>
            </a:r>
            <a:r>
              <a:rPr lang="en-US" sz="1600" dirty="0">
                <a:solidFill>
                  <a:schemeClr val="accent6">
                    <a:lumMod val="50000"/>
                  </a:schemeClr>
                </a:solidFill>
                <a:latin typeface="+mj-lt"/>
                <a:ea typeface="+mj-ea"/>
                <a:cs typeface="+mj-cs"/>
              </a:rPr>
              <a:t>)</a:t>
            </a:r>
            <a:endParaRPr kumimoji="0" lang="en-US" sz="1600" i="0" u="none" strike="noStrike" kern="1200" cap="none" spc="0" normalizeH="0" baseline="0" noProof="0" dirty="0">
              <a:ln>
                <a:noFill/>
              </a:ln>
              <a:solidFill>
                <a:schemeClr val="accent6">
                  <a:lumMod val="50000"/>
                </a:schemeClr>
              </a:solidFill>
              <a:effectLst/>
              <a:uLnTx/>
              <a:uFillTx/>
              <a:latin typeface="+mj-lt"/>
              <a:ea typeface="+mj-ea"/>
              <a:cs typeface="+mj-cs"/>
            </a:endParaRPr>
          </a:p>
        </p:txBody>
      </p:sp>
      <p:sp>
        <p:nvSpPr>
          <p:cNvPr id="3" name="Rectangle 3"/>
          <p:cNvSpPr txBox="1">
            <a:spLocks noChangeArrowheads="1"/>
          </p:cNvSpPr>
          <p:nvPr/>
        </p:nvSpPr>
        <p:spPr>
          <a:xfrm>
            <a:off x="457200" y="1371601"/>
            <a:ext cx="8229600" cy="4648200"/>
          </a:xfrm>
          <a:prstGeom prst="rect">
            <a:avLst/>
          </a:prstGeom>
        </p:spPr>
        <p:txBody>
          <a:bodyPr/>
          <a:lstStyle/>
          <a:p>
            <a:pPr marR="0" lvl="0" algn="just" defTabSz="914400" rtl="0" eaLnBrk="1" fontAlgn="auto" latinLnBrk="0" hangingPunct="1">
              <a:lnSpc>
                <a:spcPct val="80000"/>
              </a:lnSpc>
              <a:spcBef>
                <a:spcPct val="20000"/>
              </a:spcBef>
              <a:spcAft>
                <a:spcPts val="0"/>
              </a:spcAft>
              <a:buClrTx/>
              <a:buSzTx/>
              <a:buFontTx/>
              <a:buNone/>
              <a:tabLst/>
              <a:defRPr/>
            </a:pPr>
            <a:r>
              <a:rPr kumimoji="0" lang="en-US" sz="2400" b="1" i="1" u="none" strike="noStrike" kern="1200" cap="none" spc="0" normalizeH="0" baseline="0" noProof="0" dirty="0">
                <a:ln>
                  <a:noFill/>
                </a:ln>
                <a:effectLst/>
                <a:uLnTx/>
                <a:uFillTx/>
                <a:latin typeface="+mn-lt"/>
                <a:ea typeface="+mn-ea"/>
                <a:cs typeface="+mn-cs"/>
              </a:rPr>
              <a:t>Carbon Credits Business </a:t>
            </a:r>
            <a:r>
              <a:rPr kumimoji="0" lang="en-US" sz="2400" b="0" i="0" u="none" strike="noStrike" kern="1200" cap="none" spc="0" normalizeH="0" baseline="0" noProof="0" dirty="0">
                <a:ln>
                  <a:noFill/>
                </a:ln>
                <a:effectLst/>
                <a:uLnTx/>
                <a:uFillTx/>
                <a:latin typeface="+mn-lt"/>
                <a:ea typeface="+mn-ea"/>
                <a:cs typeface="+mn-cs"/>
              </a:rPr>
              <a:t>Driven by its strong beliefs in the principles of Sustainable Development and Corporate Social Responsibility, GFL has developed a UNFCCC-compliant Clean Development Mechanism Project, which earns “carbon credits” by the thermal oxidation of a waste gas, HFC23, in its refrigerant gas manufacturing plant. </a:t>
            </a:r>
            <a:r>
              <a:rPr kumimoji="0" lang="en-US" sz="2400" b="1" i="0" u="none" strike="noStrike" kern="1200" cap="none" spc="0" normalizeH="0" baseline="0" noProof="0" dirty="0">
                <a:ln>
                  <a:noFill/>
                </a:ln>
                <a:effectLst/>
                <a:uLnTx/>
                <a:uFillTx/>
                <a:latin typeface="+mn-lt"/>
                <a:ea typeface="+mn-ea"/>
                <a:cs typeface="+mn-cs"/>
              </a:rPr>
              <a:t>This was the first CDM Project in the world to seek registration under the Kyoto Protocol,</a:t>
            </a:r>
            <a:r>
              <a:rPr kumimoji="0" lang="en-US" sz="2400" b="0" i="0" u="none" strike="noStrike" kern="1200" cap="none" spc="0" normalizeH="0" baseline="0" noProof="0" dirty="0">
                <a:ln>
                  <a:noFill/>
                </a:ln>
                <a:effectLst/>
                <a:uLnTx/>
                <a:uFillTx/>
                <a:latin typeface="+mn-lt"/>
                <a:ea typeface="+mn-ea"/>
                <a:cs typeface="+mn-cs"/>
              </a:rPr>
              <a:t> and has been approved by the Governments of India, United Kingdom, Netherlands, Japan and Italy. Since commencement, this project has reduced 13 million tones of greenhouse gas emissions, and the carbon credits so earned have been sold to leading companies across the globe for compliance purposes.</a:t>
            </a:r>
          </a:p>
        </p:txBody>
      </p:sp>
      <p:sp>
        <p:nvSpPr>
          <p:cNvPr id="4" name="TextBox 3"/>
          <p:cNvSpPr txBox="1"/>
          <p:nvPr/>
        </p:nvSpPr>
        <p:spPr>
          <a:xfrm>
            <a:off x="5791200" y="6488668"/>
            <a:ext cx="3657600" cy="369332"/>
          </a:xfrm>
          <a:prstGeom prst="rect">
            <a:avLst/>
          </a:prstGeom>
          <a:noFill/>
        </p:spPr>
        <p:txBody>
          <a:bodyPr wrap="square" rtlCol="0">
            <a:spAutoFit/>
          </a:bodyPr>
          <a:lstStyle/>
          <a:p>
            <a:r>
              <a:rPr lang="en-US" b="1" dirty="0"/>
              <a:t>P.K. Modi &amp; Co.              15.07.2012 </a:t>
            </a:r>
          </a:p>
        </p:txBody>
      </p:sp>
      <p:sp>
        <p:nvSpPr>
          <p:cNvPr id="5" name="Footer Placeholder 4"/>
          <p:cNvSpPr>
            <a:spLocks noGrp="1"/>
          </p:cNvSpPr>
          <p:nvPr>
            <p:ph type="ftr" sz="quarter" idx="11"/>
          </p:nvPr>
        </p:nvSpPr>
        <p:spPr/>
        <p:txBody>
          <a:bodyPr/>
          <a:lstStyle/>
          <a:p>
            <a:r>
              <a:rPr lang="en-US" sz="1600" b="1" dirty="0">
                <a:solidFill>
                  <a:srgbClr val="C00000"/>
                </a:solidFill>
              </a:rPr>
              <a:t>37</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81400" y="1295400"/>
            <a:ext cx="5105399"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THANK YOU</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46083" name="Picture 3"/>
          <p:cNvPicPr>
            <a:picLocks noChangeAspect="1" noChangeArrowheads="1"/>
          </p:cNvPicPr>
          <p:nvPr/>
        </p:nvPicPr>
        <p:blipFill>
          <a:blip r:embed="rId2" cstate="print">
            <a:lum contrast="27000"/>
          </a:blip>
          <a:srcRect/>
          <a:stretch>
            <a:fillRect/>
          </a:stretch>
        </p:blipFill>
        <p:spPr bwMode="auto">
          <a:xfrm>
            <a:off x="0" y="3352800"/>
            <a:ext cx="9144000" cy="3287516"/>
          </a:xfrm>
          <a:prstGeom prst="rect">
            <a:avLst/>
          </a:prstGeom>
          <a:noFill/>
          <a:ln w="9525">
            <a:noFill/>
            <a:miter lim="800000"/>
            <a:headEnd/>
            <a:tailEnd/>
          </a:ln>
          <a:effectLst/>
        </p:spPr>
      </p:pic>
      <p:pic>
        <p:nvPicPr>
          <p:cNvPr id="46085" name="Picture 5" descr="http://pammvi.files.wordpress.com/2010/03/carbon-credits.jpg"/>
          <p:cNvPicPr>
            <a:picLocks noChangeAspect="1" noChangeArrowheads="1"/>
          </p:cNvPicPr>
          <p:nvPr/>
        </p:nvPicPr>
        <p:blipFill>
          <a:blip r:embed="rId3" cstate="print"/>
          <a:srcRect/>
          <a:stretch>
            <a:fillRect/>
          </a:stretch>
        </p:blipFill>
        <p:spPr bwMode="auto">
          <a:xfrm>
            <a:off x="228600" y="228600"/>
            <a:ext cx="3057525" cy="29718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249362"/>
          </a:xfrm>
          <a:prstGeom prst="rect">
            <a:avLst/>
          </a:prstGeom>
          <a:solidFill>
            <a:srgbClr val="AAF4B1"/>
          </a:solidFill>
          <a:ln>
            <a:solidFill>
              <a:schemeClr val="bg1"/>
            </a:solidFill>
          </a:ln>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800" b="1" i="0" u="none" strike="noStrike" kern="1200" cap="none" spc="0" normalizeH="0" baseline="0" noProof="0" dirty="0">
              <a:ln>
                <a:noFill/>
              </a:ln>
              <a:solidFill>
                <a:schemeClr val="tx2"/>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tx2"/>
                </a:solidFill>
                <a:effectLst/>
                <a:uLnTx/>
                <a:uFillTx/>
                <a:latin typeface="+mj-lt"/>
                <a:ea typeface="+mj-ea"/>
                <a:cs typeface="+mj-cs"/>
              </a:rPr>
              <a:t>Why Electrical Power  and at what speed ?</a:t>
            </a:r>
          </a:p>
        </p:txBody>
      </p:sp>
      <p:sp>
        <p:nvSpPr>
          <p:cNvPr id="3" name="Rectangle 3"/>
          <p:cNvSpPr txBox="1">
            <a:spLocks noChangeArrowheads="1"/>
          </p:cNvSpPr>
          <p:nvPr/>
        </p:nvSpPr>
        <p:spPr>
          <a:xfrm>
            <a:off x="457200" y="1828800"/>
            <a:ext cx="8229600" cy="4297363"/>
          </a:xfrm>
          <a:prstGeom prst="rect">
            <a:avLst/>
          </a:prstGeom>
          <a:solidFill>
            <a:srgbClr val="C9A8F6"/>
          </a:solidFill>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a:ln>
                  <a:noFill/>
                </a:ln>
                <a:solidFill>
                  <a:schemeClr val="tx1"/>
                </a:solidFill>
                <a:effectLst/>
                <a:uLnTx/>
                <a:uFillTx/>
                <a:latin typeface="+mn-lt"/>
                <a:ea typeface="+mn-ea"/>
                <a:cs typeface="+mn-cs"/>
              </a:rPr>
              <a:t>National growth by Industrialisation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a:ln>
                  <a:noFill/>
                </a:ln>
                <a:solidFill>
                  <a:schemeClr val="tx1"/>
                </a:solidFill>
                <a:effectLst/>
                <a:uLnTx/>
                <a:uFillTx/>
                <a:latin typeface="+mn-lt"/>
                <a:ea typeface="+mn-ea"/>
                <a:cs typeface="+mn-cs"/>
              </a:rPr>
              <a:t>Oxygen of  Industrialisation is Power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a:ln>
                  <a:noFill/>
                </a:ln>
                <a:solidFill>
                  <a:schemeClr val="tx1"/>
                </a:solidFill>
                <a:effectLst/>
                <a:uLnTx/>
                <a:uFillTx/>
                <a:latin typeface="+mn-lt"/>
                <a:ea typeface="+mn-ea"/>
                <a:cs typeface="+mn-cs"/>
              </a:rPr>
              <a:t>Elasticity ratio of GDP to Power is 1.25</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a:ln>
                  <a:noFill/>
                </a:ln>
                <a:solidFill>
                  <a:schemeClr val="tx1"/>
                </a:solidFill>
                <a:effectLst/>
                <a:uLnTx/>
                <a:uFillTx/>
                <a:latin typeface="+mn-lt"/>
                <a:ea typeface="+mn-ea"/>
                <a:cs typeface="+mn-cs"/>
              </a:rPr>
              <a:t> Power demand by 2020 would be appoximately 250,000 MW</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a:ln>
                  <a:noFill/>
                </a:ln>
                <a:solidFill>
                  <a:schemeClr val="tx1"/>
                </a:solidFill>
                <a:effectLst/>
                <a:uLnTx/>
                <a:uFillTx/>
                <a:latin typeface="+mn-lt"/>
                <a:ea typeface="+mn-ea"/>
                <a:cs typeface="+mn-cs"/>
              </a:rPr>
              <a:t>Can Renewable energy be alternative?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a:ln>
                  <a:noFill/>
                </a:ln>
                <a:solidFill>
                  <a:schemeClr val="tx1"/>
                </a:solidFill>
                <a:effectLst/>
                <a:uLnTx/>
                <a:uFillTx/>
                <a:latin typeface="+mn-lt"/>
                <a:ea typeface="+mn-ea"/>
                <a:cs typeface="+mn-cs"/>
              </a:rPr>
              <a:t>India’s initiatives for Renewable energy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Box 3"/>
          <p:cNvSpPr txBox="1"/>
          <p:nvPr/>
        </p:nvSpPr>
        <p:spPr>
          <a:xfrm>
            <a:off x="5791200" y="6488668"/>
            <a:ext cx="3657600" cy="369332"/>
          </a:xfrm>
          <a:prstGeom prst="rect">
            <a:avLst/>
          </a:prstGeom>
          <a:noFill/>
        </p:spPr>
        <p:txBody>
          <a:bodyPr wrap="square" rtlCol="0">
            <a:spAutoFit/>
          </a:bodyPr>
          <a:lstStyle/>
          <a:p>
            <a:r>
              <a:rPr lang="en-US" b="1" dirty="0"/>
              <a:t>P.K. Modi &amp; Co.              15.07.2012 </a:t>
            </a:r>
          </a:p>
        </p:txBody>
      </p:sp>
      <p:sp>
        <p:nvSpPr>
          <p:cNvPr id="5" name="Footer Placeholder 4"/>
          <p:cNvSpPr>
            <a:spLocks noGrp="1"/>
          </p:cNvSpPr>
          <p:nvPr>
            <p:ph type="ftr" sz="quarter" idx="11"/>
          </p:nvPr>
        </p:nvSpPr>
        <p:spPr/>
        <p:txBody>
          <a:bodyPr/>
          <a:lstStyle/>
          <a:p>
            <a:r>
              <a:rPr lang="en-US" sz="1600" b="1" dirty="0">
                <a:solidFill>
                  <a:srgbClr val="C00000"/>
                </a:solidFill>
              </a:rPr>
              <a:t>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tx2"/>
                </a:solidFill>
                <a:effectLst/>
                <a:uLnTx/>
                <a:uFillTx/>
                <a:latin typeface="+mj-lt"/>
                <a:ea typeface="+mj-ea"/>
                <a:cs typeface="+mj-cs"/>
              </a:rPr>
              <a:t>Total Installed Capacity:  Power for All by 2012</a:t>
            </a:r>
            <a:br>
              <a:rPr kumimoji="0" lang="en-US" sz="3200" b="1" i="0" u="none" strike="noStrike" kern="1200" cap="none" spc="0" normalizeH="0" baseline="0" noProof="0" dirty="0">
                <a:ln>
                  <a:noFill/>
                </a:ln>
                <a:solidFill>
                  <a:schemeClr val="tx2"/>
                </a:solidFill>
                <a:effectLst/>
                <a:uLnTx/>
                <a:uFillTx/>
                <a:latin typeface="+mj-lt"/>
                <a:ea typeface="+mj-ea"/>
                <a:cs typeface="+mj-cs"/>
              </a:rPr>
            </a:br>
            <a:endParaRPr kumimoji="0" lang="en-US" sz="3200" b="1" i="0" u="none" strike="noStrike" kern="1200" cap="none" spc="0" normalizeH="0" baseline="0" noProof="0" dirty="0">
              <a:ln>
                <a:noFill/>
              </a:ln>
              <a:solidFill>
                <a:schemeClr val="tx2"/>
              </a:solidFill>
              <a:effectLst/>
              <a:uLnTx/>
              <a:uFillTx/>
              <a:latin typeface="+mj-lt"/>
              <a:ea typeface="+mj-ea"/>
              <a:cs typeface="+mj-cs"/>
            </a:endParaRPr>
          </a:p>
        </p:txBody>
      </p:sp>
      <p:sp>
        <p:nvSpPr>
          <p:cNvPr id="3" name="Content Placeholder 6"/>
          <p:cNvSpPr txBox="1">
            <a:spLocks/>
          </p:cNvSpPr>
          <p:nvPr/>
        </p:nvSpPr>
        <p:spPr>
          <a:xfrm>
            <a:off x="457200" y="1676399"/>
            <a:ext cx="4800600" cy="434340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1800" b="0" i="0" u="none" strike="noStrike" kern="1200" cap="none" spc="0" normalizeH="0" baseline="0" noProof="0" dirty="0">
                <a:ln>
                  <a:noFill/>
                </a:ln>
                <a:solidFill>
                  <a:srgbClr val="7030A0"/>
                </a:solidFill>
                <a:effectLst/>
                <a:uLnTx/>
                <a:uFillTx/>
                <a:latin typeface="+mn-lt"/>
                <a:ea typeface="+mn-ea"/>
                <a:cs typeface="+mn-cs"/>
              </a:rPr>
              <a:t>       </a:t>
            </a:r>
            <a:r>
              <a:rPr kumimoji="0" lang="en-US" sz="2800" b="0" i="0" u="none" strike="noStrike" kern="1200" cap="none" spc="0" normalizeH="0" baseline="0" noProof="0" dirty="0">
                <a:ln>
                  <a:noFill/>
                </a:ln>
                <a:solidFill>
                  <a:srgbClr val="7030A0"/>
                </a:solidFill>
                <a:effectLst/>
                <a:uLnTx/>
                <a:uFillTx/>
                <a:latin typeface="+mn-lt"/>
                <a:ea typeface="+mn-ea"/>
                <a:cs typeface="+mn-cs"/>
              </a:rPr>
              <a:t>Sector      MW                 %</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mn-lt"/>
                <a:ea typeface="+mn-ea"/>
                <a:cs typeface="+mn-cs"/>
              </a:rPr>
              <a:t>State Sector	86,358.65	 42.54</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mn-lt"/>
                <a:ea typeface="+mn-ea"/>
                <a:cs typeface="+mn-cs"/>
              </a:rPr>
              <a:t>Central Sector   60,682.63                   29.89</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mn-lt"/>
                <a:ea typeface="+mn-ea"/>
                <a:cs typeface="+mn-cs"/>
              </a:rPr>
              <a:t>Private Sector    55,937.75                   27.55</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schemeClr val="tx2"/>
                </a:solidFill>
                <a:effectLst/>
                <a:uLnTx/>
                <a:uFillTx/>
                <a:latin typeface="+mn-lt"/>
                <a:ea typeface="+mn-ea"/>
                <a:cs typeface="+mn-cs"/>
              </a:rPr>
              <a:t>Total            2,02,979.03</a:t>
            </a:r>
            <a:endParaRPr kumimoji="0" lang="en-US" sz="2400" b="0" i="0" u="none" strike="noStrike" kern="1200" cap="none" spc="0" normalizeH="0" baseline="0" noProof="0" dirty="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Box 3"/>
          <p:cNvSpPr txBox="1"/>
          <p:nvPr/>
        </p:nvSpPr>
        <p:spPr>
          <a:xfrm>
            <a:off x="5791200" y="6488668"/>
            <a:ext cx="3657600" cy="369332"/>
          </a:xfrm>
          <a:prstGeom prst="rect">
            <a:avLst/>
          </a:prstGeom>
          <a:noFill/>
        </p:spPr>
        <p:txBody>
          <a:bodyPr wrap="square" rtlCol="0">
            <a:spAutoFit/>
          </a:bodyPr>
          <a:lstStyle/>
          <a:p>
            <a:r>
              <a:rPr lang="en-US" b="1" dirty="0"/>
              <a:t>P.K. Modi &amp; Co.              15.07.2012 </a:t>
            </a:r>
          </a:p>
        </p:txBody>
      </p:sp>
      <p:pic>
        <p:nvPicPr>
          <p:cNvPr id="21506" name="Picture 2" descr="http://www.dailystocktip.com/wp-content/uploads/2011/06/carbon.jpg"/>
          <p:cNvPicPr>
            <a:picLocks noChangeAspect="1" noChangeArrowheads="1"/>
          </p:cNvPicPr>
          <p:nvPr/>
        </p:nvPicPr>
        <p:blipFill>
          <a:blip r:embed="rId2" cstate="print"/>
          <a:srcRect/>
          <a:stretch>
            <a:fillRect/>
          </a:stretch>
        </p:blipFill>
        <p:spPr bwMode="auto">
          <a:xfrm>
            <a:off x="5105400" y="1676400"/>
            <a:ext cx="3733800" cy="4267200"/>
          </a:xfrm>
          <a:prstGeom prst="rect">
            <a:avLst/>
          </a:prstGeom>
          <a:ln/>
        </p:spPr>
        <p:style>
          <a:lnRef idx="2">
            <a:schemeClr val="accent1"/>
          </a:lnRef>
          <a:fillRef idx="1">
            <a:schemeClr val="lt1"/>
          </a:fillRef>
          <a:effectRef idx="0">
            <a:schemeClr val="accent1"/>
          </a:effectRef>
          <a:fontRef idx="minor">
            <a:schemeClr val="dk1"/>
          </a:fontRef>
        </p:style>
      </p:pic>
      <p:sp>
        <p:nvSpPr>
          <p:cNvPr id="6" name="Footer Placeholder 5"/>
          <p:cNvSpPr>
            <a:spLocks noGrp="1"/>
          </p:cNvSpPr>
          <p:nvPr>
            <p:ph type="ftr" sz="quarter" idx="11"/>
          </p:nvPr>
        </p:nvSpPr>
        <p:spPr/>
        <p:txBody>
          <a:bodyPr/>
          <a:lstStyle/>
          <a:p>
            <a:r>
              <a:rPr lang="en-US" sz="1600" b="1" dirty="0">
                <a:solidFill>
                  <a:srgbClr val="C00000"/>
                </a:solidFill>
              </a:rPr>
              <a:t>4</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txBox="1">
            <a:spLocks noChangeArrowheads="1"/>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chemeClr val="tx2"/>
                </a:solidFill>
                <a:effectLst/>
                <a:uLnTx/>
                <a:uFillTx/>
                <a:latin typeface="+mj-lt"/>
                <a:ea typeface="+mj-ea"/>
                <a:cs typeface="+mj-cs"/>
              </a:rPr>
              <a:t>Energy input mix 0f Resources  in Indian Power Generation</a:t>
            </a:r>
            <a:br>
              <a:rPr kumimoji="0" lang="en-US" sz="2000" b="1" i="0" u="none" strike="noStrike" kern="1200" cap="none" spc="0" normalizeH="0" baseline="0" noProof="0" dirty="0">
                <a:ln>
                  <a:noFill/>
                </a:ln>
                <a:solidFill>
                  <a:schemeClr val="tx2"/>
                </a:solidFill>
                <a:effectLst/>
                <a:uLnTx/>
                <a:uFillTx/>
                <a:latin typeface="+mj-lt"/>
                <a:ea typeface="+mj-ea"/>
                <a:cs typeface="+mj-cs"/>
              </a:rPr>
            </a:br>
            <a:r>
              <a:rPr kumimoji="0" lang="en-US" sz="2000" b="1" i="0" u="none" strike="noStrike" kern="1200" cap="none" spc="0" normalizeH="0" baseline="0" noProof="0" dirty="0">
                <a:ln>
                  <a:noFill/>
                </a:ln>
                <a:solidFill>
                  <a:schemeClr val="tx2"/>
                </a:solidFill>
                <a:effectLst/>
                <a:uLnTx/>
                <a:uFillTx/>
                <a:latin typeface="+mj-lt"/>
                <a:ea typeface="+mj-ea"/>
                <a:cs typeface="+mj-cs"/>
              </a:rPr>
              <a:t>                                                                             </a:t>
            </a:r>
            <a:r>
              <a:rPr kumimoji="0" lang="en-US" sz="1400" b="1" i="0" u="none" strike="noStrike" kern="1200" cap="none" spc="0" normalizeH="0" baseline="0" noProof="0" dirty="0">
                <a:ln>
                  <a:noFill/>
                </a:ln>
                <a:solidFill>
                  <a:schemeClr val="tx2"/>
                </a:solidFill>
                <a:effectLst/>
                <a:uLnTx/>
                <a:uFillTx/>
                <a:latin typeface="+mj-lt"/>
                <a:ea typeface="+mj-ea"/>
                <a:cs typeface="+mj-cs"/>
              </a:rPr>
              <a:t>(Source: www.powermin.nic.in)</a:t>
            </a:r>
            <a:br>
              <a:rPr kumimoji="0" lang="en-US" sz="1400" b="1" i="0" u="none" strike="noStrike" kern="1200" cap="none" spc="0" normalizeH="0" baseline="0" noProof="0" dirty="0">
                <a:ln>
                  <a:noFill/>
                </a:ln>
                <a:solidFill>
                  <a:schemeClr val="tx2"/>
                </a:solidFill>
                <a:effectLst/>
                <a:uLnTx/>
                <a:uFillTx/>
                <a:latin typeface="+mj-lt"/>
                <a:ea typeface="+mj-ea"/>
                <a:cs typeface="+mj-cs"/>
              </a:rPr>
            </a:br>
            <a:br>
              <a:rPr kumimoji="0" lang="en-US" sz="1400" b="1" i="0" u="none" strike="noStrike" kern="1200" cap="none" spc="0" normalizeH="0" baseline="0" noProof="0" dirty="0">
                <a:ln>
                  <a:noFill/>
                </a:ln>
                <a:solidFill>
                  <a:schemeClr val="tx1"/>
                </a:solidFill>
                <a:effectLst/>
                <a:uLnTx/>
                <a:uFillTx/>
                <a:latin typeface="+mj-lt"/>
                <a:ea typeface="+mj-ea"/>
                <a:cs typeface="+mj-cs"/>
              </a:rPr>
            </a:br>
            <a:r>
              <a:rPr kumimoji="0" lang="en-US" sz="2000" b="1" i="0" u="none" strike="noStrike" kern="1200" cap="none" spc="0" normalizeH="0" baseline="0" noProof="0" dirty="0">
                <a:ln>
                  <a:noFill/>
                </a:ln>
                <a:solidFill>
                  <a:schemeClr val="accent2"/>
                </a:solidFill>
                <a:effectLst/>
                <a:uLnTx/>
                <a:uFillTx/>
                <a:latin typeface="+mj-lt"/>
                <a:ea typeface="+mj-ea"/>
                <a:cs typeface="+mj-cs"/>
              </a:rPr>
              <a:t>MWs 145797.97 as on 31-6-2008</a:t>
            </a:r>
          </a:p>
        </p:txBody>
      </p:sp>
      <p:sp>
        <p:nvSpPr>
          <p:cNvPr id="3" name="Rectangle 7"/>
          <p:cNvSpPr>
            <a:spLocks noChangeArrowheads="1"/>
          </p:cNvSpPr>
          <p:nvPr/>
        </p:nvSpPr>
        <p:spPr bwMode="auto">
          <a:xfrm>
            <a:off x="457200" y="1676400"/>
            <a:ext cx="8305800" cy="4370427"/>
          </a:xfrm>
          <a:prstGeom prst="rect">
            <a:avLst/>
          </a:prstGeom>
          <a:noFill/>
          <a:ln w="9525">
            <a:noFill/>
            <a:miter lim="800000"/>
            <a:headEnd/>
            <a:tailEnd/>
          </a:ln>
        </p:spPr>
        <p:txBody>
          <a:bodyPr>
            <a:spAutoFit/>
          </a:bodyPr>
          <a:lstStyle/>
          <a:p>
            <a:r>
              <a:rPr lang="en-US" sz="2000" dirty="0"/>
              <a:t>	Fuel 			  MW                  </a:t>
            </a:r>
            <a:r>
              <a:rPr lang="en-US" sz="3200" dirty="0"/>
              <a:t> </a:t>
            </a:r>
            <a:r>
              <a:rPr lang="en-US" sz="2000" dirty="0"/>
              <a:t>% age</a:t>
            </a:r>
            <a:endParaRPr lang="en-US" sz="1100" dirty="0"/>
          </a:p>
          <a:p>
            <a:r>
              <a:rPr lang="en-US" sz="1100" dirty="0"/>
              <a:t> </a:t>
            </a:r>
          </a:p>
          <a:p>
            <a:r>
              <a:rPr lang="en-US" sz="1600" dirty="0"/>
              <a:t>	Total Thermal                                      134635.18            </a:t>
            </a:r>
            <a:r>
              <a:rPr lang="en-US" sz="2400" dirty="0"/>
              <a:t> 66.31</a:t>
            </a:r>
          </a:p>
          <a:p>
            <a:r>
              <a:rPr lang="en-US" sz="1100" dirty="0"/>
              <a:t> </a:t>
            </a:r>
          </a:p>
          <a:p>
            <a:r>
              <a:rPr lang="en-US" sz="1600" dirty="0"/>
              <a:t>                              Coal                            	 114,782.38                 56.54</a:t>
            </a:r>
          </a:p>
          <a:p>
            <a:r>
              <a:rPr lang="en-US" sz="1600" dirty="0"/>
              <a:t> </a:t>
            </a:r>
          </a:p>
          <a:p>
            <a:r>
              <a:rPr lang="en-US" sz="1600" dirty="0"/>
              <a:t>                              Gas                                              18,653.05                   9.18</a:t>
            </a:r>
          </a:p>
          <a:p>
            <a:r>
              <a:rPr lang="en-US" sz="1600" dirty="0"/>
              <a:t> </a:t>
            </a:r>
          </a:p>
          <a:p>
            <a:r>
              <a:rPr lang="en-US" sz="1600" dirty="0"/>
              <a:t>                              Oil                                                  1,199.75                   0.59</a:t>
            </a:r>
            <a:endParaRPr lang="en-US" sz="1100" dirty="0"/>
          </a:p>
          <a:p>
            <a:r>
              <a:rPr lang="en-US" sz="1100" dirty="0"/>
              <a:t> </a:t>
            </a:r>
          </a:p>
          <a:p>
            <a:r>
              <a:rPr lang="en-US" sz="1400" dirty="0"/>
              <a:t>	Hydro (Renewable)                                         39,060.40                    19.24</a:t>
            </a:r>
          </a:p>
          <a:p>
            <a:r>
              <a:rPr lang="en-US" sz="1400" dirty="0"/>
              <a:t> </a:t>
            </a:r>
          </a:p>
          <a:p>
            <a:r>
              <a:rPr lang="en-US" sz="1400" dirty="0"/>
              <a:t>	Nuclear                                                                 4,780.00                     2.35</a:t>
            </a:r>
          </a:p>
          <a:p>
            <a:r>
              <a:rPr lang="en-US" sz="1400" dirty="0"/>
              <a:t> </a:t>
            </a:r>
          </a:p>
          <a:p>
            <a:r>
              <a:rPr lang="en-US" sz="1400" dirty="0"/>
              <a:t>	RES** (MNRE)                                                   24,503.45                  12.07</a:t>
            </a:r>
          </a:p>
          <a:p>
            <a:r>
              <a:rPr lang="en-US" sz="1400" dirty="0"/>
              <a:t> </a:t>
            </a:r>
          </a:p>
          <a:p>
            <a:r>
              <a:rPr lang="en-US" sz="1400" dirty="0"/>
              <a:t>	Total                                                                 2,02,979.03                100.00</a:t>
            </a:r>
            <a:endParaRPr lang="en-US" sz="1100" dirty="0"/>
          </a:p>
          <a:p>
            <a:r>
              <a:rPr lang="en-US" sz="1100" dirty="0"/>
              <a:t> </a:t>
            </a:r>
          </a:p>
        </p:txBody>
      </p:sp>
      <p:sp>
        <p:nvSpPr>
          <p:cNvPr id="4" name="TextBox 3"/>
          <p:cNvSpPr txBox="1"/>
          <p:nvPr/>
        </p:nvSpPr>
        <p:spPr>
          <a:xfrm>
            <a:off x="5791200" y="6488668"/>
            <a:ext cx="3657600" cy="369332"/>
          </a:xfrm>
          <a:prstGeom prst="rect">
            <a:avLst/>
          </a:prstGeom>
          <a:noFill/>
        </p:spPr>
        <p:txBody>
          <a:bodyPr wrap="square" rtlCol="0">
            <a:spAutoFit/>
          </a:bodyPr>
          <a:lstStyle/>
          <a:p>
            <a:r>
              <a:rPr lang="en-US" b="1" dirty="0"/>
              <a:t>P.K. Modi &amp; Co.              15.07.2012 </a:t>
            </a:r>
          </a:p>
        </p:txBody>
      </p:sp>
      <p:sp>
        <p:nvSpPr>
          <p:cNvPr id="5" name="Footer Placeholder 4"/>
          <p:cNvSpPr>
            <a:spLocks noGrp="1"/>
          </p:cNvSpPr>
          <p:nvPr>
            <p:ph type="ftr" sz="quarter" idx="11"/>
          </p:nvPr>
        </p:nvSpPr>
        <p:spPr/>
        <p:txBody>
          <a:bodyPr/>
          <a:lstStyle/>
          <a:p>
            <a:r>
              <a:rPr lang="en-US" sz="1600" b="1" dirty="0">
                <a:solidFill>
                  <a:srgbClr val="C00000"/>
                </a:solidFill>
              </a:rPr>
              <a:t>5</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il-petrodollar_wars.jpg"/>
          <p:cNvPicPr>
            <a:picLocks noChangeAspect="1"/>
          </p:cNvPicPr>
          <p:nvPr/>
        </p:nvPicPr>
        <p:blipFill>
          <a:blip r:embed="rId2" cstate="print">
            <a:duotone>
              <a:schemeClr val="accent1">
                <a:shade val="45000"/>
                <a:satMod val="135000"/>
              </a:schemeClr>
              <a:prstClr val="white"/>
            </a:duotone>
          </a:blip>
          <a:stretch>
            <a:fillRect/>
          </a:stretch>
        </p:blipFill>
        <p:spPr>
          <a:xfrm>
            <a:off x="-158644" y="-450744"/>
            <a:ext cx="9607444" cy="7308744"/>
          </a:xfrm>
          <a:prstGeom prst="rect">
            <a:avLst/>
          </a:prstGeom>
        </p:spPr>
      </p:pic>
      <p:pic>
        <p:nvPicPr>
          <p:cNvPr id="4" name="Content Placeholder 5">
            <a:hlinkClick r:id="rId3" action="ppaction://hlinkpres?slideindex=1&amp;slidetitle="/>
          </p:cNvPr>
          <p:cNvPicPr>
            <a:picLocks noChangeArrowheads="1"/>
          </p:cNvPicPr>
          <p:nvPr/>
        </p:nvPicPr>
        <p:blipFill>
          <a:blip r:embed="rId4" cstate="print"/>
          <a:srcRect/>
          <a:stretch>
            <a:fillRect/>
          </a:stretch>
        </p:blipFill>
        <p:spPr bwMode="auto">
          <a:xfrm>
            <a:off x="139700" y="152400"/>
            <a:ext cx="9004300" cy="6413500"/>
          </a:xfrm>
          <a:prstGeom prst="rect">
            <a:avLst/>
          </a:prstGeom>
          <a:noFill/>
          <a:ln w="9525">
            <a:noFill/>
            <a:miter lim="800000"/>
            <a:headEnd/>
            <a:tailEnd/>
          </a:ln>
        </p:spPr>
      </p:pic>
      <p:sp>
        <p:nvSpPr>
          <p:cNvPr id="5" name="TextBox 4"/>
          <p:cNvSpPr txBox="1"/>
          <p:nvPr/>
        </p:nvSpPr>
        <p:spPr>
          <a:xfrm>
            <a:off x="5791200" y="6488668"/>
            <a:ext cx="3657600" cy="369332"/>
          </a:xfrm>
          <a:prstGeom prst="rect">
            <a:avLst/>
          </a:prstGeom>
          <a:noFill/>
        </p:spPr>
        <p:txBody>
          <a:bodyPr wrap="square" rtlCol="0">
            <a:spAutoFit/>
          </a:bodyPr>
          <a:lstStyle/>
          <a:p>
            <a:r>
              <a:rPr lang="en-US" b="1" dirty="0"/>
              <a:t>P.K. Modi &amp; Co.              15.07.2012 </a:t>
            </a:r>
          </a:p>
        </p:txBody>
      </p:sp>
      <p:sp>
        <p:nvSpPr>
          <p:cNvPr id="6" name="Footer Placeholder 5"/>
          <p:cNvSpPr>
            <a:spLocks noGrp="1"/>
          </p:cNvSpPr>
          <p:nvPr>
            <p:ph type="ftr" sz="quarter" idx="11"/>
          </p:nvPr>
        </p:nvSpPr>
        <p:spPr/>
        <p:txBody>
          <a:bodyPr/>
          <a:lstStyle/>
          <a:p>
            <a:r>
              <a:rPr lang="en-US" sz="1600" b="1" dirty="0">
                <a:solidFill>
                  <a:srgbClr val="C00000"/>
                </a:solidFill>
              </a:rPr>
              <a:t>6</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txBox="1">
            <a:spLocks noChangeArrowheads="1"/>
          </p:cNvSpPr>
          <p:nvPr/>
        </p:nvSpPr>
        <p:spPr>
          <a:xfrm>
            <a:off x="228600" y="274638"/>
            <a:ext cx="8458200" cy="79216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a:ln>
                  <a:noFill/>
                </a:ln>
                <a:solidFill>
                  <a:schemeClr val="tx1"/>
                </a:solidFill>
                <a:effectLst/>
                <a:uLnTx/>
                <a:uFillTx/>
                <a:latin typeface="+mj-lt"/>
                <a:ea typeface="+mj-ea"/>
                <a:cs typeface="+mj-cs"/>
              </a:rPr>
              <a:t>World Marketed Energy Use by Fuel Type : 1980 to 2030</a:t>
            </a:r>
            <a:endParaRPr kumimoji="0" lang="en-US" sz="2400" b="1"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3" name="Object 8"/>
          <p:cNvGraphicFramePr>
            <a:graphicFrameLocks noChangeAspect="1"/>
          </p:cNvGraphicFramePr>
          <p:nvPr/>
        </p:nvGraphicFramePr>
        <p:xfrm>
          <a:off x="527050" y="1143000"/>
          <a:ext cx="8089900" cy="4983163"/>
        </p:xfrm>
        <a:graphic>
          <a:graphicData uri="http://schemas.openxmlformats.org/presentationml/2006/ole">
            <mc:AlternateContent xmlns:mc="http://schemas.openxmlformats.org/markup-compatibility/2006">
              <mc:Choice xmlns:v="urn:schemas-microsoft-com:vml" Requires="v">
                <p:oleObj spid="_x0000_s2050" name="Bitmap Image" r:id="rId2" imgW="6504762" imgH="3638095" progId="PBrush">
                  <p:embed/>
                </p:oleObj>
              </mc:Choice>
              <mc:Fallback>
                <p:oleObj name="Bitmap Image" r:id="rId2" imgW="6504762" imgH="3638095" progId="PBrush">
                  <p:embed/>
                  <p:pic>
                    <p:nvPicPr>
                      <p:cNvPr id="0" name="Object 8"/>
                      <p:cNvPicPr>
                        <a:picLocks noChangeAspect="1" noChangeArrowheads="1"/>
                      </p:cNvPicPr>
                      <p:nvPr/>
                    </p:nvPicPr>
                    <p:blipFill>
                      <a:blip r:embed="rId3">
                        <a:lum contrast="-10000"/>
                        <a:extLst>
                          <a:ext uri="{28A0092B-C50C-407E-A947-70E740481C1C}">
                            <a14:useLocalDpi xmlns:a14="http://schemas.microsoft.com/office/drawing/2010/main" val="0"/>
                          </a:ext>
                        </a:extLst>
                      </a:blip>
                      <a:srcRect/>
                      <a:stretch>
                        <a:fillRect/>
                      </a:stretch>
                    </p:blipFill>
                    <p:spPr bwMode="auto">
                      <a:xfrm>
                        <a:off x="527050" y="1143000"/>
                        <a:ext cx="8089900" cy="4983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p:cNvSpPr txBox="1"/>
          <p:nvPr/>
        </p:nvSpPr>
        <p:spPr>
          <a:xfrm>
            <a:off x="5791200" y="6488668"/>
            <a:ext cx="3657600" cy="369332"/>
          </a:xfrm>
          <a:prstGeom prst="rect">
            <a:avLst/>
          </a:prstGeom>
          <a:noFill/>
        </p:spPr>
        <p:txBody>
          <a:bodyPr wrap="square" rtlCol="0">
            <a:spAutoFit/>
          </a:bodyPr>
          <a:lstStyle/>
          <a:p>
            <a:r>
              <a:rPr lang="en-US" b="1" dirty="0"/>
              <a:t>P.K. Modi &amp; Co.              15.07.2012 </a:t>
            </a:r>
          </a:p>
        </p:txBody>
      </p:sp>
      <p:sp>
        <p:nvSpPr>
          <p:cNvPr id="5" name="Footer Placeholder 4"/>
          <p:cNvSpPr>
            <a:spLocks noGrp="1"/>
          </p:cNvSpPr>
          <p:nvPr>
            <p:ph type="ftr" sz="quarter" idx="11"/>
          </p:nvPr>
        </p:nvSpPr>
        <p:spPr/>
        <p:txBody>
          <a:bodyPr/>
          <a:lstStyle/>
          <a:p>
            <a:r>
              <a:rPr lang="en-US" sz="1600" b="1" dirty="0">
                <a:solidFill>
                  <a:srgbClr val="C00000"/>
                </a:solidFill>
              </a:rPr>
              <a:t>7</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a:ln>
                  <a:noFill/>
                </a:ln>
                <a:solidFill>
                  <a:schemeClr val="tx1"/>
                </a:solidFill>
                <a:effectLst/>
                <a:uLnTx/>
                <a:uFillTx/>
                <a:latin typeface="+mj-lt"/>
                <a:ea typeface="+mj-ea"/>
                <a:cs typeface="+mj-cs"/>
              </a:rPr>
              <a:t>And if things go really well, we may hopefully never see this again (??!!)</a:t>
            </a:r>
          </a:p>
        </p:txBody>
      </p:sp>
      <p:pic>
        <p:nvPicPr>
          <p:cNvPr id="3075" name="Picture 3"/>
          <p:cNvPicPr>
            <a:picLocks noChangeAspect="1" noChangeArrowheads="1"/>
          </p:cNvPicPr>
          <p:nvPr/>
        </p:nvPicPr>
        <p:blipFill>
          <a:blip r:embed="rId2" cstate="print"/>
          <a:srcRect/>
          <a:stretch>
            <a:fillRect/>
          </a:stretch>
        </p:blipFill>
        <p:spPr bwMode="auto">
          <a:xfrm>
            <a:off x="381000" y="1295400"/>
            <a:ext cx="8153400" cy="5029200"/>
          </a:xfrm>
          <a:prstGeom prst="rect">
            <a:avLst/>
          </a:prstGeom>
          <a:noFill/>
        </p:spPr>
      </p:pic>
      <p:sp>
        <p:nvSpPr>
          <p:cNvPr id="4" name="TextBox 3"/>
          <p:cNvSpPr txBox="1"/>
          <p:nvPr/>
        </p:nvSpPr>
        <p:spPr>
          <a:xfrm>
            <a:off x="5791200" y="6488668"/>
            <a:ext cx="3657600" cy="369332"/>
          </a:xfrm>
          <a:prstGeom prst="rect">
            <a:avLst/>
          </a:prstGeom>
          <a:noFill/>
        </p:spPr>
        <p:txBody>
          <a:bodyPr wrap="square" rtlCol="0">
            <a:spAutoFit/>
          </a:bodyPr>
          <a:lstStyle/>
          <a:p>
            <a:r>
              <a:rPr lang="en-US" b="1" dirty="0"/>
              <a:t>P.K. Modi &amp; Co.              15.07.2012 </a:t>
            </a:r>
          </a:p>
        </p:txBody>
      </p:sp>
      <p:sp>
        <p:nvSpPr>
          <p:cNvPr id="5" name="Footer Placeholder 4"/>
          <p:cNvSpPr>
            <a:spLocks noGrp="1"/>
          </p:cNvSpPr>
          <p:nvPr>
            <p:ph type="ftr" sz="quarter" idx="11"/>
          </p:nvPr>
        </p:nvSpPr>
        <p:spPr/>
        <p:txBody>
          <a:bodyPr/>
          <a:lstStyle/>
          <a:p>
            <a:r>
              <a:rPr lang="en-US" sz="1600" b="1" dirty="0">
                <a:solidFill>
                  <a:srgbClr val="C00000"/>
                </a:solidFill>
              </a:rPr>
              <a:t>8</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TotalTime>
  <Words>2659</Words>
  <Application>Microsoft Office PowerPoint</Application>
  <PresentationFormat>On-screen Show (4:3)</PresentationFormat>
  <Paragraphs>397</Paragraphs>
  <Slides>39</Slides>
  <Notes>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39</vt:i4>
      </vt:variant>
    </vt:vector>
  </HeadingPairs>
  <TitlesOfParts>
    <vt:vector size="45" baseType="lpstr">
      <vt:lpstr>Arial</vt:lpstr>
      <vt:lpstr>Calibri</vt:lpstr>
      <vt:lpstr>Times New Roman</vt:lpstr>
      <vt:lpstr>Office Theme</vt:lpstr>
      <vt:lpstr>Bitmap Image</vt:lpstr>
      <vt:lpstr>SmartDraw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JAYESH</dc:creator>
  <cp:lastModifiedBy>Windows User</cp:lastModifiedBy>
  <cp:revision>23</cp:revision>
  <dcterms:created xsi:type="dcterms:W3CDTF">2012-07-11T06:38:42Z</dcterms:created>
  <dcterms:modified xsi:type="dcterms:W3CDTF">2020-12-22T07:50:04Z</dcterms:modified>
</cp:coreProperties>
</file>