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94" r:id="rId2"/>
    <p:sldId id="274" r:id="rId3"/>
    <p:sldId id="275" r:id="rId4"/>
    <p:sldId id="271" r:id="rId5"/>
    <p:sldId id="272" r:id="rId6"/>
    <p:sldId id="273" r:id="rId7"/>
    <p:sldId id="287" r:id="rId8"/>
    <p:sldId id="257" r:id="rId9"/>
    <p:sldId id="270" r:id="rId10"/>
    <p:sldId id="292" r:id="rId11"/>
    <p:sldId id="264" r:id="rId12"/>
    <p:sldId id="276" r:id="rId13"/>
    <p:sldId id="258" r:id="rId14"/>
    <p:sldId id="259" r:id="rId15"/>
    <p:sldId id="260" r:id="rId16"/>
    <p:sldId id="261" r:id="rId17"/>
    <p:sldId id="262" r:id="rId18"/>
    <p:sldId id="277" r:id="rId19"/>
    <p:sldId id="278" r:id="rId20"/>
    <p:sldId id="279" r:id="rId21"/>
    <p:sldId id="280" r:id="rId22"/>
    <p:sldId id="281" r:id="rId23"/>
    <p:sldId id="282" r:id="rId24"/>
    <p:sldId id="283" r:id="rId25"/>
    <p:sldId id="284" r:id="rId26"/>
    <p:sldId id="265" r:id="rId27"/>
    <p:sldId id="266" r:id="rId28"/>
    <p:sldId id="263" r:id="rId29"/>
    <p:sldId id="290" r:id="rId30"/>
    <p:sldId id="286" r:id="rId31"/>
    <p:sldId id="267" r:id="rId32"/>
    <p:sldId id="268" r:id="rId33"/>
    <p:sldId id="289" r:id="rId34"/>
    <p:sldId id="288" r:id="rId35"/>
    <p:sldId id="291" r:id="rId36"/>
    <p:sldId id="269" r:id="rId37"/>
    <p:sldId id="293" r:id="rId38"/>
  </p:sldIdLst>
  <p:sldSz cx="9144000" cy="6858000" type="screen4x3"/>
  <p:notesSz cx="6858000"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7" d="100"/>
          <a:sy n="67" d="100"/>
        </p:scale>
        <p:origin x="1603"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56" y="-102"/>
      </p:cViewPr>
      <p:guideLst>
        <p:guide orient="horz" pos="314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8951"/>
          </a:xfrm>
          <a:prstGeom prst="rect">
            <a:avLst/>
          </a:prstGeom>
        </p:spPr>
        <p:txBody>
          <a:bodyPr vert="horz" lIns="91440" tIns="45720" rIns="91440" bIns="45720" rtlCol="0"/>
          <a:lstStyle>
            <a:lvl1pPr algn="r">
              <a:defRPr sz="1200"/>
            </a:lvl1pPr>
          </a:lstStyle>
          <a:p>
            <a:fld id="{44A6B20E-EA6E-41C9-A2FD-A3DFBC267670}" type="datetimeFigureOut">
              <a:rPr lang="en-US" smtClean="0"/>
              <a:pPr/>
              <a:t>25-Dec-20</a:t>
            </a:fld>
            <a:endParaRPr lang="en-US"/>
          </a:p>
        </p:txBody>
      </p:sp>
      <p:sp>
        <p:nvSpPr>
          <p:cNvPr id="4" name="Footer Placeholder 3"/>
          <p:cNvSpPr>
            <a:spLocks noGrp="1"/>
          </p:cNvSpPr>
          <p:nvPr>
            <p:ph type="ftr" sz="quarter" idx="2"/>
          </p:nvPr>
        </p:nvSpPr>
        <p:spPr>
          <a:xfrm>
            <a:off x="0" y="9478342"/>
            <a:ext cx="2971800" cy="4989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78342"/>
            <a:ext cx="2971800" cy="498951"/>
          </a:xfrm>
          <a:prstGeom prst="rect">
            <a:avLst/>
          </a:prstGeom>
        </p:spPr>
        <p:txBody>
          <a:bodyPr vert="horz" lIns="91440" tIns="45720" rIns="91440" bIns="45720" rtlCol="0" anchor="b"/>
          <a:lstStyle>
            <a:lvl1pPr algn="r">
              <a:defRPr sz="1200"/>
            </a:lvl1pPr>
          </a:lstStyle>
          <a:p>
            <a:fld id="{3FC61FB8-13AB-4186-90D0-21F20DD69251}" type="slidenum">
              <a:rPr lang="en-US" smtClean="0"/>
              <a:pPr/>
              <a:t>‹#›</a:t>
            </a:fld>
            <a:endParaRPr lang="en-US"/>
          </a:p>
        </p:txBody>
      </p:sp>
    </p:spTree>
    <p:extLst>
      <p:ext uri="{BB962C8B-B14F-4D97-AF65-F5344CB8AC3E}">
        <p14:creationId xmlns:p14="http://schemas.microsoft.com/office/powerpoint/2010/main" val="1615277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8951"/>
          </a:xfrm>
          <a:prstGeom prst="rect">
            <a:avLst/>
          </a:prstGeom>
        </p:spPr>
        <p:txBody>
          <a:bodyPr vert="horz" lIns="91440" tIns="45720" rIns="91440" bIns="45720" rtlCol="0"/>
          <a:lstStyle>
            <a:lvl1pPr algn="r">
              <a:defRPr sz="1200"/>
            </a:lvl1pPr>
          </a:lstStyle>
          <a:p>
            <a:fld id="{19DB2FCD-AFFA-488E-8084-7B0FD4A714FE}" type="datetimeFigureOut">
              <a:rPr lang="en-US" smtClean="0"/>
              <a:pPr/>
              <a:t>25-Dec-20</a:t>
            </a:fld>
            <a:endParaRPr lang="en-US"/>
          </a:p>
        </p:txBody>
      </p:sp>
      <p:sp>
        <p:nvSpPr>
          <p:cNvPr id="4" name="Slide Image Placeholder 3"/>
          <p:cNvSpPr>
            <a:spLocks noGrp="1" noRot="1" noChangeAspect="1"/>
          </p:cNvSpPr>
          <p:nvPr>
            <p:ph type="sldImg" idx="2"/>
          </p:nvPr>
        </p:nvSpPr>
        <p:spPr>
          <a:xfrm>
            <a:off x="935038" y="747713"/>
            <a:ext cx="4987925" cy="37417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40037"/>
            <a:ext cx="5486400" cy="44905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78342"/>
            <a:ext cx="2971800" cy="4989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78342"/>
            <a:ext cx="2971800" cy="498951"/>
          </a:xfrm>
          <a:prstGeom prst="rect">
            <a:avLst/>
          </a:prstGeom>
        </p:spPr>
        <p:txBody>
          <a:bodyPr vert="horz" lIns="91440" tIns="45720" rIns="91440" bIns="45720" rtlCol="0" anchor="b"/>
          <a:lstStyle>
            <a:lvl1pPr algn="r">
              <a:defRPr sz="1200"/>
            </a:lvl1pPr>
          </a:lstStyle>
          <a:p>
            <a:fld id="{0519442C-C6F7-4973-BB17-8B9BAC8958F9}" type="slidenum">
              <a:rPr lang="en-US" smtClean="0"/>
              <a:pPr/>
              <a:t>‹#›</a:t>
            </a:fld>
            <a:endParaRPr lang="en-US"/>
          </a:p>
        </p:txBody>
      </p:sp>
    </p:spTree>
    <p:extLst>
      <p:ext uri="{BB962C8B-B14F-4D97-AF65-F5344CB8AC3E}">
        <p14:creationId xmlns:p14="http://schemas.microsoft.com/office/powerpoint/2010/main" val="292215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9442C-C6F7-4973-BB17-8B9BAC8958F9}" type="slidenum">
              <a:rPr lang="en-US" smtClean="0"/>
              <a:pPr/>
              <a:t>1</a:t>
            </a:fld>
            <a:endParaRPr lang="en-US"/>
          </a:p>
        </p:txBody>
      </p:sp>
    </p:spTree>
    <p:extLst>
      <p:ext uri="{BB962C8B-B14F-4D97-AF65-F5344CB8AC3E}">
        <p14:creationId xmlns:p14="http://schemas.microsoft.com/office/powerpoint/2010/main" val="153898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19442C-C6F7-4973-BB17-8B9BAC8958F9}"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EC4BEAB-5725-4EE2-A3E6-1A5C4CF0B02C}" type="datetime1">
              <a:rPr lang="en-US" smtClean="0"/>
              <a:pPr/>
              <a:t>25-Dec-20</a:t>
            </a:fld>
            <a:endParaRPr lang="en-US"/>
          </a:p>
        </p:txBody>
      </p:sp>
      <p:sp>
        <p:nvSpPr>
          <p:cNvPr id="17" name="Footer Placeholder 16"/>
          <p:cNvSpPr>
            <a:spLocks noGrp="1"/>
          </p:cNvSpPr>
          <p:nvPr>
            <p:ph type="ftr" sz="quarter" idx="11"/>
          </p:nvPr>
        </p:nvSpPr>
        <p:spPr/>
        <p:txBody>
          <a:bodyPr/>
          <a:lstStyle/>
          <a:p>
            <a:r>
              <a:rPr lang="en-US"/>
              <a:t>GANDHINAGAR CPE STUDY CIRCLE -ICAI</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62E0740-FF8D-4729-A930-0F7FE08C687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520D25-2101-4F37-A7D0-25984282377A}" type="datetime1">
              <a:rPr lang="en-US" smtClean="0"/>
              <a:pPr/>
              <a:t>25-Dec-20</a:t>
            </a:fld>
            <a:endParaRPr lang="en-US"/>
          </a:p>
        </p:txBody>
      </p:sp>
      <p:sp>
        <p:nvSpPr>
          <p:cNvPr id="5" name="Footer Placeholder 4"/>
          <p:cNvSpPr>
            <a:spLocks noGrp="1"/>
          </p:cNvSpPr>
          <p:nvPr>
            <p:ph type="ftr" sz="quarter" idx="11"/>
          </p:nvPr>
        </p:nvSpPr>
        <p:spPr/>
        <p:txBody>
          <a:bodyPr/>
          <a:lstStyle/>
          <a:p>
            <a:r>
              <a:rPr lang="en-US"/>
              <a:t>GANDHINAGAR CPE STUDY CIRCLE -ICAI</a:t>
            </a:r>
          </a:p>
        </p:txBody>
      </p:sp>
      <p:sp>
        <p:nvSpPr>
          <p:cNvPr id="6" name="Slide Number Placeholder 5"/>
          <p:cNvSpPr>
            <a:spLocks noGrp="1"/>
          </p:cNvSpPr>
          <p:nvPr>
            <p:ph type="sldNum" sz="quarter" idx="12"/>
          </p:nvPr>
        </p:nvSpPr>
        <p:spPr/>
        <p:txBody>
          <a:bodyPr/>
          <a:lstStyle/>
          <a:p>
            <a:fld id="{A62E0740-FF8D-4729-A930-0F7FE08C68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48F05B-1D80-4882-9FD0-D2F61F1890EC}" type="datetime1">
              <a:rPr lang="en-US" smtClean="0"/>
              <a:pPr/>
              <a:t>25-Dec-20</a:t>
            </a:fld>
            <a:endParaRPr lang="en-US"/>
          </a:p>
        </p:txBody>
      </p:sp>
      <p:sp>
        <p:nvSpPr>
          <p:cNvPr id="5" name="Footer Placeholder 4"/>
          <p:cNvSpPr>
            <a:spLocks noGrp="1"/>
          </p:cNvSpPr>
          <p:nvPr>
            <p:ph type="ftr" sz="quarter" idx="11"/>
          </p:nvPr>
        </p:nvSpPr>
        <p:spPr/>
        <p:txBody>
          <a:bodyPr/>
          <a:lstStyle/>
          <a:p>
            <a:r>
              <a:rPr lang="en-US"/>
              <a:t>GANDHINAGAR CPE STUDY CIRCLE -ICAI</a:t>
            </a:r>
          </a:p>
        </p:txBody>
      </p:sp>
      <p:sp>
        <p:nvSpPr>
          <p:cNvPr id="6" name="Slide Number Placeholder 5"/>
          <p:cNvSpPr>
            <a:spLocks noGrp="1"/>
          </p:cNvSpPr>
          <p:nvPr>
            <p:ph type="sldNum" sz="quarter" idx="12"/>
          </p:nvPr>
        </p:nvSpPr>
        <p:spPr/>
        <p:txBody>
          <a:bodyPr/>
          <a:lstStyle/>
          <a:p>
            <a:fld id="{A62E0740-FF8D-4729-A930-0F7FE08C68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C8D5E64-EFBA-4F6D-97A3-8762CBB5C41A}" type="datetime1">
              <a:rPr lang="en-US" smtClean="0"/>
              <a:pPr/>
              <a:t>25-Dec-20</a:t>
            </a:fld>
            <a:endParaRPr lang="en-US"/>
          </a:p>
        </p:txBody>
      </p:sp>
      <p:sp>
        <p:nvSpPr>
          <p:cNvPr id="5" name="Footer Placeholder 4"/>
          <p:cNvSpPr>
            <a:spLocks noGrp="1"/>
          </p:cNvSpPr>
          <p:nvPr>
            <p:ph type="ftr" sz="quarter" idx="11"/>
          </p:nvPr>
        </p:nvSpPr>
        <p:spPr/>
        <p:txBody>
          <a:bodyPr/>
          <a:lstStyle/>
          <a:p>
            <a:r>
              <a:rPr lang="en-US"/>
              <a:t>GANDHINAGAR CPE STUDY CIRCLE -ICAI</a:t>
            </a:r>
          </a:p>
        </p:txBody>
      </p:sp>
      <p:sp>
        <p:nvSpPr>
          <p:cNvPr id="6" name="Slide Number Placeholder 5"/>
          <p:cNvSpPr>
            <a:spLocks noGrp="1"/>
          </p:cNvSpPr>
          <p:nvPr>
            <p:ph type="sldNum" sz="quarter" idx="12"/>
          </p:nvPr>
        </p:nvSpPr>
        <p:spPr/>
        <p:txBody>
          <a:bodyPr/>
          <a:lstStyle/>
          <a:p>
            <a:fld id="{A62E0740-FF8D-4729-A930-0F7FE08C687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08FBDDE-9FC8-4D97-ADCD-E0158F3DC1E9}" type="datetime1">
              <a:rPr lang="en-US" smtClean="0"/>
              <a:pPr/>
              <a:t>25-Dec-20</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a:t>GANDHINAGAR CPE STUDY CIRCLE -ICAI</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62E0740-FF8D-4729-A930-0F7FE08C68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6E459E4-5771-45A8-A713-ED4BBC4F8708}" type="datetime1">
              <a:rPr lang="en-US" smtClean="0"/>
              <a:pPr/>
              <a:t>25-Dec-20</a:t>
            </a:fld>
            <a:endParaRPr lang="en-US"/>
          </a:p>
        </p:txBody>
      </p:sp>
      <p:sp>
        <p:nvSpPr>
          <p:cNvPr id="6" name="Footer Placeholder 5"/>
          <p:cNvSpPr>
            <a:spLocks noGrp="1"/>
          </p:cNvSpPr>
          <p:nvPr>
            <p:ph type="ftr" sz="quarter" idx="11"/>
          </p:nvPr>
        </p:nvSpPr>
        <p:spPr/>
        <p:txBody>
          <a:bodyPr/>
          <a:lstStyle/>
          <a:p>
            <a:r>
              <a:rPr lang="en-US"/>
              <a:t>GANDHINAGAR CPE STUDY CIRCLE -ICAI</a:t>
            </a:r>
          </a:p>
        </p:txBody>
      </p:sp>
      <p:sp>
        <p:nvSpPr>
          <p:cNvPr id="7" name="Slide Number Placeholder 6"/>
          <p:cNvSpPr>
            <a:spLocks noGrp="1"/>
          </p:cNvSpPr>
          <p:nvPr>
            <p:ph type="sldNum" sz="quarter" idx="12"/>
          </p:nvPr>
        </p:nvSpPr>
        <p:spPr/>
        <p:txBody>
          <a:bodyPr/>
          <a:lstStyle/>
          <a:p>
            <a:fld id="{A62E0740-FF8D-4729-A930-0F7FE08C687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7AC960D-6BF3-478C-AECD-D850FAD50FD0}" type="datetime1">
              <a:rPr lang="en-US" smtClean="0"/>
              <a:pPr/>
              <a:t>25-Dec-20</a:t>
            </a:fld>
            <a:endParaRPr lang="en-US"/>
          </a:p>
        </p:txBody>
      </p:sp>
      <p:sp>
        <p:nvSpPr>
          <p:cNvPr id="8" name="Footer Placeholder 7"/>
          <p:cNvSpPr>
            <a:spLocks noGrp="1"/>
          </p:cNvSpPr>
          <p:nvPr>
            <p:ph type="ftr" sz="quarter" idx="11"/>
          </p:nvPr>
        </p:nvSpPr>
        <p:spPr/>
        <p:txBody>
          <a:bodyPr/>
          <a:lstStyle/>
          <a:p>
            <a:r>
              <a:rPr lang="en-US"/>
              <a:t>GANDHINAGAR CPE STUDY CIRCLE -ICAI</a:t>
            </a:r>
          </a:p>
        </p:txBody>
      </p:sp>
      <p:sp>
        <p:nvSpPr>
          <p:cNvPr id="9" name="Slide Number Placeholder 8"/>
          <p:cNvSpPr>
            <a:spLocks noGrp="1"/>
          </p:cNvSpPr>
          <p:nvPr>
            <p:ph type="sldNum" sz="quarter" idx="12"/>
          </p:nvPr>
        </p:nvSpPr>
        <p:spPr/>
        <p:txBody>
          <a:bodyPr/>
          <a:lstStyle/>
          <a:p>
            <a:fld id="{A62E0740-FF8D-4729-A930-0F7FE08C687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11B01C5-C1F8-4B25-A9BD-F13B02736C86}" type="datetime1">
              <a:rPr lang="en-US" smtClean="0"/>
              <a:pPr/>
              <a:t>25-Dec-20</a:t>
            </a:fld>
            <a:endParaRPr lang="en-US"/>
          </a:p>
        </p:txBody>
      </p:sp>
      <p:sp>
        <p:nvSpPr>
          <p:cNvPr id="4" name="Footer Placeholder 3"/>
          <p:cNvSpPr>
            <a:spLocks noGrp="1"/>
          </p:cNvSpPr>
          <p:nvPr>
            <p:ph type="ftr" sz="quarter" idx="11"/>
          </p:nvPr>
        </p:nvSpPr>
        <p:spPr/>
        <p:txBody>
          <a:bodyPr/>
          <a:lstStyle/>
          <a:p>
            <a:r>
              <a:rPr lang="en-US"/>
              <a:t>GANDHINAGAR CPE STUDY CIRCLE -ICAI</a:t>
            </a:r>
          </a:p>
        </p:txBody>
      </p:sp>
      <p:sp>
        <p:nvSpPr>
          <p:cNvPr id="5" name="Slide Number Placeholder 4"/>
          <p:cNvSpPr>
            <a:spLocks noGrp="1"/>
          </p:cNvSpPr>
          <p:nvPr>
            <p:ph type="sldNum" sz="quarter" idx="12"/>
          </p:nvPr>
        </p:nvSpPr>
        <p:spPr/>
        <p:txBody>
          <a:bodyPr/>
          <a:lstStyle/>
          <a:p>
            <a:fld id="{A62E0740-FF8D-4729-A930-0F7FE08C68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728FF-9BBF-48E8-8A80-2110233FE5F1}" type="datetime1">
              <a:rPr lang="en-US" smtClean="0"/>
              <a:pPr/>
              <a:t>25-Dec-20</a:t>
            </a:fld>
            <a:endParaRPr lang="en-US"/>
          </a:p>
        </p:txBody>
      </p:sp>
      <p:sp>
        <p:nvSpPr>
          <p:cNvPr id="3" name="Footer Placeholder 2"/>
          <p:cNvSpPr>
            <a:spLocks noGrp="1"/>
          </p:cNvSpPr>
          <p:nvPr>
            <p:ph type="ftr" sz="quarter" idx="11"/>
          </p:nvPr>
        </p:nvSpPr>
        <p:spPr/>
        <p:txBody>
          <a:bodyPr/>
          <a:lstStyle/>
          <a:p>
            <a:r>
              <a:rPr lang="en-US"/>
              <a:t>GANDHINAGAR CPE STUDY CIRCLE -ICAI</a:t>
            </a:r>
          </a:p>
        </p:txBody>
      </p:sp>
      <p:sp>
        <p:nvSpPr>
          <p:cNvPr id="4" name="Slide Number Placeholder 3"/>
          <p:cNvSpPr>
            <a:spLocks noGrp="1"/>
          </p:cNvSpPr>
          <p:nvPr>
            <p:ph type="sldNum" sz="quarter" idx="12"/>
          </p:nvPr>
        </p:nvSpPr>
        <p:spPr/>
        <p:txBody>
          <a:bodyPr/>
          <a:lstStyle/>
          <a:p>
            <a:fld id="{A62E0740-FF8D-4729-A930-0F7FE08C68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759F118-F72C-4FA8-AAAC-D0CF4035ADF1}" type="datetime1">
              <a:rPr lang="en-US" smtClean="0"/>
              <a:pPr/>
              <a:t>25-Dec-20</a:t>
            </a:fld>
            <a:endParaRPr lang="en-US"/>
          </a:p>
        </p:txBody>
      </p:sp>
      <p:sp>
        <p:nvSpPr>
          <p:cNvPr id="6" name="Footer Placeholder 5"/>
          <p:cNvSpPr>
            <a:spLocks noGrp="1"/>
          </p:cNvSpPr>
          <p:nvPr>
            <p:ph type="ftr" sz="quarter" idx="11"/>
          </p:nvPr>
        </p:nvSpPr>
        <p:spPr/>
        <p:txBody>
          <a:bodyPr/>
          <a:lstStyle/>
          <a:p>
            <a:r>
              <a:rPr lang="en-US"/>
              <a:t>GANDHINAGAR CPE STUDY CIRCLE -ICAI</a:t>
            </a:r>
          </a:p>
        </p:txBody>
      </p:sp>
      <p:sp>
        <p:nvSpPr>
          <p:cNvPr id="7" name="Slide Number Placeholder 6"/>
          <p:cNvSpPr>
            <a:spLocks noGrp="1"/>
          </p:cNvSpPr>
          <p:nvPr>
            <p:ph type="sldNum" sz="quarter" idx="12"/>
          </p:nvPr>
        </p:nvSpPr>
        <p:spPr/>
        <p:txBody>
          <a:bodyPr/>
          <a:lstStyle/>
          <a:p>
            <a:fld id="{A62E0740-FF8D-4729-A930-0F7FE08C687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52DEBC1-18A9-4DEA-B60D-6DEAB936F019}" type="datetime1">
              <a:rPr lang="en-US" smtClean="0"/>
              <a:pPr/>
              <a:t>25-Dec-20</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a:t>GANDHINAGAR CPE STUDY CIRCLE -ICAI</a:t>
            </a:r>
          </a:p>
        </p:txBody>
      </p:sp>
      <p:sp>
        <p:nvSpPr>
          <p:cNvPr id="7" name="Slide Number Placeholder 6"/>
          <p:cNvSpPr>
            <a:spLocks noGrp="1"/>
          </p:cNvSpPr>
          <p:nvPr>
            <p:ph type="sldNum" sz="quarter" idx="12"/>
          </p:nvPr>
        </p:nvSpPr>
        <p:spPr>
          <a:xfrm>
            <a:off x="146304" y="6208776"/>
            <a:ext cx="457200" cy="457200"/>
          </a:xfrm>
        </p:spPr>
        <p:txBody>
          <a:bodyPr/>
          <a:lstStyle/>
          <a:p>
            <a:fld id="{A62E0740-FF8D-4729-A930-0F7FE08C687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89D7D4D-39D0-47D8-9CC3-D8F61F868889}" type="datetime1">
              <a:rPr lang="en-US" smtClean="0"/>
              <a:pPr/>
              <a:t>25-Dec-20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t>GANDHINAGAR CPE STUDY CIRCLE -ICAI</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62E0740-FF8D-4729-A930-0F7FE08C68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26.wdp"/></Relationships>
</file>

<file path=ppt/slides/_rels/slide29.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microsoft.com/office/2007/relationships/hdphoto" Target="../media/hdphoto29.wdp"/><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32.wdp"/><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762000"/>
            <a:ext cx="8458200" cy="1828800"/>
          </a:xfrm>
          <a:prstGeom prst="rect">
            <a:avLst/>
          </a:prstGeom>
          <a:blipFill>
            <a:blip r:embed="rId3" cstate="print"/>
            <a:tile tx="0" ty="0" sx="100000" sy="100000" flip="none" algn="tl"/>
          </a:blipFill>
          <a:ln w="28575"/>
        </p:spPr>
        <p:style>
          <a:lnRef idx="2">
            <a:schemeClr val="dk1"/>
          </a:lnRef>
          <a:fillRef idx="1">
            <a:schemeClr val="lt1"/>
          </a:fillRef>
          <a:effectRef idx="0">
            <a:schemeClr val="dk1"/>
          </a:effectRef>
          <a:fontRef idx="minor">
            <a:schemeClr val="dk1"/>
          </a:fontRef>
        </p:style>
        <p:txBody>
          <a:bodyPr anchor="ct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ln w="11430"/>
                <a:solidFill>
                  <a:srgbClr val="002060"/>
                </a:solidFill>
                <a:effectLst>
                  <a:outerShdw blurRad="50800" dist="39000" dir="5460000" algn="tl">
                    <a:srgbClr val="000000">
                      <a:alpha val="38000"/>
                    </a:srgbClr>
                  </a:outerShdw>
                </a:effectLst>
              </a:rPr>
              <a:t>Domestic  Transfer  Pricing</a:t>
            </a: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71800" y="5958876"/>
            <a:ext cx="3124200" cy="670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755689" y="3886200"/>
            <a:ext cx="5829300" cy="1569660"/>
          </a:xfrm>
          <a:prstGeom prst="rect">
            <a:avLst/>
          </a:prstGeom>
          <a:noFill/>
        </p:spPr>
        <p:txBody>
          <a:bodyPr wrap="square" rtlCol="0">
            <a:spAutoFit/>
          </a:bodyPr>
          <a:lstStyle/>
          <a:p>
            <a:pPr algn="ctr"/>
            <a:r>
              <a:rPr lang="en-US" sz="2400" b="1" dirty="0">
                <a:solidFill>
                  <a:srgbClr val="002060"/>
                </a:solidFill>
              </a:rPr>
              <a:t>CPE STUDY CENTRE </a:t>
            </a:r>
          </a:p>
          <a:p>
            <a:pPr algn="ctr"/>
            <a:r>
              <a:rPr lang="en-US" sz="2400" b="1" dirty="0">
                <a:solidFill>
                  <a:srgbClr val="002060"/>
                </a:solidFill>
              </a:rPr>
              <a:t> ICAI  GANDHINAGAR</a:t>
            </a:r>
          </a:p>
          <a:p>
            <a:pPr algn="ctr"/>
            <a:endParaRPr lang="en-US" sz="2400" b="1" dirty="0">
              <a:solidFill>
                <a:srgbClr val="002060"/>
              </a:solidFill>
            </a:endParaRPr>
          </a:p>
          <a:p>
            <a:pPr algn="ctr"/>
            <a:r>
              <a:rPr lang="en-US" sz="2400" b="1" dirty="0">
                <a:solidFill>
                  <a:srgbClr val="002060"/>
                </a:solidFill>
              </a:rPr>
              <a:t>16</a:t>
            </a:r>
            <a:r>
              <a:rPr lang="en-US" sz="2400" b="1" baseline="30000" dirty="0">
                <a:solidFill>
                  <a:srgbClr val="002060"/>
                </a:solidFill>
              </a:rPr>
              <a:t>th</a:t>
            </a:r>
            <a:r>
              <a:rPr lang="en-US" sz="2400" b="1" dirty="0">
                <a:solidFill>
                  <a:srgbClr val="002060"/>
                </a:solidFill>
              </a:rPr>
              <a:t> November 2013</a:t>
            </a:r>
          </a:p>
        </p:txBody>
      </p:sp>
      <p:sp>
        <p:nvSpPr>
          <p:cNvPr id="9" name="Slide Number Placeholder 8"/>
          <p:cNvSpPr>
            <a:spLocks noGrp="1"/>
          </p:cNvSpPr>
          <p:nvPr>
            <p:ph type="sldNum" sz="quarter" idx="12"/>
          </p:nvPr>
        </p:nvSpPr>
        <p:spPr/>
        <p:txBody>
          <a:bodyPr/>
          <a:lstStyle/>
          <a:p>
            <a:fld id="{A62E0740-FF8D-4729-A930-0F7FE08C6873}" type="slidenum">
              <a:rPr lang="en-US" smtClean="0"/>
              <a:pPr/>
              <a:t>1</a:t>
            </a:fld>
            <a:endParaRPr lang="en-US"/>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4325" y="3657600"/>
            <a:ext cx="1514475" cy="222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315200" y="3657600"/>
            <a:ext cx="1514475" cy="222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80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01052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10</a:t>
            </a:fld>
            <a:endParaRPr lang="en-US"/>
          </a:p>
        </p:txBody>
      </p:sp>
    </p:spTree>
    <p:extLst>
      <p:ext uri="{BB962C8B-B14F-4D97-AF65-F5344CB8AC3E}">
        <p14:creationId xmlns:p14="http://schemas.microsoft.com/office/powerpoint/2010/main" val="136567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07720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6" name="Slide Number Placeholder 5"/>
          <p:cNvSpPr>
            <a:spLocks noGrp="1"/>
          </p:cNvSpPr>
          <p:nvPr>
            <p:ph type="sldNum" sz="quarter" idx="12"/>
          </p:nvPr>
        </p:nvSpPr>
        <p:spPr/>
        <p:txBody>
          <a:bodyPr/>
          <a:lstStyle/>
          <a:p>
            <a:fld id="{A62E0740-FF8D-4729-A930-0F7FE08C6873}" type="slidenum">
              <a:rPr lang="en-US" smtClean="0"/>
              <a:pPr/>
              <a:t>11</a:t>
            </a:fld>
            <a:endParaRPr lang="en-US"/>
          </a:p>
        </p:txBody>
      </p:sp>
    </p:spTree>
    <p:extLst>
      <p:ext uri="{BB962C8B-B14F-4D97-AF65-F5344CB8AC3E}">
        <p14:creationId xmlns:p14="http://schemas.microsoft.com/office/powerpoint/2010/main" val="263935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609600"/>
            <a:ext cx="7819314" cy="519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1945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450" y="4495800"/>
            <a:ext cx="1427401" cy="130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12</a:t>
            </a:fld>
            <a:endParaRPr lang="en-US"/>
          </a:p>
        </p:txBody>
      </p:sp>
    </p:spTree>
    <p:extLst>
      <p:ext uri="{BB962C8B-B14F-4D97-AF65-F5344CB8AC3E}">
        <p14:creationId xmlns:p14="http://schemas.microsoft.com/office/powerpoint/2010/main" val="2844209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412480" cy="579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13</a:t>
            </a:fld>
            <a:endParaRPr lang="en-US"/>
          </a:p>
        </p:txBody>
      </p:sp>
    </p:spTree>
    <p:extLst>
      <p:ext uri="{BB962C8B-B14F-4D97-AF65-F5344CB8AC3E}">
        <p14:creationId xmlns:p14="http://schemas.microsoft.com/office/powerpoint/2010/main" val="6471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162842"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14</a:t>
            </a:fld>
            <a:endParaRPr lang="en-US"/>
          </a:p>
        </p:txBody>
      </p:sp>
    </p:spTree>
    <p:extLst>
      <p:ext uri="{BB962C8B-B14F-4D97-AF65-F5344CB8AC3E}">
        <p14:creationId xmlns:p14="http://schemas.microsoft.com/office/powerpoint/2010/main" val="314319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077200" cy="566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15</a:t>
            </a:fld>
            <a:endParaRPr lang="en-US"/>
          </a:p>
        </p:txBody>
      </p:sp>
    </p:spTree>
    <p:extLst>
      <p:ext uri="{BB962C8B-B14F-4D97-AF65-F5344CB8AC3E}">
        <p14:creationId xmlns:p14="http://schemas.microsoft.com/office/powerpoint/2010/main" val="63186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0010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16</a:t>
            </a:fld>
            <a:endParaRPr lang="en-US"/>
          </a:p>
        </p:txBody>
      </p:sp>
    </p:spTree>
    <p:extLst>
      <p:ext uri="{BB962C8B-B14F-4D97-AF65-F5344CB8AC3E}">
        <p14:creationId xmlns:p14="http://schemas.microsoft.com/office/powerpoint/2010/main" val="295151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04862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17</a:t>
            </a:fld>
            <a:endParaRPr lang="en-US"/>
          </a:p>
        </p:txBody>
      </p:sp>
    </p:spTree>
    <p:extLst>
      <p:ext uri="{BB962C8B-B14F-4D97-AF65-F5344CB8AC3E}">
        <p14:creationId xmlns:p14="http://schemas.microsoft.com/office/powerpoint/2010/main" val="4270289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18</a:t>
            </a:fld>
            <a:endParaRPr lang="en-US"/>
          </a:p>
        </p:txBody>
      </p:sp>
    </p:spTree>
    <p:extLst>
      <p:ext uri="{BB962C8B-B14F-4D97-AF65-F5344CB8AC3E}">
        <p14:creationId xmlns:p14="http://schemas.microsoft.com/office/powerpoint/2010/main" val="1397674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153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19</a:t>
            </a:fld>
            <a:endParaRPr lang="en-US"/>
          </a:p>
        </p:txBody>
      </p:sp>
    </p:spTree>
    <p:extLst>
      <p:ext uri="{BB962C8B-B14F-4D97-AF65-F5344CB8AC3E}">
        <p14:creationId xmlns:p14="http://schemas.microsoft.com/office/powerpoint/2010/main" val="96980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7"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5" name="Slide Number Placeholder 4"/>
          <p:cNvSpPr>
            <a:spLocks noGrp="1"/>
          </p:cNvSpPr>
          <p:nvPr>
            <p:ph type="sldNum" sz="quarter" idx="12"/>
          </p:nvPr>
        </p:nvSpPr>
        <p:spPr/>
        <p:txBody>
          <a:bodyPr/>
          <a:lstStyle/>
          <a:p>
            <a:fld id="{A62E0740-FF8D-4729-A930-0F7FE08C6873}" type="slidenum">
              <a:rPr lang="en-US" smtClean="0"/>
              <a:pPr/>
              <a:t>2</a:t>
            </a:fld>
            <a:endParaRPr lang="en-US"/>
          </a:p>
        </p:txBody>
      </p:sp>
    </p:spTree>
    <p:extLst>
      <p:ext uri="{BB962C8B-B14F-4D97-AF65-F5344CB8AC3E}">
        <p14:creationId xmlns:p14="http://schemas.microsoft.com/office/powerpoint/2010/main" val="812258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609600"/>
            <a:ext cx="7620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20</a:t>
            </a:fld>
            <a:endParaRPr lang="en-US"/>
          </a:p>
        </p:txBody>
      </p:sp>
    </p:spTree>
    <p:extLst>
      <p:ext uri="{BB962C8B-B14F-4D97-AF65-F5344CB8AC3E}">
        <p14:creationId xmlns:p14="http://schemas.microsoft.com/office/powerpoint/2010/main" val="3019846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533400"/>
            <a:ext cx="781931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21</a:t>
            </a:fld>
            <a:endParaRPr lang="en-US"/>
          </a:p>
        </p:txBody>
      </p:sp>
    </p:spTree>
    <p:extLst>
      <p:ext uri="{BB962C8B-B14F-4D97-AF65-F5344CB8AC3E}">
        <p14:creationId xmlns:p14="http://schemas.microsoft.com/office/powerpoint/2010/main" val="135982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0" y="782472"/>
            <a:ext cx="7772400" cy="493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22</a:t>
            </a:fld>
            <a:endParaRPr lang="en-US"/>
          </a:p>
        </p:txBody>
      </p:sp>
    </p:spTree>
    <p:extLst>
      <p:ext uri="{BB962C8B-B14F-4D97-AF65-F5344CB8AC3E}">
        <p14:creationId xmlns:p14="http://schemas.microsoft.com/office/powerpoint/2010/main" val="3495029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2000" y="685800"/>
            <a:ext cx="7620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23</a:t>
            </a:fld>
            <a:endParaRPr lang="en-US"/>
          </a:p>
        </p:txBody>
      </p:sp>
    </p:spTree>
    <p:extLst>
      <p:ext uri="{BB962C8B-B14F-4D97-AF65-F5344CB8AC3E}">
        <p14:creationId xmlns:p14="http://schemas.microsoft.com/office/powerpoint/2010/main" val="2973477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3816" y="838200"/>
            <a:ext cx="78486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24</a:t>
            </a:fld>
            <a:endParaRPr lang="en-US"/>
          </a:p>
        </p:txBody>
      </p:sp>
    </p:spTree>
    <p:extLst>
      <p:ext uri="{BB962C8B-B14F-4D97-AF65-F5344CB8AC3E}">
        <p14:creationId xmlns:p14="http://schemas.microsoft.com/office/powerpoint/2010/main" val="252282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04164" y="838200"/>
            <a:ext cx="732472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4792091"/>
            <a:ext cx="1427401" cy="130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25</a:t>
            </a:fld>
            <a:endParaRPr lang="en-US"/>
          </a:p>
        </p:txBody>
      </p:sp>
    </p:spTree>
    <p:extLst>
      <p:ext uri="{BB962C8B-B14F-4D97-AF65-F5344CB8AC3E}">
        <p14:creationId xmlns:p14="http://schemas.microsoft.com/office/powerpoint/2010/main" val="2076671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792480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26</a:t>
            </a:fld>
            <a:endParaRPr lang="en-US"/>
          </a:p>
        </p:txBody>
      </p:sp>
    </p:spTree>
    <p:extLst>
      <p:ext uri="{BB962C8B-B14F-4D97-AF65-F5344CB8AC3E}">
        <p14:creationId xmlns:p14="http://schemas.microsoft.com/office/powerpoint/2010/main" val="1503518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138160" cy="54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27</a:t>
            </a:fld>
            <a:endParaRPr lang="en-US"/>
          </a:p>
        </p:txBody>
      </p:sp>
    </p:spTree>
    <p:extLst>
      <p:ext uri="{BB962C8B-B14F-4D97-AF65-F5344CB8AC3E}">
        <p14:creationId xmlns:p14="http://schemas.microsoft.com/office/powerpoint/2010/main" val="2811772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717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1025" y="733425"/>
            <a:ext cx="7953375"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28</a:t>
            </a:fld>
            <a:endParaRPr lang="en-US"/>
          </a:p>
        </p:txBody>
      </p:sp>
    </p:spTree>
    <p:extLst>
      <p:ext uri="{BB962C8B-B14F-4D97-AF65-F5344CB8AC3E}">
        <p14:creationId xmlns:p14="http://schemas.microsoft.com/office/powerpoint/2010/main" val="2020058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685801"/>
            <a:ext cx="7772400" cy="508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29</a:t>
            </a:fld>
            <a:endParaRPr lang="en-US"/>
          </a:p>
        </p:txBody>
      </p:sp>
    </p:spTree>
    <p:extLst>
      <p:ext uri="{BB962C8B-B14F-4D97-AF65-F5344CB8AC3E}">
        <p14:creationId xmlns:p14="http://schemas.microsoft.com/office/powerpoint/2010/main" val="37288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153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3</a:t>
            </a:fld>
            <a:endParaRPr lang="en-US"/>
          </a:p>
        </p:txBody>
      </p:sp>
    </p:spTree>
    <p:extLst>
      <p:ext uri="{BB962C8B-B14F-4D97-AF65-F5344CB8AC3E}">
        <p14:creationId xmlns:p14="http://schemas.microsoft.com/office/powerpoint/2010/main" val="3234168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7158" y="609599"/>
            <a:ext cx="821055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30</a:t>
            </a:fld>
            <a:endParaRPr lang="en-US"/>
          </a:p>
        </p:txBody>
      </p:sp>
    </p:spTree>
    <p:extLst>
      <p:ext uri="{BB962C8B-B14F-4D97-AF65-F5344CB8AC3E}">
        <p14:creationId xmlns:p14="http://schemas.microsoft.com/office/powerpoint/2010/main" val="365849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79248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31</a:t>
            </a:fld>
            <a:endParaRPr lang="en-US"/>
          </a:p>
        </p:txBody>
      </p:sp>
    </p:spTree>
    <p:extLst>
      <p:ext uri="{BB962C8B-B14F-4D97-AF65-F5344CB8AC3E}">
        <p14:creationId xmlns:p14="http://schemas.microsoft.com/office/powerpoint/2010/main" val="2024090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79248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32</a:t>
            </a:fld>
            <a:endParaRPr lang="en-US"/>
          </a:p>
        </p:txBody>
      </p:sp>
    </p:spTree>
    <p:extLst>
      <p:ext uri="{BB962C8B-B14F-4D97-AF65-F5344CB8AC3E}">
        <p14:creationId xmlns:p14="http://schemas.microsoft.com/office/powerpoint/2010/main" val="1055535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0" y="779060"/>
            <a:ext cx="7848600" cy="508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33</a:t>
            </a:fld>
            <a:endParaRPr lang="en-US"/>
          </a:p>
        </p:txBody>
      </p:sp>
    </p:spTree>
    <p:extLst>
      <p:ext uri="{BB962C8B-B14F-4D97-AF65-F5344CB8AC3E}">
        <p14:creationId xmlns:p14="http://schemas.microsoft.com/office/powerpoint/2010/main" val="817527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229600" cy="2862322"/>
          </a:xfrm>
          <a:prstGeom prst="rect">
            <a:avLst/>
          </a:prstGeom>
        </p:spPr>
        <p:txBody>
          <a:bodyPr wrap="square">
            <a:spAutoFit/>
          </a:bodyPr>
          <a:lstStyle/>
          <a:p>
            <a:pPr algn="just"/>
            <a:r>
              <a:rPr lang="en-US" b="1" dirty="0">
                <a:solidFill>
                  <a:srgbClr val="002060"/>
                </a:solidFill>
              </a:rPr>
              <a:t>DUE DATE</a:t>
            </a:r>
          </a:p>
          <a:p>
            <a:pPr algn="just"/>
            <a:endParaRPr lang="en-US" b="1" dirty="0">
              <a:solidFill>
                <a:srgbClr val="002060"/>
              </a:solidFill>
            </a:endParaRPr>
          </a:p>
          <a:p>
            <a:pPr algn="just"/>
            <a:r>
              <a:rPr lang="en-US" b="1" dirty="0">
                <a:solidFill>
                  <a:srgbClr val="002060"/>
                </a:solidFill>
              </a:rPr>
              <a:t>Que:1  What is the due date for filing the Accountant’s report and documentation?</a:t>
            </a:r>
          </a:p>
          <a:p>
            <a:pPr algn="just"/>
            <a:endParaRPr lang="en-US" b="1" dirty="0">
              <a:solidFill>
                <a:srgbClr val="002060"/>
              </a:solidFill>
            </a:endParaRPr>
          </a:p>
          <a:p>
            <a:pPr algn="just"/>
            <a:r>
              <a:rPr lang="en-US" b="1" dirty="0">
                <a:solidFill>
                  <a:srgbClr val="002060"/>
                </a:solidFill>
              </a:rPr>
              <a:t>• The Accountant’s report needs  to be submitted with the tax authorities by the due date of filing annual return of income. At present, the due date is 30 November.</a:t>
            </a:r>
          </a:p>
          <a:p>
            <a:pPr algn="just"/>
            <a:endParaRPr lang="en-US" b="1" dirty="0">
              <a:solidFill>
                <a:srgbClr val="002060"/>
              </a:solidFill>
            </a:endParaRPr>
          </a:p>
          <a:p>
            <a:pPr algn="just"/>
            <a:r>
              <a:rPr lang="en-US" b="1" dirty="0">
                <a:solidFill>
                  <a:srgbClr val="002060"/>
                </a:solidFill>
              </a:rPr>
              <a:t>• Documentation is not required to be submitted along with the Accountant’s report, but is to be in place by the due date. It  does need to be submitted  during the course of the audit/ assessment.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9" name="Slide Number Placeholder 8"/>
          <p:cNvSpPr>
            <a:spLocks noGrp="1"/>
          </p:cNvSpPr>
          <p:nvPr>
            <p:ph type="sldNum" sz="quarter" idx="12"/>
          </p:nvPr>
        </p:nvSpPr>
        <p:spPr/>
        <p:txBody>
          <a:bodyPr/>
          <a:lstStyle/>
          <a:p>
            <a:fld id="{A62E0740-FF8D-4729-A930-0F7FE08C6873}" type="slidenum">
              <a:rPr lang="en-US" smtClean="0"/>
              <a:pPr/>
              <a:t>34</a:t>
            </a:fld>
            <a:endParaRPr lang="en-US"/>
          </a:p>
        </p:txBody>
      </p:sp>
    </p:spTree>
    <p:extLst>
      <p:ext uri="{BB962C8B-B14F-4D97-AF65-F5344CB8AC3E}">
        <p14:creationId xmlns:p14="http://schemas.microsoft.com/office/powerpoint/2010/main" val="3867589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762000"/>
            <a:ext cx="8077200" cy="3970318"/>
          </a:xfrm>
          <a:prstGeom prst="rect">
            <a:avLst/>
          </a:prstGeom>
        </p:spPr>
        <p:txBody>
          <a:bodyPr wrap="square">
            <a:spAutoFit/>
          </a:bodyPr>
          <a:lstStyle/>
          <a:p>
            <a:pPr algn="just"/>
            <a:r>
              <a:rPr lang="en-US" b="1" u="sng" dirty="0">
                <a:solidFill>
                  <a:srgbClr val="002060"/>
                </a:solidFill>
              </a:rPr>
              <a:t>Assessment completion period</a:t>
            </a:r>
          </a:p>
          <a:p>
            <a:pPr algn="just"/>
            <a:endParaRPr lang="en-US" b="1" dirty="0">
              <a:solidFill>
                <a:srgbClr val="002060"/>
              </a:solidFill>
            </a:endParaRPr>
          </a:p>
          <a:p>
            <a:pPr algn="just"/>
            <a:r>
              <a:rPr lang="en-US" b="1" dirty="0">
                <a:solidFill>
                  <a:srgbClr val="002060"/>
                </a:solidFill>
              </a:rPr>
              <a:t>Que:2  What is the statute of limitation for completion of assessment? </a:t>
            </a:r>
          </a:p>
          <a:p>
            <a:pPr algn="just"/>
            <a:endParaRPr lang="en-US" b="1" dirty="0">
              <a:solidFill>
                <a:srgbClr val="002060"/>
              </a:solidFill>
            </a:endParaRPr>
          </a:p>
          <a:p>
            <a:pPr algn="just"/>
            <a:r>
              <a:rPr lang="en-US" b="1" dirty="0">
                <a:solidFill>
                  <a:srgbClr val="002060"/>
                </a:solidFill>
              </a:rPr>
              <a:t>The time limit for completion of  audit is at present will be o 48 months from the end of the relevant tax year.</a:t>
            </a:r>
          </a:p>
          <a:p>
            <a:pPr algn="just"/>
            <a:endParaRPr lang="en-US" b="1" dirty="0">
              <a:solidFill>
                <a:srgbClr val="002060"/>
              </a:solidFill>
            </a:endParaRPr>
          </a:p>
          <a:p>
            <a:pPr algn="just"/>
            <a:r>
              <a:rPr lang="en-US" b="1" u="sng" dirty="0">
                <a:solidFill>
                  <a:srgbClr val="002060"/>
                </a:solidFill>
              </a:rPr>
              <a:t>Assessment/Audit</a:t>
            </a:r>
          </a:p>
          <a:p>
            <a:pPr algn="just"/>
            <a:endParaRPr lang="en-US" b="1" dirty="0">
              <a:solidFill>
                <a:srgbClr val="002060"/>
              </a:solidFill>
            </a:endParaRPr>
          </a:p>
          <a:p>
            <a:pPr algn="just"/>
            <a:r>
              <a:rPr lang="en-US" b="1" dirty="0" err="1">
                <a:solidFill>
                  <a:srgbClr val="002060"/>
                </a:solidFill>
              </a:rPr>
              <a:t>Que</a:t>
            </a:r>
            <a:r>
              <a:rPr lang="en-US" b="1" dirty="0">
                <a:solidFill>
                  <a:srgbClr val="002060"/>
                </a:solidFill>
              </a:rPr>
              <a:t> : 3   What is the administrative set up for assessment of Specified</a:t>
            </a:r>
          </a:p>
          <a:p>
            <a:pPr algn="just"/>
            <a:r>
              <a:rPr lang="en-US" b="1" dirty="0">
                <a:solidFill>
                  <a:srgbClr val="002060"/>
                </a:solidFill>
              </a:rPr>
              <a:t>Domestic Transactions? </a:t>
            </a:r>
          </a:p>
          <a:p>
            <a:pPr algn="just"/>
            <a:endParaRPr lang="en-US" b="1" dirty="0">
              <a:solidFill>
                <a:srgbClr val="002060"/>
              </a:solidFill>
            </a:endParaRPr>
          </a:p>
          <a:p>
            <a:pPr algn="just"/>
            <a:r>
              <a:rPr lang="en-US" b="1" dirty="0">
                <a:solidFill>
                  <a:srgbClr val="002060"/>
                </a:solidFill>
              </a:rPr>
              <a:t>A separate cell consisting of transfer pricing officers will now perform the  assessment of Specified Domestic Transactions instead of assessing officers.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4" name="Slide Number Placeholder 3"/>
          <p:cNvSpPr>
            <a:spLocks noGrp="1"/>
          </p:cNvSpPr>
          <p:nvPr>
            <p:ph type="sldNum" sz="quarter" idx="12"/>
          </p:nvPr>
        </p:nvSpPr>
        <p:spPr/>
        <p:txBody>
          <a:bodyPr/>
          <a:lstStyle/>
          <a:p>
            <a:fld id="{A62E0740-FF8D-4729-A930-0F7FE08C6873}" type="slidenum">
              <a:rPr lang="en-US" smtClean="0"/>
              <a:pPr/>
              <a:t>35</a:t>
            </a:fld>
            <a:endParaRPr lang="en-US"/>
          </a:p>
        </p:txBody>
      </p:sp>
    </p:spTree>
    <p:extLst>
      <p:ext uri="{BB962C8B-B14F-4D97-AF65-F5344CB8AC3E}">
        <p14:creationId xmlns:p14="http://schemas.microsoft.com/office/powerpoint/2010/main" val="2143803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001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36</a:t>
            </a:fld>
            <a:endParaRPr lang="en-US"/>
          </a:p>
        </p:txBody>
      </p:sp>
    </p:spTree>
    <p:extLst>
      <p:ext uri="{BB962C8B-B14F-4D97-AF65-F5344CB8AC3E}">
        <p14:creationId xmlns:p14="http://schemas.microsoft.com/office/powerpoint/2010/main" val="2731692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3177" y="4648200"/>
            <a:ext cx="2590800" cy="556045"/>
          </a:xfrm>
          <a:prstGeom prst="rect">
            <a:avLst/>
          </a:prstGeom>
        </p:spPr>
      </p:pic>
      <p:sp>
        <p:nvSpPr>
          <p:cNvPr id="3" name="Rectangle 2"/>
          <p:cNvSpPr/>
          <p:nvPr/>
        </p:nvSpPr>
        <p:spPr>
          <a:xfrm>
            <a:off x="2209800" y="2743200"/>
            <a:ext cx="47244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solidFill>
                  <a:srgbClr val="002060"/>
                </a:solidFill>
                <a:effectLst>
                  <a:outerShdw blurRad="50800" dist="39000" dir="5460000" algn="tl">
                    <a:srgbClr val="000000">
                      <a:alpha val="38000"/>
                    </a:srgbClr>
                  </a:outerShdw>
                </a:effectLst>
              </a:rPr>
              <a:t>Thank you</a:t>
            </a:r>
          </a:p>
        </p:txBody>
      </p:sp>
      <p:sp>
        <p:nvSpPr>
          <p:cNvPr id="6" name="TextBox 5"/>
          <p:cNvSpPr txBox="1"/>
          <p:nvPr/>
        </p:nvSpPr>
        <p:spPr>
          <a:xfrm>
            <a:off x="5178864" y="5257800"/>
            <a:ext cx="3736536" cy="1200329"/>
          </a:xfrm>
          <a:prstGeom prst="rect">
            <a:avLst/>
          </a:prstGeom>
          <a:noFill/>
        </p:spPr>
        <p:txBody>
          <a:bodyPr wrap="none" rtlCol="0">
            <a:spAutoFit/>
          </a:bodyPr>
          <a:lstStyle/>
          <a:p>
            <a:r>
              <a:rPr lang="en-US" i="1" dirty="0"/>
              <a:t>A-411, Safal Pegasus, 100ft Anand Nagar Road</a:t>
            </a:r>
          </a:p>
          <a:p>
            <a:r>
              <a:rPr lang="en-US" i="1" dirty="0"/>
              <a:t>Prahalad Nagar, Satellite, Ahmedabad-380015</a:t>
            </a:r>
          </a:p>
          <a:p>
            <a:r>
              <a:rPr lang="en-US" i="1" dirty="0"/>
              <a:t>(O) 079 40065204. support@pkmodi.com</a:t>
            </a:r>
          </a:p>
          <a:p>
            <a:r>
              <a:rPr lang="en-US" i="1" dirty="0"/>
              <a:t>www.pkmodi.com</a:t>
            </a:r>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0"/>
            <a:ext cx="2438400" cy="208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A62E0740-FF8D-4729-A930-0F7FE08C6873}" type="slidenum">
              <a:rPr lang="en-US" smtClean="0"/>
              <a:pPr/>
              <a:t>37</a:t>
            </a:fld>
            <a:endParaRPr lang="en-US"/>
          </a:p>
        </p:txBody>
      </p:sp>
    </p:spTree>
    <p:extLst>
      <p:ext uri="{BB962C8B-B14F-4D97-AF65-F5344CB8AC3E}">
        <p14:creationId xmlns:p14="http://schemas.microsoft.com/office/powerpoint/2010/main" val="162718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6248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8382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4</a:t>
            </a:fld>
            <a:endParaRPr lang="en-US"/>
          </a:p>
        </p:txBody>
      </p:sp>
    </p:spTree>
    <p:extLst>
      <p:ext uri="{BB962C8B-B14F-4D97-AF65-F5344CB8AC3E}">
        <p14:creationId xmlns:p14="http://schemas.microsoft.com/office/powerpoint/2010/main" val="9741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preferRelativeResize="0">
            <a:picLocks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9644" b="-9644"/>
          <a:stretch/>
        </p:blipFill>
        <p:spPr bwMode="auto">
          <a:xfrm>
            <a:off x="457200" y="457200"/>
            <a:ext cx="7810976"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5</a:t>
            </a:fld>
            <a:endParaRPr lang="en-US"/>
          </a:p>
        </p:txBody>
      </p:sp>
    </p:spTree>
    <p:extLst>
      <p:ext uri="{BB962C8B-B14F-4D97-AF65-F5344CB8AC3E}">
        <p14:creationId xmlns:p14="http://schemas.microsoft.com/office/powerpoint/2010/main" val="103318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229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3" name="Slide Number Placeholder 2"/>
          <p:cNvSpPr>
            <a:spLocks noGrp="1"/>
          </p:cNvSpPr>
          <p:nvPr>
            <p:ph type="sldNum" sz="quarter" idx="12"/>
          </p:nvPr>
        </p:nvSpPr>
        <p:spPr/>
        <p:txBody>
          <a:bodyPr/>
          <a:lstStyle/>
          <a:p>
            <a:fld id="{A62E0740-FF8D-4729-A930-0F7FE08C6873}" type="slidenum">
              <a:rPr lang="en-US" smtClean="0"/>
              <a:pPr/>
              <a:t>6</a:t>
            </a:fld>
            <a:endParaRPr lang="en-US"/>
          </a:p>
        </p:txBody>
      </p:sp>
    </p:spTree>
    <p:extLst>
      <p:ext uri="{BB962C8B-B14F-4D97-AF65-F5344CB8AC3E}">
        <p14:creationId xmlns:p14="http://schemas.microsoft.com/office/powerpoint/2010/main" val="2614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618" y="304800"/>
            <a:ext cx="6418360" cy="954107"/>
          </a:xfrm>
          <a:prstGeom prst="rect">
            <a:avLst/>
          </a:prstGeom>
          <a:noFill/>
        </p:spPr>
        <p:txBody>
          <a:bodyPr wrap="none" rtlCol="0">
            <a:spAutoFit/>
          </a:bodyPr>
          <a:lstStyle/>
          <a:p>
            <a:r>
              <a:rPr lang="en-US" sz="2800" dirty="0">
                <a:solidFill>
                  <a:srgbClr val="002060"/>
                </a:solidFill>
              </a:rPr>
              <a:t>Domestic Transfer Pricing </a:t>
            </a:r>
          </a:p>
          <a:p>
            <a:r>
              <a:rPr lang="en-US" sz="2800" dirty="0">
                <a:solidFill>
                  <a:srgbClr val="002060"/>
                </a:solidFill>
              </a:rPr>
              <a:t>Provisions are in place in following Countries : -</a:t>
            </a:r>
          </a:p>
        </p:txBody>
      </p:sp>
      <p:sp>
        <p:nvSpPr>
          <p:cNvPr id="3" name="TextBox 2"/>
          <p:cNvSpPr txBox="1"/>
          <p:nvPr/>
        </p:nvSpPr>
        <p:spPr>
          <a:xfrm>
            <a:off x="685800" y="1560493"/>
            <a:ext cx="7924800" cy="3539430"/>
          </a:xfrm>
          <a:prstGeom prst="rect">
            <a:avLst/>
          </a:prstGeom>
          <a:noFill/>
        </p:spPr>
        <p:txBody>
          <a:bodyPr wrap="square" rtlCol="0">
            <a:spAutoFit/>
          </a:bodyPr>
          <a:lstStyle/>
          <a:p>
            <a:pPr marL="457200" indent="-457200">
              <a:buFontTx/>
              <a:buChar char="-"/>
            </a:pPr>
            <a:r>
              <a:rPr lang="en-US" sz="2800" dirty="0">
                <a:solidFill>
                  <a:srgbClr val="002060"/>
                </a:solidFill>
              </a:rPr>
              <a:t>Australia</a:t>
            </a:r>
          </a:p>
          <a:p>
            <a:pPr marL="457200" indent="-457200">
              <a:buFontTx/>
              <a:buChar char="-"/>
            </a:pPr>
            <a:r>
              <a:rPr lang="en-US" sz="2800" dirty="0">
                <a:solidFill>
                  <a:srgbClr val="002060"/>
                </a:solidFill>
              </a:rPr>
              <a:t>Brazil</a:t>
            </a:r>
          </a:p>
          <a:p>
            <a:pPr marL="457200" indent="-457200">
              <a:buFontTx/>
              <a:buChar char="-"/>
            </a:pPr>
            <a:r>
              <a:rPr lang="en-US" sz="2800" dirty="0">
                <a:solidFill>
                  <a:srgbClr val="002060"/>
                </a:solidFill>
              </a:rPr>
              <a:t>China</a:t>
            </a:r>
          </a:p>
          <a:p>
            <a:pPr marL="457200" indent="-457200">
              <a:buFontTx/>
              <a:buChar char="-"/>
            </a:pPr>
            <a:r>
              <a:rPr lang="en-US" sz="2800" dirty="0">
                <a:solidFill>
                  <a:srgbClr val="002060"/>
                </a:solidFill>
              </a:rPr>
              <a:t>France </a:t>
            </a:r>
          </a:p>
          <a:p>
            <a:pPr marL="457200" indent="-457200">
              <a:buFontTx/>
              <a:buChar char="-"/>
            </a:pPr>
            <a:r>
              <a:rPr lang="en-US" sz="2800" dirty="0">
                <a:solidFill>
                  <a:srgbClr val="002060"/>
                </a:solidFill>
              </a:rPr>
              <a:t>Russia</a:t>
            </a:r>
          </a:p>
          <a:p>
            <a:pPr marL="457200" indent="-457200">
              <a:buFontTx/>
              <a:buChar char="-"/>
            </a:pPr>
            <a:r>
              <a:rPr lang="en-US" sz="2800" dirty="0">
                <a:solidFill>
                  <a:srgbClr val="002060"/>
                </a:solidFill>
              </a:rPr>
              <a:t>South Africa</a:t>
            </a:r>
          </a:p>
          <a:p>
            <a:pPr marL="457200" indent="-457200">
              <a:buFontTx/>
              <a:buChar char="-"/>
            </a:pPr>
            <a:r>
              <a:rPr lang="en-US" sz="2800" dirty="0">
                <a:solidFill>
                  <a:srgbClr val="002060"/>
                </a:solidFill>
              </a:rPr>
              <a:t>UK</a:t>
            </a:r>
          </a:p>
          <a:p>
            <a:pPr marL="457200" indent="-457200">
              <a:buFontTx/>
              <a:buChar char="-"/>
            </a:pPr>
            <a:endParaRPr lang="en-US" sz="2800" dirty="0">
              <a:solidFill>
                <a:srgbClr val="00206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10" name="Slide Number Placeholder 9"/>
          <p:cNvSpPr>
            <a:spLocks noGrp="1"/>
          </p:cNvSpPr>
          <p:nvPr>
            <p:ph type="sldNum" sz="quarter" idx="12"/>
          </p:nvPr>
        </p:nvSpPr>
        <p:spPr/>
        <p:txBody>
          <a:bodyPr/>
          <a:lstStyle/>
          <a:p>
            <a:fld id="{A62E0740-FF8D-4729-A930-0F7FE08C6873}" type="slidenum">
              <a:rPr lang="en-US" smtClean="0"/>
              <a:pPr/>
              <a:t>7</a:t>
            </a:fld>
            <a:endParaRPr lang="en-US"/>
          </a:p>
        </p:txBody>
      </p:sp>
    </p:spTree>
    <p:extLst>
      <p:ext uri="{BB962C8B-B14F-4D97-AF65-F5344CB8AC3E}">
        <p14:creationId xmlns:p14="http://schemas.microsoft.com/office/powerpoint/2010/main" val="17033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197535"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4" name="Slide Number Placeholder 3"/>
          <p:cNvSpPr>
            <a:spLocks noGrp="1"/>
          </p:cNvSpPr>
          <p:nvPr>
            <p:ph type="sldNum" sz="quarter" idx="12"/>
          </p:nvPr>
        </p:nvSpPr>
        <p:spPr/>
        <p:txBody>
          <a:bodyPr/>
          <a:lstStyle/>
          <a:p>
            <a:fld id="{A62E0740-FF8D-4729-A930-0F7FE08C6873}" type="slidenum">
              <a:rPr lang="en-US" smtClean="0"/>
              <a:pPr/>
              <a:t>8</a:t>
            </a:fld>
            <a:endParaRPr lang="en-US"/>
          </a:p>
        </p:txBody>
      </p:sp>
    </p:spTree>
    <p:extLst>
      <p:ext uri="{BB962C8B-B14F-4D97-AF65-F5344CB8AC3E}">
        <p14:creationId xmlns:p14="http://schemas.microsoft.com/office/powerpoint/2010/main" val="413297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25269"/>
            <a:ext cx="5410200" cy="646331"/>
          </a:xfrm>
          <a:prstGeom prst="rect">
            <a:avLst/>
          </a:prstGeom>
          <a:noFill/>
        </p:spPr>
        <p:txBody>
          <a:bodyPr wrap="square" rtlCol="0">
            <a:spAutoFit/>
          </a:bodyPr>
          <a:lstStyle/>
          <a:p>
            <a:r>
              <a:rPr lang="en-US" sz="3600" b="1" dirty="0">
                <a:ln w="1905"/>
                <a:solidFill>
                  <a:srgbClr val="002060"/>
                </a:solidFill>
                <a:effectLst>
                  <a:innerShdw blurRad="69850" dist="43180" dir="5400000">
                    <a:srgbClr val="000000">
                      <a:alpha val="65000"/>
                    </a:srgbClr>
                  </a:innerShdw>
                </a:effectLst>
              </a:rPr>
              <a:t>Relevant Sections</a:t>
            </a:r>
          </a:p>
        </p:txBody>
      </p:sp>
      <p:sp>
        <p:nvSpPr>
          <p:cNvPr id="4" name="TextBox 3"/>
          <p:cNvSpPr txBox="1"/>
          <p:nvPr/>
        </p:nvSpPr>
        <p:spPr>
          <a:xfrm>
            <a:off x="533400" y="1868269"/>
            <a:ext cx="7924800" cy="461665"/>
          </a:xfrm>
          <a:prstGeom prst="rect">
            <a:avLst/>
          </a:prstGeom>
          <a:noFill/>
        </p:spPr>
        <p:txBody>
          <a:bodyPr wrap="square" rtlCol="0">
            <a:spAutoFit/>
          </a:bodyPr>
          <a:lstStyle/>
          <a:p>
            <a:pPr marL="571500" indent="-571500">
              <a:buFont typeface="Arial" pitchFamily="34" charset="0"/>
              <a:buChar char="•"/>
            </a:pPr>
            <a:r>
              <a:rPr lang="en-US" sz="2400" b="1" dirty="0">
                <a:ln w="1905"/>
                <a:solidFill>
                  <a:srgbClr val="002060"/>
                </a:solidFill>
                <a:effectLst>
                  <a:innerShdw blurRad="69850" dist="43180" dir="5400000">
                    <a:srgbClr val="000000">
                      <a:alpha val="65000"/>
                    </a:srgbClr>
                  </a:innerShdw>
                </a:effectLst>
              </a:rPr>
              <a:t>92		:  Arm’s Length Price (ALP)</a:t>
            </a:r>
          </a:p>
        </p:txBody>
      </p:sp>
      <p:sp>
        <p:nvSpPr>
          <p:cNvPr id="5" name="TextBox 4"/>
          <p:cNvSpPr txBox="1"/>
          <p:nvPr/>
        </p:nvSpPr>
        <p:spPr>
          <a:xfrm>
            <a:off x="533400" y="2514600"/>
            <a:ext cx="7924800" cy="461665"/>
          </a:xfrm>
          <a:prstGeom prst="rect">
            <a:avLst/>
          </a:prstGeom>
          <a:noFill/>
        </p:spPr>
        <p:txBody>
          <a:bodyPr wrap="square" rtlCol="0">
            <a:spAutoFit/>
          </a:bodyPr>
          <a:lstStyle/>
          <a:p>
            <a:pPr marL="571500" indent="-571500">
              <a:buFont typeface="Arial" pitchFamily="34" charset="0"/>
              <a:buChar char="•"/>
            </a:pPr>
            <a:r>
              <a:rPr lang="en-US" sz="2400" b="1" dirty="0">
                <a:ln w="1905"/>
                <a:solidFill>
                  <a:srgbClr val="002060"/>
                </a:solidFill>
                <a:effectLst>
                  <a:innerShdw blurRad="69850" dist="43180" dir="5400000">
                    <a:srgbClr val="000000">
                      <a:alpha val="65000"/>
                    </a:srgbClr>
                  </a:innerShdw>
                </a:effectLst>
              </a:rPr>
              <a:t>92C	:  Method of ALP</a:t>
            </a:r>
          </a:p>
        </p:txBody>
      </p:sp>
      <p:sp>
        <p:nvSpPr>
          <p:cNvPr id="6" name="TextBox 5"/>
          <p:cNvSpPr txBox="1"/>
          <p:nvPr/>
        </p:nvSpPr>
        <p:spPr>
          <a:xfrm>
            <a:off x="533400" y="3195935"/>
            <a:ext cx="8153400" cy="461665"/>
          </a:xfrm>
          <a:prstGeom prst="rect">
            <a:avLst/>
          </a:prstGeom>
          <a:noFill/>
        </p:spPr>
        <p:txBody>
          <a:bodyPr wrap="square" rtlCol="0">
            <a:spAutoFit/>
          </a:bodyPr>
          <a:lstStyle/>
          <a:p>
            <a:pPr marL="571500" indent="-571500">
              <a:buFont typeface="Arial" pitchFamily="34" charset="0"/>
              <a:buChar char="•"/>
            </a:pPr>
            <a:r>
              <a:rPr lang="en-US" sz="2400" b="1" dirty="0">
                <a:ln w="1905"/>
                <a:solidFill>
                  <a:srgbClr val="002060"/>
                </a:solidFill>
                <a:effectLst>
                  <a:innerShdw blurRad="69850" dist="43180" dir="5400000">
                    <a:srgbClr val="000000">
                      <a:alpha val="65000"/>
                    </a:srgbClr>
                  </a:innerShdw>
                </a:effectLst>
              </a:rPr>
              <a:t>92CA	:  Reference to Transfer Pricing Officer (TPO)</a:t>
            </a:r>
          </a:p>
        </p:txBody>
      </p:sp>
      <p:sp>
        <p:nvSpPr>
          <p:cNvPr id="7" name="TextBox 6"/>
          <p:cNvSpPr txBox="1"/>
          <p:nvPr/>
        </p:nvSpPr>
        <p:spPr>
          <a:xfrm>
            <a:off x="533400" y="3957935"/>
            <a:ext cx="8153400" cy="461665"/>
          </a:xfrm>
          <a:prstGeom prst="rect">
            <a:avLst/>
          </a:prstGeom>
          <a:noFill/>
        </p:spPr>
        <p:txBody>
          <a:bodyPr wrap="square" rtlCol="0">
            <a:spAutoFit/>
          </a:bodyPr>
          <a:lstStyle/>
          <a:p>
            <a:pPr marL="571500" indent="-571500">
              <a:buFont typeface="Arial" pitchFamily="34" charset="0"/>
              <a:buChar char="•"/>
            </a:pPr>
            <a:r>
              <a:rPr lang="en-US" sz="2400" b="1" dirty="0">
                <a:ln w="1905"/>
                <a:solidFill>
                  <a:srgbClr val="002060"/>
                </a:solidFill>
                <a:effectLst>
                  <a:innerShdw blurRad="69850" dist="43180" dir="5400000">
                    <a:srgbClr val="000000">
                      <a:alpha val="65000"/>
                    </a:srgbClr>
                  </a:innerShdw>
                </a:effectLst>
              </a:rPr>
              <a:t>92D	:  Maintenance of Documents and Information.</a:t>
            </a:r>
          </a:p>
        </p:txBody>
      </p:sp>
      <p:sp>
        <p:nvSpPr>
          <p:cNvPr id="8" name="TextBox 7"/>
          <p:cNvSpPr txBox="1"/>
          <p:nvPr/>
        </p:nvSpPr>
        <p:spPr>
          <a:xfrm>
            <a:off x="533400" y="4567535"/>
            <a:ext cx="8153400" cy="461665"/>
          </a:xfrm>
          <a:prstGeom prst="rect">
            <a:avLst/>
          </a:prstGeom>
          <a:noFill/>
        </p:spPr>
        <p:txBody>
          <a:bodyPr wrap="square" rtlCol="0">
            <a:spAutoFit/>
          </a:bodyPr>
          <a:lstStyle/>
          <a:p>
            <a:pPr marL="571500" indent="-571500">
              <a:buFont typeface="Arial" pitchFamily="34" charset="0"/>
              <a:buChar char="•"/>
            </a:pPr>
            <a:r>
              <a:rPr lang="en-US" sz="2400" b="1" dirty="0">
                <a:ln w="1905"/>
                <a:solidFill>
                  <a:srgbClr val="002060"/>
                </a:solidFill>
                <a:effectLst>
                  <a:innerShdw blurRad="69850" dist="43180" dir="5400000">
                    <a:srgbClr val="000000">
                      <a:alpha val="65000"/>
                    </a:srgbClr>
                  </a:innerShdw>
                </a:effectLst>
              </a:rPr>
              <a:t>92E	:  CA’s Report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14"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ysClr val="windowText" lastClr="000000"/>
                </a:solidFill>
              </a:rPr>
              <a:t>16</a:t>
            </a:r>
            <a:r>
              <a:rPr lang="en-US" b="1" baseline="30000" dirty="0">
                <a:solidFill>
                  <a:sysClr val="windowText" lastClr="000000"/>
                </a:solidFill>
              </a:rPr>
              <a:t>th</a:t>
            </a:r>
            <a:r>
              <a:rPr lang="en-US" b="1" dirty="0">
                <a:solidFill>
                  <a:sysClr val="windowText" lastClr="000000"/>
                </a:solidFill>
              </a:rPr>
              <a:t> November, 2013</a:t>
            </a:r>
          </a:p>
        </p:txBody>
      </p:sp>
      <p:sp>
        <p:nvSpPr>
          <p:cNvPr id="9" name="Slide Number Placeholder 8"/>
          <p:cNvSpPr>
            <a:spLocks noGrp="1"/>
          </p:cNvSpPr>
          <p:nvPr>
            <p:ph type="sldNum" sz="quarter" idx="12"/>
          </p:nvPr>
        </p:nvSpPr>
        <p:spPr/>
        <p:txBody>
          <a:bodyPr/>
          <a:lstStyle/>
          <a:p>
            <a:fld id="{A62E0740-FF8D-4729-A930-0F7FE08C6873}" type="slidenum">
              <a:rPr lang="en-US" smtClean="0"/>
              <a:pPr/>
              <a:t>9</a:t>
            </a:fld>
            <a:endParaRPr lang="en-US"/>
          </a:p>
        </p:txBody>
      </p:sp>
    </p:spTree>
    <p:extLst>
      <p:ext uri="{BB962C8B-B14F-4D97-AF65-F5344CB8AC3E}">
        <p14:creationId xmlns:p14="http://schemas.microsoft.com/office/powerpoint/2010/main" val="2972897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274</TotalTime>
  <Words>460</Words>
  <Application>Microsoft Office PowerPoint</Application>
  <PresentationFormat>On-screen Show (4:3)</PresentationFormat>
  <Paragraphs>118</Paragraphs>
  <Slides>37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Franklin Gothic Book</vt:lpstr>
      <vt:lpstr>Perpetua</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Pricing</dc:title>
  <dc:creator>JAYESH</dc:creator>
  <cp:lastModifiedBy>Windows User</cp:lastModifiedBy>
  <cp:revision>38</cp:revision>
  <cp:lastPrinted>2013-09-09T11:20:07Z</cp:lastPrinted>
  <dcterms:created xsi:type="dcterms:W3CDTF">2013-09-09T07:31:31Z</dcterms:created>
  <dcterms:modified xsi:type="dcterms:W3CDTF">2020-12-25T12:19:34Z</dcterms:modified>
</cp:coreProperties>
</file>