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56" r:id="rId2"/>
    <p:sldId id="274" r:id="rId3"/>
    <p:sldId id="275" r:id="rId4"/>
    <p:sldId id="271" r:id="rId5"/>
    <p:sldId id="272" r:id="rId6"/>
    <p:sldId id="273" r:id="rId7"/>
    <p:sldId id="287" r:id="rId8"/>
    <p:sldId id="257" r:id="rId9"/>
    <p:sldId id="270" r:id="rId10"/>
    <p:sldId id="292" r:id="rId11"/>
    <p:sldId id="264" r:id="rId12"/>
    <p:sldId id="276" r:id="rId13"/>
    <p:sldId id="258" r:id="rId14"/>
    <p:sldId id="259" r:id="rId15"/>
    <p:sldId id="260" r:id="rId16"/>
    <p:sldId id="261" r:id="rId17"/>
    <p:sldId id="262" r:id="rId18"/>
    <p:sldId id="277" r:id="rId19"/>
    <p:sldId id="295" r:id="rId20"/>
    <p:sldId id="294" r:id="rId21"/>
    <p:sldId id="278" r:id="rId22"/>
    <p:sldId id="279" r:id="rId23"/>
    <p:sldId id="280" r:id="rId24"/>
    <p:sldId id="281" r:id="rId25"/>
    <p:sldId id="282" r:id="rId26"/>
    <p:sldId id="283" r:id="rId27"/>
    <p:sldId id="284" r:id="rId28"/>
    <p:sldId id="265" r:id="rId29"/>
    <p:sldId id="266" r:id="rId30"/>
    <p:sldId id="263" r:id="rId31"/>
    <p:sldId id="290" r:id="rId32"/>
    <p:sldId id="286" r:id="rId33"/>
    <p:sldId id="267" r:id="rId34"/>
    <p:sldId id="268" r:id="rId35"/>
    <p:sldId id="289" r:id="rId36"/>
    <p:sldId id="288" r:id="rId37"/>
    <p:sldId id="291" r:id="rId38"/>
    <p:sldId id="269" r:id="rId39"/>
    <p:sldId id="293" r:id="rId40"/>
  </p:sldIdLst>
  <p:sldSz cx="9144000" cy="6858000" type="screen4x3"/>
  <p:notesSz cx="6858000"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6" d="100"/>
          <a:sy n="76" d="100"/>
        </p:scale>
        <p:origin x="-816" y="-72"/>
      </p:cViewPr>
      <p:guideLst>
        <p:guide orient="horz" pos="2160"/>
        <p:guide pos="2880"/>
      </p:guideLst>
    </p:cSldViewPr>
  </p:slideViewPr>
  <p:notesTextViewPr>
    <p:cViewPr>
      <p:scale>
        <a:sx n="1" d="1"/>
        <a:sy n="1" d="1"/>
      </p:scale>
      <p:origin x="0" y="0"/>
    </p:cViewPr>
  </p:notesTextViewPr>
  <p:sorterViewPr>
    <p:cViewPr>
      <p:scale>
        <a:sx n="100" d="100"/>
        <a:sy n="100" d="100"/>
      </p:scale>
      <p:origin x="0" y="13518"/>
    </p:cViewPr>
  </p:sorterViewPr>
  <p:notesViewPr>
    <p:cSldViewPr>
      <p:cViewPr varScale="1">
        <p:scale>
          <a:sx n="55" d="100"/>
          <a:sy n="55" d="100"/>
        </p:scale>
        <p:origin x="-2856" y="-102"/>
      </p:cViewPr>
      <p:guideLst>
        <p:guide orient="horz" pos="314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951"/>
          </a:xfrm>
          <a:prstGeom prst="rect">
            <a:avLst/>
          </a:prstGeom>
        </p:spPr>
        <p:txBody>
          <a:bodyPr vert="horz" lIns="91440" tIns="45720" rIns="91440" bIns="45720" rtlCol="0"/>
          <a:lstStyle>
            <a:lvl1pPr algn="r">
              <a:defRPr sz="1200"/>
            </a:lvl1pPr>
          </a:lstStyle>
          <a:p>
            <a:fld id="{44A6B20E-EA6E-41C9-A2FD-A3DFBC267670}" type="datetimeFigureOut">
              <a:rPr lang="en-US" smtClean="0"/>
              <a:pPr/>
              <a:t>15/10/2013</a:t>
            </a:fld>
            <a:endParaRPr lang="en-US"/>
          </a:p>
        </p:txBody>
      </p:sp>
      <p:sp>
        <p:nvSpPr>
          <p:cNvPr id="4" name="Footer Placeholder 3"/>
          <p:cNvSpPr>
            <a:spLocks noGrp="1"/>
          </p:cNvSpPr>
          <p:nvPr>
            <p:ph type="ftr" sz="quarter" idx="2"/>
          </p:nvPr>
        </p:nvSpPr>
        <p:spPr>
          <a:xfrm>
            <a:off x="0" y="9478342"/>
            <a:ext cx="2971800" cy="4989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78342"/>
            <a:ext cx="2971800" cy="498951"/>
          </a:xfrm>
          <a:prstGeom prst="rect">
            <a:avLst/>
          </a:prstGeom>
        </p:spPr>
        <p:txBody>
          <a:bodyPr vert="horz" lIns="91440" tIns="45720" rIns="91440" bIns="45720" rtlCol="0" anchor="b"/>
          <a:lstStyle>
            <a:lvl1pPr algn="r">
              <a:defRPr sz="1200"/>
            </a:lvl1pPr>
          </a:lstStyle>
          <a:p>
            <a:fld id="{3FC61FB8-13AB-4186-90D0-21F20DD69251}" type="slidenum">
              <a:rPr lang="en-US" smtClean="0"/>
              <a:pPr/>
              <a:t>‹#›</a:t>
            </a:fld>
            <a:endParaRPr lang="en-US"/>
          </a:p>
        </p:txBody>
      </p:sp>
    </p:spTree>
    <p:extLst>
      <p:ext uri="{BB962C8B-B14F-4D97-AF65-F5344CB8AC3E}">
        <p14:creationId xmlns:p14="http://schemas.microsoft.com/office/powerpoint/2010/main" val="1615277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951"/>
          </a:xfrm>
          <a:prstGeom prst="rect">
            <a:avLst/>
          </a:prstGeom>
        </p:spPr>
        <p:txBody>
          <a:bodyPr vert="horz" lIns="91440" tIns="45720" rIns="91440" bIns="45720" rtlCol="0"/>
          <a:lstStyle>
            <a:lvl1pPr algn="r">
              <a:defRPr sz="1200"/>
            </a:lvl1pPr>
          </a:lstStyle>
          <a:p>
            <a:fld id="{19DB2FCD-AFFA-488E-8084-7B0FD4A714FE}" type="datetimeFigureOut">
              <a:rPr lang="en-US" smtClean="0"/>
              <a:pPr/>
              <a:t>15/10/2013</a:t>
            </a:fld>
            <a:endParaRPr lang="en-US"/>
          </a:p>
        </p:txBody>
      </p:sp>
      <p:sp>
        <p:nvSpPr>
          <p:cNvPr id="4" name="Slide Image Placeholder 3"/>
          <p:cNvSpPr>
            <a:spLocks noGrp="1" noRot="1" noChangeAspect="1"/>
          </p:cNvSpPr>
          <p:nvPr>
            <p:ph type="sldImg" idx="2"/>
          </p:nvPr>
        </p:nvSpPr>
        <p:spPr>
          <a:xfrm>
            <a:off x="935038" y="747713"/>
            <a:ext cx="4987925" cy="3741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40037"/>
            <a:ext cx="5486400" cy="44905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78342"/>
            <a:ext cx="2971800"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78342"/>
            <a:ext cx="2971800" cy="498951"/>
          </a:xfrm>
          <a:prstGeom prst="rect">
            <a:avLst/>
          </a:prstGeom>
        </p:spPr>
        <p:txBody>
          <a:bodyPr vert="horz" lIns="91440" tIns="45720" rIns="91440" bIns="45720" rtlCol="0" anchor="b"/>
          <a:lstStyle>
            <a:lvl1pPr algn="r">
              <a:defRPr sz="1200"/>
            </a:lvl1pPr>
          </a:lstStyle>
          <a:p>
            <a:fld id="{0519442C-C6F7-4973-BB17-8B9BAC8958F9}" type="slidenum">
              <a:rPr lang="en-US" smtClean="0"/>
              <a:pPr/>
              <a:t>‹#›</a:t>
            </a:fld>
            <a:endParaRPr lang="en-US"/>
          </a:p>
        </p:txBody>
      </p:sp>
    </p:spTree>
    <p:extLst>
      <p:ext uri="{BB962C8B-B14F-4D97-AF65-F5344CB8AC3E}">
        <p14:creationId xmlns:p14="http://schemas.microsoft.com/office/powerpoint/2010/main" val="292215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19442C-C6F7-4973-BB17-8B9BAC8958F9}" type="slidenum">
              <a:rPr lang="en-US" smtClean="0"/>
              <a:pPr/>
              <a:t>1</a:t>
            </a:fld>
            <a:endParaRPr lang="en-US"/>
          </a:p>
        </p:txBody>
      </p:sp>
    </p:spTree>
    <p:extLst>
      <p:ext uri="{BB962C8B-B14F-4D97-AF65-F5344CB8AC3E}">
        <p14:creationId xmlns:p14="http://schemas.microsoft.com/office/powerpoint/2010/main" val="418927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19442C-C6F7-4973-BB17-8B9BAC8958F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647660-7749-4799-8D8C-23BD4F628A17}" type="datetime1">
              <a:rPr lang="en-US" smtClean="0"/>
              <a:pPr/>
              <a:t>15/10/2013</a:t>
            </a:fld>
            <a:endParaRPr lang="en-US"/>
          </a:p>
        </p:txBody>
      </p:sp>
      <p:sp>
        <p:nvSpPr>
          <p:cNvPr id="17" name="Footer Placeholder 16"/>
          <p:cNvSpPr>
            <a:spLocks noGrp="1"/>
          </p:cNvSpPr>
          <p:nvPr>
            <p:ph type="ftr" sz="quarter" idx="11"/>
          </p:nvPr>
        </p:nvSpPr>
        <p:spPr/>
        <p:txBody>
          <a:bodyPr/>
          <a:lstStyle/>
          <a:p>
            <a:r>
              <a:rPr lang="en-US" smtClean="0"/>
              <a:t>NAVJIVAN STUDY CIRCLE -ICAI                             9.9.2013</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62E0740-FF8D-4729-A930-0F7FE08C687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D0F17C-E12B-43F5-B952-F5CC9B26617D}" type="datetime1">
              <a:rPr lang="en-US" smtClean="0"/>
              <a:pPr/>
              <a:t>15/10/2013</a:t>
            </a:fld>
            <a:endParaRPr lang="en-US"/>
          </a:p>
        </p:txBody>
      </p:sp>
      <p:sp>
        <p:nvSpPr>
          <p:cNvPr id="5" name="Footer Placeholder 4"/>
          <p:cNvSpPr>
            <a:spLocks noGrp="1"/>
          </p:cNvSpPr>
          <p:nvPr>
            <p:ph type="ftr" sz="quarter" idx="11"/>
          </p:nvPr>
        </p:nvSpPr>
        <p:spPr/>
        <p:txBody>
          <a:bodyPr/>
          <a:lstStyle/>
          <a:p>
            <a:r>
              <a:rPr lang="en-US" smtClean="0"/>
              <a:t>NAVJIVAN STUDY CIRCLE -ICAI                             9.9.2013</a:t>
            </a:r>
            <a:endParaRPr lang="en-US"/>
          </a:p>
        </p:txBody>
      </p:sp>
      <p:sp>
        <p:nvSpPr>
          <p:cNvPr id="6" name="Slide Number Placeholder 5"/>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0CEFB5-C89C-4C0E-BB71-E7842C0CD6DA}" type="datetime1">
              <a:rPr lang="en-US" smtClean="0"/>
              <a:pPr/>
              <a:t>15/10/2013</a:t>
            </a:fld>
            <a:endParaRPr lang="en-US"/>
          </a:p>
        </p:txBody>
      </p:sp>
      <p:sp>
        <p:nvSpPr>
          <p:cNvPr id="5" name="Footer Placeholder 4"/>
          <p:cNvSpPr>
            <a:spLocks noGrp="1"/>
          </p:cNvSpPr>
          <p:nvPr>
            <p:ph type="ftr" sz="quarter" idx="11"/>
          </p:nvPr>
        </p:nvSpPr>
        <p:spPr/>
        <p:txBody>
          <a:bodyPr/>
          <a:lstStyle/>
          <a:p>
            <a:r>
              <a:rPr lang="en-US" smtClean="0"/>
              <a:t>NAVJIVAN STUDY CIRCLE -ICAI                             9.9.2013</a:t>
            </a:r>
            <a:endParaRPr lang="en-US"/>
          </a:p>
        </p:txBody>
      </p:sp>
      <p:sp>
        <p:nvSpPr>
          <p:cNvPr id="6" name="Slide Number Placeholder 5"/>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AC486AB-73E3-4FF6-93F0-48286542B6C1}" type="datetime1">
              <a:rPr lang="en-US" smtClean="0"/>
              <a:pPr/>
              <a:t>15/10/2013</a:t>
            </a:fld>
            <a:endParaRPr lang="en-US"/>
          </a:p>
        </p:txBody>
      </p:sp>
      <p:sp>
        <p:nvSpPr>
          <p:cNvPr id="5" name="Footer Placeholder 4"/>
          <p:cNvSpPr>
            <a:spLocks noGrp="1"/>
          </p:cNvSpPr>
          <p:nvPr>
            <p:ph type="ftr" sz="quarter" idx="11"/>
          </p:nvPr>
        </p:nvSpPr>
        <p:spPr/>
        <p:txBody>
          <a:bodyPr/>
          <a:lstStyle/>
          <a:p>
            <a:r>
              <a:rPr lang="en-US" smtClean="0"/>
              <a:t>NAVJIVAN STUDY CIRCLE -ICAI                             9.9.2013</a:t>
            </a:r>
            <a:endParaRPr lang="en-US"/>
          </a:p>
        </p:txBody>
      </p:sp>
      <p:sp>
        <p:nvSpPr>
          <p:cNvPr id="6" name="Slide Number Placeholder 5"/>
          <p:cNvSpPr>
            <a:spLocks noGrp="1"/>
          </p:cNvSpPr>
          <p:nvPr>
            <p:ph type="sldNum" sz="quarter" idx="12"/>
          </p:nvPr>
        </p:nvSpPr>
        <p:spPr/>
        <p:txBody>
          <a:bodyPr/>
          <a:lstStyle/>
          <a:p>
            <a:fld id="{A62E0740-FF8D-4729-A930-0F7FE08C687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3EC5B1-AEDC-4C17-8BBE-41479833CDF2}" type="datetime1">
              <a:rPr lang="en-US" smtClean="0"/>
              <a:pPr/>
              <a:t>15/10/2013</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NAVJIVAN STUDY CIRCLE -ICAI                             9.9.2013</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62E0740-FF8D-4729-A930-0F7FE08C68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A94CB2A-6D57-4CC0-B932-7BB03DF11467}" type="datetime1">
              <a:rPr lang="en-US" smtClean="0"/>
              <a:pPr/>
              <a:t>15/10/2013</a:t>
            </a:fld>
            <a:endParaRPr lang="en-US"/>
          </a:p>
        </p:txBody>
      </p:sp>
      <p:sp>
        <p:nvSpPr>
          <p:cNvPr id="6" name="Footer Placeholder 5"/>
          <p:cNvSpPr>
            <a:spLocks noGrp="1"/>
          </p:cNvSpPr>
          <p:nvPr>
            <p:ph type="ftr" sz="quarter" idx="11"/>
          </p:nvPr>
        </p:nvSpPr>
        <p:spPr/>
        <p:txBody>
          <a:bodyPr/>
          <a:lstStyle/>
          <a:p>
            <a:r>
              <a:rPr lang="en-US" smtClean="0"/>
              <a:t>NAVJIVAN STUDY CIRCLE -ICAI                             9.9.2013</a:t>
            </a:r>
            <a:endParaRPr lang="en-US"/>
          </a:p>
        </p:txBody>
      </p:sp>
      <p:sp>
        <p:nvSpPr>
          <p:cNvPr id="7" name="Slide Number Placeholder 6"/>
          <p:cNvSpPr>
            <a:spLocks noGrp="1"/>
          </p:cNvSpPr>
          <p:nvPr>
            <p:ph type="sldNum" sz="quarter" idx="12"/>
          </p:nvPr>
        </p:nvSpPr>
        <p:spPr/>
        <p:txBody>
          <a:bodyPr/>
          <a:lstStyle/>
          <a:p>
            <a:fld id="{A62E0740-FF8D-4729-A930-0F7FE08C687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DF6D60F-E298-4F4B-AB09-1C46638EE89D}" type="datetime1">
              <a:rPr lang="en-US" smtClean="0"/>
              <a:pPr/>
              <a:t>15/10/2013</a:t>
            </a:fld>
            <a:endParaRPr lang="en-US"/>
          </a:p>
        </p:txBody>
      </p:sp>
      <p:sp>
        <p:nvSpPr>
          <p:cNvPr id="8" name="Footer Placeholder 7"/>
          <p:cNvSpPr>
            <a:spLocks noGrp="1"/>
          </p:cNvSpPr>
          <p:nvPr>
            <p:ph type="ftr" sz="quarter" idx="11"/>
          </p:nvPr>
        </p:nvSpPr>
        <p:spPr/>
        <p:txBody>
          <a:bodyPr/>
          <a:lstStyle/>
          <a:p>
            <a:r>
              <a:rPr lang="en-US" smtClean="0"/>
              <a:t>NAVJIVAN STUDY CIRCLE -ICAI                             9.9.2013</a:t>
            </a:r>
            <a:endParaRPr lang="en-US"/>
          </a:p>
        </p:txBody>
      </p:sp>
      <p:sp>
        <p:nvSpPr>
          <p:cNvPr id="9" name="Slide Number Placeholder 8"/>
          <p:cNvSpPr>
            <a:spLocks noGrp="1"/>
          </p:cNvSpPr>
          <p:nvPr>
            <p:ph type="sldNum" sz="quarter" idx="12"/>
          </p:nvPr>
        </p:nvSpPr>
        <p:spPr/>
        <p:txBody>
          <a:bodyPr/>
          <a:lstStyle/>
          <a:p>
            <a:fld id="{A62E0740-FF8D-4729-A930-0F7FE08C687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9EB61-3C78-4085-97A3-B7EB21D1EBA3}" type="datetime1">
              <a:rPr lang="en-US" smtClean="0"/>
              <a:pPr/>
              <a:t>15/10/2013</a:t>
            </a:fld>
            <a:endParaRPr lang="en-US"/>
          </a:p>
        </p:txBody>
      </p:sp>
      <p:sp>
        <p:nvSpPr>
          <p:cNvPr id="4" name="Footer Placeholder 3"/>
          <p:cNvSpPr>
            <a:spLocks noGrp="1"/>
          </p:cNvSpPr>
          <p:nvPr>
            <p:ph type="ftr" sz="quarter" idx="11"/>
          </p:nvPr>
        </p:nvSpPr>
        <p:spPr/>
        <p:txBody>
          <a:bodyPr/>
          <a:lstStyle/>
          <a:p>
            <a:r>
              <a:rPr lang="en-US" smtClean="0"/>
              <a:t>NAVJIVAN STUDY CIRCLE -ICAI                             9.9.2013</a:t>
            </a:r>
            <a:endParaRPr lang="en-US"/>
          </a:p>
        </p:txBody>
      </p:sp>
      <p:sp>
        <p:nvSpPr>
          <p:cNvPr id="5" name="Slide Number Placeholder 4"/>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EC6F7-CABA-4E15-8558-0607F3275949}" type="datetime1">
              <a:rPr lang="en-US" smtClean="0"/>
              <a:pPr/>
              <a:t>15/10/2013</a:t>
            </a:fld>
            <a:endParaRPr lang="en-US"/>
          </a:p>
        </p:txBody>
      </p:sp>
      <p:sp>
        <p:nvSpPr>
          <p:cNvPr id="3" name="Footer Placeholder 2"/>
          <p:cNvSpPr>
            <a:spLocks noGrp="1"/>
          </p:cNvSpPr>
          <p:nvPr>
            <p:ph type="ftr" sz="quarter" idx="11"/>
          </p:nvPr>
        </p:nvSpPr>
        <p:spPr/>
        <p:txBody>
          <a:bodyPr/>
          <a:lstStyle/>
          <a:p>
            <a:r>
              <a:rPr lang="en-US" smtClean="0"/>
              <a:t>NAVJIVAN STUDY CIRCLE -ICAI                             9.9.2013</a:t>
            </a:r>
            <a:endParaRPr lang="en-US"/>
          </a:p>
        </p:txBody>
      </p:sp>
      <p:sp>
        <p:nvSpPr>
          <p:cNvPr id="4" name="Slide Number Placeholder 3"/>
          <p:cNvSpPr>
            <a:spLocks noGrp="1"/>
          </p:cNvSpPr>
          <p:nvPr>
            <p:ph type="sldNum" sz="quarter" idx="12"/>
          </p:nvPr>
        </p:nvSpPr>
        <p:spPr/>
        <p:txBody>
          <a:bodyPr/>
          <a:lstStyle/>
          <a:p>
            <a:fld id="{A62E0740-FF8D-4729-A930-0F7FE08C6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BC20C7-3CA8-4B70-918F-839471AD9379}" type="datetime1">
              <a:rPr lang="en-US" smtClean="0"/>
              <a:pPr/>
              <a:t>15/10/2013</a:t>
            </a:fld>
            <a:endParaRPr lang="en-US"/>
          </a:p>
        </p:txBody>
      </p:sp>
      <p:sp>
        <p:nvSpPr>
          <p:cNvPr id="6" name="Footer Placeholder 5"/>
          <p:cNvSpPr>
            <a:spLocks noGrp="1"/>
          </p:cNvSpPr>
          <p:nvPr>
            <p:ph type="ftr" sz="quarter" idx="11"/>
          </p:nvPr>
        </p:nvSpPr>
        <p:spPr/>
        <p:txBody>
          <a:bodyPr/>
          <a:lstStyle/>
          <a:p>
            <a:r>
              <a:rPr lang="en-US" smtClean="0"/>
              <a:t>NAVJIVAN STUDY CIRCLE -ICAI                             9.9.2013</a:t>
            </a:r>
            <a:endParaRPr lang="en-US"/>
          </a:p>
        </p:txBody>
      </p:sp>
      <p:sp>
        <p:nvSpPr>
          <p:cNvPr id="7" name="Slide Number Placeholder 6"/>
          <p:cNvSpPr>
            <a:spLocks noGrp="1"/>
          </p:cNvSpPr>
          <p:nvPr>
            <p:ph type="sldNum" sz="quarter" idx="12"/>
          </p:nvPr>
        </p:nvSpPr>
        <p:spPr/>
        <p:txBody>
          <a:bodyPr/>
          <a:lstStyle/>
          <a:p>
            <a:fld id="{A62E0740-FF8D-4729-A930-0F7FE08C687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33DCFFA-2DFE-4522-96FE-83BE50158273}" type="datetime1">
              <a:rPr lang="en-US" smtClean="0"/>
              <a:pPr/>
              <a:t>15/10/2013</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NAVJIVAN STUDY CIRCLE -ICAI                             9.9.2013</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62E0740-FF8D-4729-A930-0F7FE08C687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C78C78D-EECA-4055-9785-AEF987875A83}" type="datetime1">
              <a:rPr lang="en-US" smtClean="0"/>
              <a:pPr/>
              <a:t>15/10/2013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NAVJIVAN STUDY CIRCLE -ICAI                             9.9.2013</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62E0740-FF8D-4729-A930-0F7FE08C68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hyperlink" Target="http://indiankanoon.org/doc/1994177/" TargetMode="External"/><Relationship Id="rId3" Type="http://schemas.openxmlformats.org/officeDocument/2006/relationships/hyperlink" Target="http://indiankanoon.org/doc/999404/" TargetMode="External"/><Relationship Id="rId7" Type="http://schemas.openxmlformats.org/officeDocument/2006/relationships/hyperlink" Target="http://indiankanoon.org/doc/220751/"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indiankanoon.org/doc/1982095/" TargetMode="External"/><Relationship Id="rId5" Type="http://schemas.openxmlformats.org/officeDocument/2006/relationships/hyperlink" Target="http://indiankanoon.org/doc/1389588/" TargetMode="External"/><Relationship Id="rId4" Type="http://schemas.openxmlformats.org/officeDocument/2006/relationships/hyperlink" Target="http://indiankanoon.org/doc/135971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ndiankanoon.org/doc/1574904/"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indiankanoon.org/doc/439873/" TargetMode="External"/><Relationship Id="rId5" Type="http://schemas.openxmlformats.org/officeDocument/2006/relationships/hyperlink" Target="http://indiankanoon.org/doc/1569777/" TargetMode="External"/><Relationship Id="rId4" Type="http://schemas.openxmlformats.org/officeDocument/2006/relationships/hyperlink" Target="http://indiankanoon.org/doc/1567091/"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6.wdp"/></Relationships>
</file>

<file path=ppt/slides/_rels/slide31.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microsoft.com/office/2007/relationships/hdphoto" Target="../media/hdphoto29.wdp"/><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2999" cy="1066800"/>
          </a:xfrm>
        </p:spPr>
        <p:style>
          <a:lnRef idx="2">
            <a:schemeClr val="dk1"/>
          </a:lnRef>
          <a:fillRef idx="1">
            <a:schemeClr val="lt1"/>
          </a:fillRef>
          <a:effectRef idx="0">
            <a:schemeClr val="dk1"/>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solidFill>
                  <a:srgbClr val="002060"/>
                </a:solidFill>
                <a:effectLst>
                  <a:outerShdw blurRad="50800" dist="39000" dir="5460000" algn="tl">
                    <a:srgbClr val="000000">
                      <a:alpha val="38000"/>
                    </a:srgbClr>
                  </a:outerShdw>
                </a:effectLst>
              </a:rPr>
              <a:t>Domestic  Transfer  Pricing</a:t>
            </a:r>
            <a:endParaRPr lang="en-US" sz="6000" b="1" dirty="0">
              <a:ln w="11430"/>
              <a:solidFill>
                <a:srgbClr val="002060"/>
              </a:solidFill>
              <a:effectLst>
                <a:outerShdw blurRad="50800" dist="39000" dir="5460000" algn="tl">
                  <a:srgbClr val="000000">
                    <a:alpha val="38000"/>
                  </a:srgbClr>
                </a:outerShdw>
              </a:effectLst>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2400" y="5989186"/>
            <a:ext cx="3338015" cy="716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1651814"/>
            <a:ext cx="5105400" cy="36071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836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105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36567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77200"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63935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609600"/>
            <a:ext cx="7819314" cy="519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450" y="4495800"/>
            <a:ext cx="1427401" cy="130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10"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844209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412480" cy="579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6471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6284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143199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77200" cy="56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63186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01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951516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228600"/>
            <a:ext cx="80486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427028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
        <p:nvSpPr>
          <p:cNvPr id="2" name="TextBox 1"/>
          <p:cNvSpPr txBox="1"/>
          <p:nvPr/>
        </p:nvSpPr>
        <p:spPr>
          <a:xfrm>
            <a:off x="457200" y="759477"/>
            <a:ext cx="8382000" cy="4893647"/>
          </a:xfrm>
          <a:prstGeom prst="rect">
            <a:avLst/>
          </a:prstGeom>
          <a:noFill/>
        </p:spPr>
        <p:txBody>
          <a:bodyPr wrap="square" rtlCol="0">
            <a:spAutoFit/>
          </a:bodyPr>
          <a:lstStyle/>
          <a:p>
            <a:r>
              <a:rPr lang="en-US" sz="2400" b="1" dirty="0">
                <a:solidFill>
                  <a:srgbClr val="002060"/>
                </a:solidFill>
              </a:rPr>
              <a:t>Section 40A(2)(b) </a:t>
            </a:r>
            <a:endParaRPr lang="en-US" sz="2400" b="1" dirty="0" smtClean="0">
              <a:solidFill>
                <a:srgbClr val="002060"/>
              </a:solidFill>
            </a:endParaRPr>
          </a:p>
          <a:p>
            <a:endParaRPr lang="en-US" dirty="0"/>
          </a:p>
          <a:p>
            <a:r>
              <a:rPr lang="en-US" dirty="0"/>
              <a:t>(b) The persons referred to in clause (a) are the following, namely:-</a:t>
            </a:r>
          </a:p>
          <a:p>
            <a:r>
              <a:rPr lang="en-US" u="sng" dirty="0">
                <a:hlinkClick r:id="rId3"/>
              </a:rPr>
              <a:t>(</a:t>
            </a:r>
            <a:r>
              <a:rPr lang="en-US" u="sng" dirty="0" err="1">
                <a:hlinkClick r:id="rId3"/>
              </a:rPr>
              <a:t>i</a:t>
            </a:r>
            <a:r>
              <a:rPr lang="en-US" u="sng" dirty="0">
                <a:hlinkClick r:id="rId3"/>
              </a:rPr>
              <a:t>)</a:t>
            </a:r>
            <a:r>
              <a:rPr lang="en-US" dirty="0"/>
              <a:t> where the assessee is an individual any relative of the assessee;</a:t>
            </a:r>
          </a:p>
          <a:p>
            <a:r>
              <a:rPr lang="en-US" u="sng" dirty="0">
                <a:hlinkClick r:id="rId4"/>
              </a:rPr>
              <a:t>(ii)</a:t>
            </a:r>
            <a:r>
              <a:rPr lang="en-US" dirty="0"/>
              <a:t> where the assessee is a company, any director of the firm, association of persons or company, partner of the Hindu undivided family firm, of member if the association or family, or family, or any relative of such director, partner or member;</a:t>
            </a:r>
          </a:p>
          <a:p>
            <a:r>
              <a:rPr lang="en-US" u="sng" dirty="0">
                <a:hlinkClick r:id="rId5"/>
              </a:rPr>
              <a:t>(iii)</a:t>
            </a:r>
            <a:r>
              <a:rPr lang="en-US" dirty="0"/>
              <a:t> any individual who has a substantial interest in the business or profession of the assessee, or any relative of such individual;</a:t>
            </a:r>
          </a:p>
          <a:p>
            <a:r>
              <a:rPr lang="en-US" u="sng" dirty="0">
                <a:hlinkClick r:id="rId6"/>
              </a:rPr>
              <a:t>(iv)</a:t>
            </a:r>
            <a:r>
              <a:rPr lang="en-US" dirty="0"/>
              <a:t> a company, firm, association of persons or Hindu undivided family having a substantial interest in the business or profession of the assessee or any director, partner or member of such company, firm, association or family, or any relative of such director, partner or member;</a:t>
            </a:r>
          </a:p>
          <a:p>
            <a:r>
              <a:rPr lang="en-US" u="sng" dirty="0">
                <a:hlinkClick r:id="rId7"/>
              </a:rPr>
              <a:t>(v)</a:t>
            </a:r>
            <a:r>
              <a:rPr lang="en-US" dirty="0"/>
              <a:t> a company, firm, association of persons or Hindu undivided family of which a director, partner or member, as the case may be, has a substantial interest in the business or profession of the assessee; or any director, partner or member of such company, firm, association or family or any relative of such director, partner or member;</a:t>
            </a:r>
          </a:p>
          <a:p>
            <a:r>
              <a:rPr lang="en-US" u="sng" dirty="0">
                <a:hlinkClick r:id="rId8"/>
              </a:rPr>
              <a:t>(vi)</a:t>
            </a:r>
            <a:r>
              <a:rPr lang="en-US" dirty="0"/>
              <a:t> any person who carries on a business or profession</a:t>
            </a:r>
            <a:r>
              <a:rPr lang="en-US" dirty="0" smtClean="0"/>
              <a:t>,-</a:t>
            </a:r>
            <a:endParaRPr lang="en-US" dirty="0"/>
          </a:p>
        </p:txBody>
      </p:sp>
    </p:spTree>
    <p:extLst>
      <p:ext uri="{BB962C8B-B14F-4D97-AF65-F5344CB8AC3E}">
        <p14:creationId xmlns:p14="http://schemas.microsoft.com/office/powerpoint/2010/main" val="1397674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
        <p:nvSpPr>
          <p:cNvPr id="2" name="TextBox 1"/>
          <p:cNvSpPr txBox="1"/>
          <p:nvPr/>
        </p:nvSpPr>
        <p:spPr>
          <a:xfrm>
            <a:off x="457200" y="759477"/>
            <a:ext cx="8382000" cy="4893647"/>
          </a:xfrm>
          <a:prstGeom prst="rect">
            <a:avLst/>
          </a:prstGeom>
          <a:noFill/>
        </p:spPr>
        <p:txBody>
          <a:bodyPr wrap="square" rtlCol="0">
            <a:spAutoFit/>
          </a:bodyPr>
          <a:lstStyle/>
          <a:p>
            <a:pPr algn="just"/>
            <a:r>
              <a:rPr lang="en-US" sz="2400" b="1" dirty="0">
                <a:solidFill>
                  <a:srgbClr val="002060"/>
                </a:solidFill>
              </a:rPr>
              <a:t>Section 40A(2)(b) </a:t>
            </a:r>
            <a:endParaRPr lang="en-US" sz="2400" b="1" dirty="0" smtClean="0">
              <a:solidFill>
                <a:srgbClr val="002060"/>
              </a:solidFill>
            </a:endParaRPr>
          </a:p>
          <a:p>
            <a:pPr algn="just"/>
            <a:endParaRPr lang="en-US" b="1" dirty="0" smtClean="0"/>
          </a:p>
          <a:p>
            <a:pPr algn="just"/>
            <a:r>
              <a:rPr lang="en-US" u="sng" dirty="0">
                <a:hlinkClick r:id="rId3"/>
              </a:rPr>
              <a:t>(A)</a:t>
            </a:r>
            <a:r>
              <a:rPr lang="en-US" dirty="0"/>
              <a:t> where the assessee being an individual, or any relative of such assessee, has a substantial interest in the business or profession of that person; or</a:t>
            </a:r>
          </a:p>
          <a:p>
            <a:pPr algn="just"/>
            <a:r>
              <a:rPr lang="en-US" u="sng" dirty="0">
                <a:hlinkClick r:id="rId4"/>
              </a:rPr>
              <a:t>(B)</a:t>
            </a:r>
            <a:r>
              <a:rPr lang="en-US" dirty="0"/>
              <a:t> where the assessee being a company, firm, association of persons or Hindu undivided family, or any director of such company, partner of such firm or member of the association or family, or any relative of such director, partner or member, has a substantial interest in the business or profession of that person. Explanation.- For the purposes of this sub- section, a person shall be deemed to have a substantial interest in a business or profession, if,-</a:t>
            </a:r>
          </a:p>
          <a:p>
            <a:pPr algn="just"/>
            <a:r>
              <a:rPr lang="en-US" u="sng" dirty="0">
                <a:hlinkClick r:id="rId5"/>
              </a:rPr>
              <a:t>(a)</a:t>
            </a:r>
            <a:r>
              <a:rPr lang="en-US" dirty="0"/>
              <a:t> in a case where the business or profession is carried on by a company, such person is, at any time during the previous year, the beneficial owner of shares (not being shares entitled to a fixed rate of dividend whether with or without a right to participate in profits) carrying not less than twenty per cent of the voting power; and</a:t>
            </a:r>
          </a:p>
          <a:p>
            <a:pPr algn="just"/>
            <a:r>
              <a:rPr lang="en-US" u="sng" dirty="0">
                <a:hlinkClick r:id="rId6"/>
              </a:rPr>
              <a:t>(b)</a:t>
            </a:r>
            <a:r>
              <a:rPr lang="en-US" dirty="0"/>
              <a:t> in any other case, such person is, at any time during the previous year, beneficially entitled to not less than twenty per cent of the profits of such business or profession.</a:t>
            </a:r>
          </a:p>
          <a:p>
            <a:pPr algn="just"/>
            <a:r>
              <a:rPr lang="en-US" dirty="0"/>
              <a:t> </a:t>
            </a:r>
          </a:p>
          <a:p>
            <a:endParaRPr lang="en-US" dirty="0"/>
          </a:p>
        </p:txBody>
      </p:sp>
    </p:spTree>
    <p:extLst>
      <p:ext uri="{BB962C8B-B14F-4D97-AF65-F5344CB8AC3E}">
        <p14:creationId xmlns:p14="http://schemas.microsoft.com/office/powerpoint/2010/main" val="2104150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7"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812258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545973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969804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609600"/>
            <a:ext cx="762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019846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533400"/>
            <a:ext cx="781931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359824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782472"/>
            <a:ext cx="7772400" cy="493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495029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685800"/>
            <a:ext cx="7620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973477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3816" y="838200"/>
            <a:ext cx="78486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6364"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52282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04164" y="838200"/>
            <a:ext cx="73247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449580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792091"/>
            <a:ext cx="1427401" cy="130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10"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076671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79248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50351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38160" cy="54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811772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234168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pic>
        <p:nvPicPr>
          <p:cNvPr id="717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1025" y="733425"/>
            <a:ext cx="795337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02005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685801"/>
            <a:ext cx="7772400" cy="508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72884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7158" y="609599"/>
            <a:ext cx="821055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658494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79248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024090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79248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055535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 y="779060"/>
            <a:ext cx="7848600" cy="508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817527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2862322"/>
          </a:xfrm>
          <a:prstGeom prst="rect">
            <a:avLst/>
          </a:prstGeom>
        </p:spPr>
        <p:txBody>
          <a:bodyPr wrap="square">
            <a:spAutoFit/>
          </a:bodyPr>
          <a:lstStyle/>
          <a:p>
            <a:pPr algn="just"/>
            <a:r>
              <a:rPr lang="en-US" b="1" dirty="0">
                <a:solidFill>
                  <a:srgbClr val="002060"/>
                </a:solidFill>
              </a:rPr>
              <a:t>DUE </a:t>
            </a:r>
            <a:r>
              <a:rPr lang="en-US" b="1" dirty="0" smtClean="0">
                <a:solidFill>
                  <a:srgbClr val="002060"/>
                </a:solidFill>
              </a:rPr>
              <a:t>DATE</a:t>
            </a:r>
          </a:p>
          <a:p>
            <a:pPr algn="just"/>
            <a:endParaRPr lang="en-US" b="1" dirty="0">
              <a:solidFill>
                <a:srgbClr val="002060"/>
              </a:solidFill>
            </a:endParaRPr>
          </a:p>
          <a:p>
            <a:pPr algn="just"/>
            <a:r>
              <a:rPr lang="en-US" b="1" dirty="0">
                <a:solidFill>
                  <a:srgbClr val="002060"/>
                </a:solidFill>
              </a:rPr>
              <a:t>Que:1  What is the due date for </a:t>
            </a:r>
            <a:r>
              <a:rPr lang="en-US" b="1" dirty="0" smtClean="0">
                <a:solidFill>
                  <a:srgbClr val="002060"/>
                </a:solidFill>
              </a:rPr>
              <a:t>filing the </a:t>
            </a:r>
            <a:r>
              <a:rPr lang="en-US" b="1" dirty="0">
                <a:solidFill>
                  <a:srgbClr val="002060"/>
                </a:solidFill>
              </a:rPr>
              <a:t>Accountant’s report </a:t>
            </a:r>
            <a:r>
              <a:rPr lang="en-US" b="1" dirty="0" smtClean="0">
                <a:solidFill>
                  <a:srgbClr val="002060"/>
                </a:solidFill>
              </a:rPr>
              <a:t>and documentation?</a:t>
            </a:r>
          </a:p>
          <a:p>
            <a:pPr algn="just"/>
            <a:endParaRPr lang="en-US" b="1" dirty="0">
              <a:solidFill>
                <a:srgbClr val="002060"/>
              </a:solidFill>
            </a:endParaRPr>
          </a:p>
          <a:p>
            <a:pPr algn="just"/>
            <a:r>
              <a:rPr lang="en-US" b="1" dirty="0">
                <a:solidFill>
                  <a:srgbClr val="002060"/>
                </a:solidFill>
              </a:rPr>
              <a:t>• The Accountant’s report </a:t>
            </a:r>
            <a:r>
              <a:rPr lang="en-US" b="1" dirty="0" smtClean="0">
                <a:solidFill>
                  <a:srgbClr val="002060"/>
                </a:solidFill>
              </a:rPr>
              <a:t>needs  to </a:t>
            </a:r>
            <a:r>
              <a:rPr lang="en-US" b="1" dirty="0">
                <a:solidFill>
                  <a:srgbClr val="002060"/>
                </a:solidFill>
              </a:rPr>
              <a:t>be submitted with the </a:t>
            </a:r>
            <a:r>
              <a:rPr lang="en-US" b="1" dirty="0" smtClean="0">
                <a:solidFill>
                  <a:srgbClr val="002060"/>
                </a:solidFill>
              </a:rPr>
              <a:t>tax authorities </a:t>
            </a:r>
            <a:r>
              <a:rPr lang="en-US" b="1" dirty="0">
                <a:solidFill>
                  <a:srgbClr val="002060"/>
                </a:solidFill>
              </a:rPr>
              <a:t>by the due date </a:t>
            </a:r>
            <a:r>
              <a:rPr lang="en-US" b="1" dirty="0" smtClean="0">
                <a:solidFill>
                  <a:srgbClr val="002060"/>
                </a:solidFill>
              </a:rPr>
              <a:t>of filing </a:t>
            </a:r>
            <a:r>
              <a:rPr lang="en-US" b="1" dirty="0">
                <a:solidFill>
                  <a:srgbClr val="002060"/>
                </a:solidFill>
              </a:rPr>
              <a:t>annual return of income</a:t>
            </a:r>
            <a:r>
              <a:rPr lang="en-US" b="1" dirty="0" smtClean="0">
                <a:solidFill>
                  <a:srgbClr val="002060"/>
                </a:solidFill>
              </a:rPr>
              <a:t>. At </a:t>
            </a:r>
            <a:r>
              <a:rPr lang="en-US" b="1" dirty="0">
                <a:solidFill>
                  <a:srgbClr val="002060"/>
                </a:solidFill>
              </a:rPr>
              <a:t>present, the due date is </a:t>
            </a:r>
            <a:r>
              <a:rPr lang="en-US" b="1" dirty="0" smtClean="0">
                <a:solidFill>
                  <a:srgbClr val="002060"/>
                </a:solidFill>
              </a:rPr>
              <a:t>30 November.</a:t>
            </a:r>
          </a:p>
          <a:p>
            <a:pPr algn="just"/>
            <a:endParaRPr lang="en-US" b="1" dirty="0">
              <a:solidFill>
                <a:srgbClr val="002060"/>
              </a:solidFill>
            </a:endParaRPr>
          </a:p>
          <a:p>
            <a:pPr algn="just"/>
            <a:r>
              <a:rPr lang="en-US" b="1" dirty="0">
                <a:solidFill>
                  <a:srgbClr val="002060"/>
                </a:solidFill>
              </a:rPr>
              <a:t>• Documentation is not </a:t>
            </a:r>
            <a:r>
              <a:rPr lang="en-US" b="1" dirty="0" smtClean="0">
                <a:solidFill>
                  <a:srgbClr val="002060"/>
                </a:solidFill>
              </a:rPr>
              <a:t>required to </a:t>
            </a:r>
            <a:r>
              <a:rPr lang="en-US" b="1" dirty="0">
                <a:solidFill>
                  <a:srgbClr val="002060"/>
                </a:solidFill>
              </a:rPr>
              <a:t>be submitted along with </a:t>
            </a:r>
            <a:r>
              <a:rPr lang="en-US" b="1" dirty="0" smtClean="0">
                <a:solidFill>
                  <a:srgbClr val="002060"/>
                </a:solidFill>
              </a:rPr>
              <a:t>the Accountant’s </a:t>
            </a:r>
            <a:r>
              <a:rPr lang="en-US" b="1" dirty="0">
                <a:solidFill>
                  <a:srgbClr val="002060"/>
                </a:solidFill>
              </a:rPr>
              <a:t>report, but is </a:t>
            </a:r>
            <a:r>
              <a:rPr lang="en-US" b="1" dirty="0" smtClean="0">
                <a:solidFill>
                  <a:srgbClr val="002060"/>
                </a:solidFill>
              </a:rPr>
              <a:t>to be </a:t>
            </a:r>
            <a:r>
              <a:rPr lang="en-US" b="1" dirty="0">
                <a:solidFill>
                  <a:srgbClr val="002060"/>
                </a:solidFill>
              </a:rPr>
              <a:t>in place by the due date. </a:t>
            </a:r>
            <a:r>
              <a:rPr lang="en-US" b="1" dirty="0" smtClean="0">
                <a:solidFill>
                  <a:srgbClr val="002060"/>
                </a:solidFill>
              </a:rPr>
              <a:t>It  </a:t>
            </a:r>
            <a:r>
              <a:rPr lang="en-US" b="1" dirty="0">
                <a:solidFill>
                  <a:srgbClr val="002060"/>
                </a:solidFill>
              </a:rPr>
              <a:t>does need to be </a:t>
            </a:r>
            <a:r>
              <a:rPr lang="en-US" b="1" dirty="0" smtClean="0">
                <a:solidFill>
                  <a:srgbClr val="002060"/>
                </a:solidFill>
              </a:rPr>
              <a:t>submitted  during </a:t>
            </a:r>
            <a:r>
              <a:rPr lang="en-US" b="1" dirty="0">
                <a:solidFill>
                  <a:srgbClr val="002060"/>
                </a:solidFill>
              </a:rPr>
              <a:t>the course of the audit</a:t>
            </a:r>
            <a:r>
              <a:rPr lang="en-US" b="1" dirty="0" smtClean="0">
                <a:solidFill>
                  <a:srgbClr val="002060"/>
                </a:solidFill>
              </a:rPr>
              <a:t>/ assessment</a:t>
            </a:r>
            <a:r>
              <a:rPr lang="en-US" b="1" dirty="0">
                <a:solidFill>
                  <a:srgbClr val="002060"/>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3867589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62000"/>
            <a:ext cx="8077200" cy="3970318"/>
          </a:xfrm>
          <a:prstGeom prst="rect">
            <a:avLst/>
          </a:prstGeom>
        </p:spPr>
        <p:txBody>
          <a:bodyPr wrap="square">
            <a:spAutoFit/>
          </a:bodyPr>
          <a:lstStyle/>
          <a:p>
            <a:pPr algn="just"/>
            <a:r>
              <a:rPr lang="en-US" b="1" u="sng" dirty="0">
                <a:solidFill>
                  <a:srgbClr val="002060"/>
                </a:solidFill>
              </a:rPr>
              <a:t>Assessment completion </a:t>
            </a:r>
            <a:r>
              <a:rPr lang="en-US" b="1" u="sng" dirty="0" smtClean="0">
                <a:solidFill>
                  <a:srgbClr val="002060"/>
                </a:solidFill>
              </a:rPr>
              <a:t>period</a:t>
            </a:r>
          </a:p>
          <a:p>
            <a:pPr algn="just"/>
            <a:endParaRPr lang="en-US" b="1" dirty="0">
              <a:solidFill>
                <a:srgbClr val="002060"/>
              </a:solidFill>
            </a:endParaRPr>
          </a:p>
          <a:p>
            <a:pPr algn="just"/>
            <a:r>
              <a:rPr lang="en-US" b="1" dirty="0">
                <a:solidFill>
                  <a:srgbClr val="002060"/>
                </a:solidFill>
              </a:rPr>
              <a:t>Que:2  What is the statute of </a:t>
            </a:r>
            <a:r>
              <a:rPr lang="en-US" b="1" dirty="0" smtClean="0">
                <a:solidFill>
                  <a:srgbClr val="002060"/>
                </a:solidFill>
              </a:rPr>
              <a:t>limitation for </a:t>
            </a:r>
            <a:r>
              <a:rPr lang="en-US" b="1" dirty="0">
                <a:solidFill>
                  <a:srgbClr val="002060"/>
                </a:solidFill>
              </a:rPr>
              <a:t>completion of assessment</a:t>
            </a:r>
            <a:r>
              <a:rPr lang="en-US" b="1" dirty="0" smtClean="0">
                <a:solidFill>
                  <a:srgbClr val="002060"/>
                </a:solidFill>
              </a:rPr>
              <a:t>? </a:t>
            </a:r>
            <a:endParaRPr lang="en-US" b="1" dirty="0">
              <a:solidFill>
                <a:srgbClr val="002060"/>
              </a:solidFill>
            </a:endParaRPr>
          </a:p>
          <a:p>
            <a:pPr algn="just"/>
            <a:endParaRPr lang="en-US" b="1" dirty="0" smtClean="0">
              <a:solidFill>
                <a:srgbClr val="002060"/>
              </a:solidFill>
            </a:endParaRPr>
          </a:p>
          <a:p>
            <a:pPr algn="just"/>
            <a:r>
              <a:rPr lang="en-US" b="1" dirty="0" smtClean="0">
                <a:solidFill>
                  <a:srgbClr val="002060"/>
                </a:solidFill>
              </a:rPr>
              <a:t>The </a:t>
            </a:r>
            <a:r>
              <a:rPr lang="en-US" b="1" dirty="0">
                <a:solidFill>
                  <a:srgbClr val="002060"/>
                </a:solidFill>
              </a:rPr>
              <a:t>time limit for completion </a:t>
            </a:r>
            <a:r>
              <a:rPr lang="en-US" b="1" dirty="0" smtClean="0">
                <a:solidFill>
                  <a:srgbClr val="002060"/>
                </a:solidFill>
              </a:rPr>
              <a:t>of  audit </a:t>
            </a:r>
            <a:r>
              <a:rPr lang="en-US" b="1" dirty="0">
                <a:solidFill>
                  <a:srgbClr val="002060"/>
                </a:solidFill>
              </a:rPr>
              <a:t>is at present will be o </a:t>
            </a:r>
            <a:r>
              <a:rPr lang="en-US" b="1" dirty="0" smtClean="0">
                <a:solidFill>
                  <a:srgbClr val="002060"/>
                </a:solidFill>
              </a:rPr>
              <a:t>48 months </a:t>
            </a:r>
            <a:r>
              <a:rPr lang="en-US" b="1" dirty="0">
                <a:solidFill>
                  <a:srgbClr val="002060"/>
                </a:solidFill>
              </a:rPr>
              <a:t>from the end of the </a:t>
            </a:r>
            <a:r>
              <a:rPr lang="en-US" b="1" dirty="0" smtClean="0">
                <a:solidFill>
                  <a:srgbClr val="002060"/>
                </a:solidFill>
              </a:rPr>
              <a:t>relevant tax </a:t>
            </a:r>
            <a:r>
              <a:rPr lang="en-US" b="1" dirty="0">
                <a:solidFill>
                  <a:srgbClr val="002060"/>
                </a:solidFill>
              </a:rPr>
              <a:t>year</a:t>
            </a:r>
            <a:r>
              <a:rPr lang="en-US" b="1" dirty="0" smtClean="0">
                <a:solidFill>
                  <a:srgbClr val="002060"/>
                </a:solidFill>
              </a:rPr>
              <a:t>.</a:t>
            </a:r>
          </a:p>
          <a:p>
            <a:pPr algn="just"/>
            <a:endParaRPr lang="en-US" b="1" dirty="0">
              <a:solidFill>
                <a:srgbClr val="002060"/>
              </a:solidFill>
            </a:endParaRPr>
          </a:p>
          <a:p>
            <a:pPr algn="just"/>
            <a:r>
              <a:rPr lang="en-US" b="1" u="sng" dirty="0" smtClean="0">
                <a:solidFill>
                  <a:srgbClr val="002060"/>
                </a:solidFill>
              </a:rPr>
              <a:t>Assessment/Audit</a:t>
            </a:r>
            <a:endParaRPr lang="en-US" b="1" u="sng" dirty="0">
              <a:solidFill>
                <a:srgbClr val="002060"/>
              </a:solidFill>
            </a:endParaRPr>
          </a:p>
          <a:p>
            <a:pPr algn="just"/>
            <a:endParaRPr lang="en-US" b="1" dirty="0" smtClean="0">
              <a:solidFill>
                <a:srgbClr val="002060"/>
              </a:solidFill>
            </a:endParaRPr>
          </a:p>
          <a:p>
            <a:pPr algn="just"/>
            <a:r>
              <a:rPr lang="en-US" b="1" dirty="0" err="1" smtClean="0">
                <a:solidFill>
                  <a:srgbClr val="002060"/>
                </a:solidFill>
              </a:rPr>
              <a:t>Que</a:t>
            </a:r>
            <a:r>
              <a:rPr lang="en-US" b="1" dirty="0" smtClean="0">
                <a:solidFill>
                  <a:srgbClr val="002060"/>
                </a:solidFill>
              </a:rPr>
              <a:t> : 3   </a:t>
            </a:r>
            <a:r>
              <a:rPr lang="en-US" b="1" dirty="0">
                <a:solidFill>
                  <a:srgbClr val="002060"/>
                </a:solidFill>
              </a:rPr>
              <a:t>What is the administrative </a:t>
            </a:r>
            <a:r>
              <a:rPr lang="en-US" b="1" dirty="0" smtClean="0">
                <a:solidFill>
                  <a:srgbClr val="002060"/>
                </a:solidFill>
              </a:rPr>
              <a:t>set up </a:t>
            </a:r>
            <a:r>
              <a:rPr lang="en-US" b="1" dirty="0">
                <a:solidFill>
                  <a:srgbClr val="002060"/>
                </a:solidFill>
              </a:rPr>
              <a:t>for assessment of Specified</a:t>
            </a:r>
          </a:p>
          <a:p>
            <a:pPr algn="just"/>
            <a:r>
              <a:rPr lang="en-US" b="1" dirty="0">
                <a:solidFill>
                  <a:srgbClr val="002060"/>
                </a:solidFill>
              </a:rPr>
              <a:t>Domestic Transactions</a:t>
            </a:r>
            <a:r>
              <a:rPr lang="en-US" b="1" dirty="0" smtClean="0">
                <a:solidFill>
                  <a:srgbClr val="002060"/>
                </a:solidFill>
              </a:rPr>
              <a:t>? </a:t>
            </a:r>
          </a:p>
          <a:p>
            <a:pPr algn="just"/>
            <a:endParaRPr lang="en-US" b="1" dirty="0">
              <a:solidFill>
                <a:srgbClr val="002060"/>
              </a:solidFill>
            </a:endParaRPr>
          </a:p>
          <a:p>
            <a:pPr algn="just"/>
            <a:r>
              <a:rPr lang="en-US" b="1" dirty="0">
                <a:solidFill>
                  <a:srgbClr val="002060"/>
                </a:solidFill>
              </a:rPr>
              <a:t>A separate cell consisting of </a:t>
            </a:r>
            <a:r>
              <a:rPr lang="en-US" b="1" dirty="0" smtClean="0">
                <a:solidFill>
                  <a:srgbClr val="002060"/>
                </a:solidFill>
              </a:rPr>
              <a:t>transfer pricing </a:t>
            </a:r>
            <a:r>
              <a:rPr lang="en-US" b="1" dirty="0">
                <a:solidFill>
                  <a:srgbClr val="002060"/>
                </a:solidFill>
              </a:rPr>
              <a:t>officers will now perform the </a:t>
            </a:r>
            <a:r>
              <a:rPr lang="en-US" b="1" dirty="0" smtClean="0">
                <a:solidFill>
                  <a:srgbClr val="002060"/>
                </a:solidFill>
              </a:rPr>
              <a:t> assessment </a:t>
            </a:r>
            <a:r>
              <a:rPr lang="en-US" b="1" dirty="0">
                <a:solidFill>
                  <a:srgbClr val="002060"/>
                </a:solidFill>
              </a:rPr>
              <a:t>of Specified </a:t>
            </a:r>
            <a:r>
              <a:rPr lang="en-US" b="1" dirty="0" smtClean="0">
                <a:solidFill>
                  <a:srgbClr val="002060"/>
                </a:solidFill>
              </a:rPr>
              <a:t>Domestic Transactions </a:t>
            </a:r>
            <a:r>
              <a:rPr lang="en-US" b="1" dirty="0">
                <a:solidFill>
                  <a:srgbClr val="002060"/>
                </a:solidFill>
              </a:rPr>
              <a:t>instead of </a:t>
            </a:r>
            <a:r>
              <a:rPr lang="en-US" b="1" dirty="0" smtClean="0">
                <a:solidFill>
                  <a:srgbClr val="002060"/>
                </a:solidFill>
              </a:rPr>
              <a:t>assessing officers</a:t>
            </a:r>
            <a:r>
              <a:rPr lang="en-US" b="1" dirty="0">
                <a:solidFill>
                  <a:srgbClr val="002060"/>
                </a:solidFill>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143803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0010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731692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3177" y="5257800"/>
            <a:ext cx="2590800" cy="556045"/>
          </a:xfrm>
          <a:prstGeom prst="rect">
            <a:avLst/>
          </a:prstGeom>
        </p:spPr>
      </p:pic>
      <p:sp>
        <p:nvSpPr>
          <p:cNvPr id="3" name="Rectangle 2"/>
          <p:cNvSpPr/>
          <p:nvPr/>
        </p:nvSpPr>
        <p:spPr>
          <a:xfrm>
            <a:off x="2209800" y="2743200"/>
            <a:ext cx="47244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002060"/>
                </a:solidFill>
                <a:effectLst>
                  <a:outerShdw blurRad="50800" dist="39000" dir="5460000" algn="tl">
                    <a:srgbClr val="000000">
                      <a:alpha val="38000"/>
                    </a:srgbClr>
                  </a:outerShdw>
                </a:effectLst>
              </a:rPr>
              <a:t>Thank you</a:t>
            </a:r>
            <a:endParaRPr lang="en-US" sz="7200" b="1" cap="none" spc="0" dirty="0">
              <a:ln w="11430"/>
              <a:solidFill>
                <a:srgbClr val="002060"/>
              </a:solidFill>
              <a:effectLst>
                <a:outerShdw blurRad="50800" dist="39000" dir="5460000" algn="tl">
                  <a:srgbClr val="000000">
                    <a:alpha val="38000"/>
                  </a:srgbClr>
                </a:outerShdw>
              </a:effectLst>
            </a:endParaRPr>
          </a:p>
        </p:txBody>
      </p:sp>
      <p:sp>
        <p:nvSpPr>
          <p:cNvPr id="6" name="TextBox 5"/>
          <p:cNvSpPr txBox="1"/>
          <p:nvPr/>
        </p:nvSpPr>
        <p:spPr>
          <a:xfrm>
            <a:off x="5178864" y="5784794"/>
            <a:ext cx="3736536" cy="923330"/>
          </a:xfrm>
          <a:prstGeom prst="rect">
            <a:avLst/>
          </a:prstGeom>
          <a:noFill/>
        </p:spPr>
        <p:txBody>
          <a:bodyPr wrap="none" rtlCol="0">
            <a:spAutoFit/>
          </a:bodyPr>
          <a:lstStyle/>
          <a:p>
            <a:r>
              <a:rPr lang="en-US" i="1" dirty="0" smtClean="0"/>
              <a:t>A-411, Safal Pegasus, 100ft Anand Nagar Road</a:t>
            </a:r>
          </a:p>
          <a:p>
            <a:r>
              <a:rPr lang="en-US" i="1" dirty="0" smtClean="0"/>
              <a:t>Prahalad Nagar, Satellite, Ahmedabad-380015</a:t>
            </a:r>
          </a:p>
          <a:p>
            <a:r>
              <a:rPr lang="en-US" i="1" dirty="0" smtClean="0"/>
              <a:t>www.pkmodi.com</a:t>
            </a:r>
            <a:endParaRPr lang="en-US" i="1" dirty="0"/>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
            <a:ext cx="243840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5"/>
          <p:cNvSpPr txBox="1">
            <a:spLocks/>
          </p:cNvSpPr>
          <p:nvPr/>
        </p:nvSpPr>
        <p:spPr>
          <a:xfrm>
            <a:off x="4572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627188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6248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83820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9741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preferRelativeResize="0">
            <a:picLocks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9644" b="-9644"/>
          <a:stretch/>
        </p:blipFill>
        <p:spPr bwMode="auto">
          <a:xfrm>
            <a:off x="457200" y="457200"/>
            <a:ext cx="7810976"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033182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457200"/>
            <a:ext cx="8229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6144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618" y="304800"/>
            <a:ext cx="6418360" cy="954107"/>
          </a:xfrm>
          <a:prstGeom prst="rect">
            <a:avLst/>
          </a:prstGeom>
          <a:noFill/>
        </p:spPr>
        <p:txBody>
          <a:bodyPr wrap="none" rtlCol="0">
            <a:spAutoFit/>
          </a:bodyPr>
          <a:lstStyle/>
          <a:p>
            <a:r>
              <a:rPr lang="en-US" sz="2800" dirty="0" smtClean="0">
                <a:solidFill>
                  <a:srgbClr val="002060"/>
                </a:solidFill>
              </a:rPr>
              <a:t>Domestic Transfer Pricing </a:t>
            </a:r>
          </a:p>
          <a:p>
            <a:r>
              <a:rPr lang="en-US" sz="2800" dirty="0" smtClean="0">
                <a:solidFill>
                  <a:srgbClr val="002060"/>
                </a:solidFill>
              </a:rPr>
              <a:t>Provisions are in place in following Countries : -</a:t>
            </a:r>
            <a:endParaRPr lang="en-US" sz="2800" dirty="0">
              <a:solidFill>
                <a:srgbClr val="002060"/>
              </a:solidFill>
            </a:endParaRPr>
          </a:p>
        </p:txBody>
      </p:sp>
      <p:sp>
        <p:nvSpPr>
          <p:cNvPr id="3" name="TextBox 2"/>
          <p:cNvSpPr txBox="1"/>
          <p:nvPr/>
        </p:nvSpPr>
        <p:spPr>
          <a:xfrm>
            <a:off x="685800" y="1560493"/>
            <a:ext cx="7924800" cy="3539430"/>
          </a:xfrm>
          <a:prstGeom prst="rect">
            <a:avLst/>
          </a:prstGeom>
          <a:noFill/>
        </p:spPr>
        <p:txBody>
          <a:bodyPr wrap="square" rtlCol="0">
            <a:spAutoFit/>
          </a:bodyPr>
          <a:lstStyle/>
          <a:p>
            <a:pPr marL="457200" indent="-457200">
              <a:buFontTx/>
              <a:buChar char="-"/>
            </a:pPr>
            <a:r>
              <a:rPr lang="en-US" sz="2800" dirty="0" smtClean="0">
                <a:solidFill>
                  <a:srgbClr val="002060"/>
                </a:solidFill>
              </a:rPr>
              <a:t>Australia</a:t>
            </a:r>
          </a:p>
          <a:p>
            <a:pPr marL="457200" indent="-457200">
              <a:buFontTx/>
              <a:buChar char="-"/>
            </a:pPr>
            <a:r>
              <a:rPr lang="en-US" sz="2800" dirty="0" smtClean="0">
                <a:solidFill>
                  <a:srgbClr val="002060"/>
                </a:solidFill>
              </a:rPr>
              <a:t>Brazil</a:t>
            </a:r>
          </a:p>
          <a:p>
            <a:pPr marL="457200" indent="-457200">
              <a:buFontTx/>
              <a:buChar char="-"/>
            </a:pPr>
            <a:r>
              <a:rPr lang="en-US" sz="2800" dirty="0" smtClean="0">
                <a:solidFill>
                  <a:srgbClr val="002060"/>
                </a:solidFill>
              </a:rPr>
              <a:t>China</a:t>
            </a:r>
          </a:p>
          <a:p>
            <a:pPr marL="457200" indent="-457200">
              <a:buFontTx/>
              <a:buChar char="-"/>
            </a:pPr>
            <a:r>
              <a:rPr lang="en-US" sz="2800" dirty="0" smtClean="0">
                <a:solidFill>
                  <a:srgbClr val="002060"/>
                </a:solidFill>
              </a:rPr>
              <a:t>France </a:t>
            </a:r>
          </a:p>
          <a:p>
            <a:pPr marL="457200" indent="-457200">
              <a:buFontTx/>
              <a:buChar char="-"/>
            </a:pPr>
            <a:r>
              <a:rPr lang="en-US" sz="2800" dirty="0" smtClean="0">
                <a:solidFill>
                  <a:srgbClr val="002060"/>
                </a:solidFill>
              </a:rPr>
              <a:t>Russia</a:t>
            </a:r>
          </a:p>
          <a:p>
            <a:pPr marL="457200" indent="-457200">
              <a:buFontTx/>
              <a:buChar char="-"/>
            </a:pPr>
            <a:r>
              <a:rPr lang="en-US" sz="2800" dirty="0" smtClean="0">
                <a:solidFill>
                  <a:srgbClr val="002060"/>
                </a:solidFill>
              </a:rPr>
              <a:t>South Africa</a:t>
            </a:r>
          </a:p>
          <a:p>
            <a:pPr marL="457200" indent="-457200">
              <a:buFontTx/>
              <a:buChar char="-"/>
            </a:pPr>
            <a:r>
              <a:rPr lang="en-US" sz="2800" dirty="0" smtClean="0">
                <a:solidFill>
                  <a:srgbClr val="002060"/>
                </a:solidFill>
              </a:rPr>
              <a:t>UK</a:t>
            </a:r>
          </a:p>
          <a:p>
            <a:pPr marL="457200" indent="-457200">
              <a:buFontTx/>
              <a:buChar char="-"/>
            </a:pPr>
            <a:endParaRPr lang="en-US" sz="2800"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7"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9"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170333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457200"/>
            <a:ext cx="8197535"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6"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8"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413297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25269"/>
            <a:ext cx="5410200" cy="646331"/>
          </a:xfrm>
          <a:prstGeom prst="rect">
            <a:avLst/>
          </a:prstGeom>
          <a:noFill/>
        </p:spPr>
        <p:txBody>
          <a:bodyPr wrap="square" rtlCol="0">
            <a:spAutoFit/>
          </a:bodyPr>
          <a:lstStyle/>
          <a:p>
            <a:r>
              <a:rPr lang="en-US" sz="3600" b="1" dirty="0" smtClean="0">
                <a:ln w="1905"/>
                <a:solidFill>
                  <a:srgbClr val="002060"/>
                </a:solidFill>
                <a:effectLst>
                  <a:innerShdw blurRad="69850" dist="43180" dir="5400000">
                    <a:srgbClr val="000000">
                      <a:alpha val="65000"/>
                    </a:srgbClr>
                  </a:innerShdw>
                </a:effectLst>
              </a:rPr>
              <a:t>Relevant Sections</a:t>
            </a:r>
            <a:endParaRPr lang="en-US" sz="3600" b="1" dirty="0">
              <a:ln w="1905"/>
              <a:solidFill>
                <a:srgbClr val="002060"/>
              </a:solidFill>
              <a:effectLst>
                <a:innerShdw blurRad="69850" dist="43180" dir="5400000">
                  <a:srgbClr val="000000">
                    <a:alpha val="65000"/>
                  </a:srgbClr>
                </a:innerShdw>
              </a:effectLst>
            </a:endParaRPr>
          </a:p>
        </p:txBody>
      </p:sp>
      <p:sp>
        <p:nvSpPr>
          <p:cNvPr id="4" name="TextBox 3"/>
          <p:cNvSpPr txBox="1"/>
          <p:nvPr/>
        </p:nvSpPr>
        <p:spPr>
          <a:xfrm>
            <a:off x="533400" y="1868269"/>
            <a:ext cx="7924800" cy="461665"/>
          </a:xfrm>
          <a:prstGeom prst="rect">
            <a:avLst/>
          </a:prstGeom>
          <a:noFill/>
        </p:spPr>
        <p:txBody>
          <a:bodyPr wrap="square" rtlCol="0">
            <a:spAutoFit/>
          </a:bodyPr>
          <a:lstStyle/>
          <a:p>
            <a:pPr marL="571500" indent="-571500">
              <a:buFont typeface="Arial" pitchFamily="34" charset="0"/>
              <a:buChar char="•"/>
            </a:pPr>
            <a:r>
              <a:rPr lang="en-US" sz="2400" b="1" dirty="0" smtClean="0">
                <a:ln w="1905"/>
                <a:solidFill>
                  <a:srgbClr val="002060"/>
                </a:solidFill>
                <a:effectLst>
                  <a:innerShdw blurRad="69850" dist="43180" dir="5400000">
                    <a:srgbClr val="000000">
                      <a:alpha val="65000"/>
                    </a:srgbClr>
                  </a:innerShdw>
                </a:effectLst>
              </a:rPr>
              <a:t>92		:  Arm’s Length Price (ALP)</a:t>
            </a:r>
            <a:endParaRPr lang="en-US" sz="2400" b="1" dirty="0">
              <a:ln w="1905"/>
              <a:solidFill>
                <a:srgbClr val="002060"/>
              </a:solidFill>
              <a:effectLst>
                <a:innerShdw blurRad="69850" dist="43180" dir="5400000">
                  <a:srgbClr val="000000">
                    <a:alpha val="65000"/>
                  </a:srgbClr>
                </a:innerShdw>
              </a:effectLst>
            </a:endParaRPr>
          </a:p>
        </p:txBody>
      </p:sp>
      <p:sp>
        <p:nvSpPr>
          <p:cNvPr id="5" name="TextBox 4"/>
          <p:cNvSpPr txBox="1"/>
          <p:nvPr/>
        </p:nvSpPr>
        <p:spPr>
          <a:xfrm>
            <a:off x="533400" y="2514600"/>
            <a:ext cx="7924800" cy="461665"/>
          </a:xfrm>
          <a:prstGeom prst="rect">
            <a:avLst/>
          </a:prstGeom>
          <a:noFill/>
        </p:spPr>
        <p:txBody>
          <a:bodyPr wrap="square" rtlCol="0">
            <a:spAutoFit/>
          </a:bodyPr>
          <a:lstStyle/>
          <a:p>
            <a:pPr marL="571500" indent="-571500">
              <a:buFont typeface="Arial" pitchFamily="34" charset="0"/>
              <a:buChar char="•"/>
            </a:pPr>
            <a:r>
              <a:rPr lang="en-US" sz="2400" b="1" dirty="0" smtClean="0">
                <a:ln w="1905"/>
                <a:solidFill>
                  <a:srgbClr val="002060"/>
                </a:solidFill>
                <a:effectLst>
                  <a:innerShdw blurRad="69850" dist="43180" dir="5400000">
                    <a:srgbClr val="000000">
                      <a:alpha val="65000"/>
                    </a:srgbClr>
                  </a:innerShdw>
                </a:effectLst>
              </a:rPr>
              <a:t>92C	:  Method of ALP</a:t>
            </a:r>
            <a:endParaRPr lang="en-US" sz="2400" b="1" dirty="0">
              <a:ln w="1905"/>
              <a:solidFill>
                <a:srgbClr val="002060"/>
              </a:solidFill>
              <a:effectLst>
                <a:innerShdw blurRad="69850" dist="43180" dir="5400000">
                  <a:srgbClr val="000000">
                    <a:alpha val="65000"/>
                  </a:srgbClr>
                </a:innerShdw>
              </a:effectLst>
            </a:endParaRPr>
          </a:p>
        </p:txBody>
      </p:sp>
      <p:sp>
        <p:nvSpPr>
          <p:cNvPr id="6" name="TextBox 5"/>
          <p:cNvSpPr txBox="1"/>
          <p:nvPr/>
        </p:nvSpPr>
        <p:spPr>
          <a:xfrm>
            <a:off x="533400" y="3195935"/>
            <a:ext cx="8153400" cy="461665"/>
          </a:xfrm>
          <a:prstGeom prst="rect">
            <a:avLst/>
          </a:prstGeom>
          <a:noFill/>
        </p:spPr>
        <p:txBody>
          <a:bodyPr wrap="square" rtlCol="0">
            <a:spAutoFit/>
          </a:bodyPr>
          <a:lstStyle/>
          <a:p>
            <a:pPr marL="571500" indent="-571500">
              <a:buFont typeface="Arial" pitchFamily="34" charset="0"/>
              <a:buChar char="•"/>
            </a:pPr>
            <a:r>
              <a:rPr lang="en-US" sz="2400" b="1" dirty="0" smtClean="0">
                <a:ln w="1905"/>
                <a:solidFill>
                  <a:srgbClr val="002060"/>
                </a:solidFill>
                <a:effectLst>
                  <a:innerShdw blurRad="69850" dist="43180" dir="5400000">
                    <a:srgbClr val="000000">
                      <a:alpha val="65000"/>
                    </a:srgbClr>
                  </a:innerShdw>
                </a:effectLst>
              </a:rPr>
              <a:t>92CA	:  Reference to Transfer Pricing Officer (TPO)</a:t>
            </a:r>
            <a:endParaRPr lang="en-US" sz="2400" b="1" dirty="0">
              <a:ln w="1905"/>
              <a:solidFill>
                <a:srgbClr val="002060"/>
              </a:solidFill>
              <a:effectLst>
                <a:innerShdw blurRad="69850" dist="43180" dir="5400000">
                  <a:srgbClr val="000000">
                    <a:alpha val="65000"/>
                  </a:srgbClr>
                </a:innerShdw>
              </a:effectLst>
            </a:endParaRPr>
          </a:p>
        </p:txBody>
      </p:sp>
      <p:sp>
        <p:nvSpPr>
          <p:cNvPr id="7" name="TextBox 6"/>
          <p:cNvSpPr txBox="1"/>
          <p:nvPr/>
        </p:nvSpPr>
        <p:spPr>
          <a:xfrm>
            <a:off x="533400" y="3957935"/>
            <a:ext cx="8153400" cy="461665"/>
          </a:xfrm>
          <a:prstGeom prst="rect">
            <a:avLst/>
          </a:prstGeom>
          <a:noFill/>
        </p:spPr>
        <p:txBody>
          <a:bodyPr wrap="square" rtlCol="0">
            <a:spAutoFit/>
          </a:bodyPr>
          <a:lstStyle/>
          <a:p>
            <a:pPr marL="571500" indent="-571500">
              <a:buFont typeface="Arial" pitchFamily="34" charset="0"/>
              <a:buChar char="•"/>
            </a:pPr>
            <a:r>
              <a:rPr lang="en-US" sz="2400" b="1" dirty="0" smtClean="0">
                <a:ln w="1905"/>
                <a:solidFill>
                  <a:srgbClr val="002060"/>
                </a:solidFill>
                <a:effectLst>
                  <a:innerShdw blurRad="69850" dist="43180" dir="5400000">
                    <a:srgbClr val="000000">
                      <a:alpha val="65000"/>
                    </a:srgbClr>
                  </a:innerShdw>
                </a:effectLst>
              </a:rPr>
              <a:t>92D	:  Maintenance of Documents and Information.</a:t>
            </a:r>
            <a:endParaRPr lang="en-US" sz="2400" b="1" dirty="0">
              <a:ln w="1905"/>
              <a:solidFill>
                <a:srgbClr val="002060"/>
              </a:solidFill>
              <a:effectLst>
                <a:innerShdw blurRad="69850" dist="43180" dir="5400000">
                  <a:srgbClr val="000000">
                    <a:alpha val="65000"/>
                  </a:srgbClr>
                </a:innerShdw>
              </a:effectLst>
            </a:endParaRPr>
          </a:p>
        </p:txBody>
      </p:sp>
      <p:sp>
        <p:nvSpPr>
          <p:cNvPr id="8" name="TextBox 7"/>
          <p:cNvSpPr txBox="1"/>
          <p:nvPr/>
        </p:nvSpPr>
        <p:spPr>
          <a:xfrm>
            <a:off x="533400" y="4567535"/>
            <a:ext cx="8153400" cy="461665"/>
          </a:xfrm>
          <a:prstGeom prst="rect">
            <a:avLst/>
          </a:prstGeom>
          <a:noFill/>
        </p:spPr>
        <p:txBody>
          <a:bodyPr wrap="square" rtlCol="0">
            <a:spAutoFit/>
          </a:bodyPr>
          <a:lstStyle/>
          <a:p>
            <a:pPr marL="571500" indent="-571500">
              <a:buFont typeface="Arial" pitchFamily="34" charset="0"/>
              <a:buChar char="•"/>
            </a:pPr>
            <a:r>
              <a:rPr lang="en-US" sz="2400" b="1" dirty="0" smtClean="0">
                <a:ln w="1905"/>
                <a:solidFill>
                  <a:srgbClr val="002060"/>
                </a:solidFill>
                <a:effectLst>
                  <a:innerShdw blurRad="69850" dist="43180" dir="5400000">
                    <a:srgbClr val="000000">
                      <a:alpha val="65000"/>
                    </a:srgbClr>
                  </a:innerShdw>
                </a:effectLst>
              </a:rPr>
              <a:t>92E	:  CA’s Report</a:t>
            </a:r>
            <a:endParaRPr lang="en-US" sz="2400" b="1" dirty="0">
              <a:ln w="1905"/>
              <a:solidFill>
                <a:srgbClr val="002060"/>
              </a:solidFill>
              <a:effectLst>
                <a:innerShdw blurRad="69850" dist="43180" dir="5400000">
                  <a:srgbClr val="000000">
                    <a:alpha val="65000"/>
                  </a:srgbClr>
                </a:innerShdw>
              </a:effectLs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6096000"/>
            <a:ext cx="2590800" cy="556045"/>
          </a:xfrm>
          <a:prstGeom prst="rect">
            <a:avLst/>
          </a:prstGeom>
        </p:spPr>
      </p:pic>
      <p:sp>
        <p:nvSpPr>
          <p:cNvPr id="12" name="Footer Placeholder 5"/>
          <p:cNvSpPr>
            <a:spLocks noGrp="1"/>
          </p:cNvSpPr>
          <p:nvPr>
            <p:ph type="ftr" sz="quarter" idx="11"/>
          </p:nvPr>
        </p:nvSpPr>
        <p:spPr>
          <a:xfrm>
            <a:off x="609600" y="6172200"/>
            <a:ext cx="3124200" cy="457200"/>
          </a:xfrm>
        </p:spPr>
        <p:txBody>
          <a:bodyPr/>
          <a:lstStyle/>
          <a:p>
            <a:r>
              <a:rPr lang="en-US" b="1" dirty="0" smtClean="0">
                <a:solidFill>
                  <a:sysClr val="windowText" lastClr="000000"/>
                </a:solidFill>
              </a:rPr>
              <a:t>ELLISHBRIDGE  </a:t>
            </a:r>
            <a:r>
              <a:rPr lang="en-US" b="1" dirty="0" smtClean="0">
                <a:solidFill>
                  <a:sysClr val="windowText" lastClr="000000"/>
                </a:solidFill>
              </a:rPr>
              <a:t>STUDY CIRCLE -ICAI</a:t>
            </a:r>
            <a:endParaRPr lang="en-US" b="1" dirty="0">
              <a:solidFill>
                <a:sysClr val="windowText" lastClr="000000"/>
              </a:solidFill>
            </a:endParaRPr>
          </a:p>
        </p:txBody>
      </p:sp>
      <p:sp>
        <p:nvSpPr>
          <p:cNvPr id="14" name="Footer Placeholder 5"/>
          <p:cNvSpPr txBox="1">
            <a:spLocks/>
          </p:cNvSpPr>
          <p:nvPr/>
        </p:nvSpPr>
        <p:spPr>
          <a:xfrm>
            <a:off x="3429000" y="6172200"/>
            <a:ext cx="27432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ysClr val="windowText" lastClr="000000"/>
                </a:solidFill>
              </a:rPr>
              <a:t>15</a:t>
            </a:r>
            <a:r>
              <a:rPr lang="en-US" b="1" baseline="30000" dirty="0" smtClean="0">
                <a:solidFill>
                  <a:sysClr val="windowText" lastClr="000000"/>
                </a:solidFill>
              </a:rPr>
              <a:t>th</a:t>
            </a:r>
            <a:r>
              <a:rPr lang="en-US" b="1" dirty="0" smtClean="0">
                <a:solidFill>
                  <a:sysClr val="windowText" lastClr="000000"/>
                </a:solidFill>
              </a:rPr>
              <a:t> October 2013</a:t>
            </a:r>
            <a:endParaRPr lang="en-US" b="1" dirty="0">
              <a:solidFill>
                <a:sysClr val="windowText" lastClr="000000"/>
              </a:solidFill>
            </a:endParaRPr>
          </a:p>
        </p:txBody>
      </p:sp>
    </p:spTree>
    <p:extLst>
      <p:ext uri="{BB962C8B-B14F-4D97-AF65-F5344CB8AC3E}">
        <p14:creationId xmlns:p14="http://schemas.microsoft.com/office/powerpoint/2010/main" val="29728974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269</TotalTime>
  <Words>550</Words>
  <Application>Microsoft Office PowerPoint</Application>
  <PresentationFormat>On-screen Show (4:3)</PresentationFormat>
  <Paragraphs>132</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Domestic  Transfer  Pricing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Pricing</dc:title>
  <dc:creator>JAYESH</dc:creator>
  <cp:lastModifiedBy>JAYESH</cp:lastModifiedBy>
  <cp:revision>33</cp:revision>
  <cp:lastPrinted>2013-09-09T11:20:07Z</cp:lastPrinted>
  <dcterms:created xsi:type="dcterms:W3CDTF">2013-09-09T07:31:31Z</dcterms:created>
  <dcterms:modified xsi:type="dcterms:W3CDTF">2013-10-15T11:37:36Z</dcterms:modified>
</cp:coreProperties>
</file>