
<file path=[Content_Types].xml><?xml version="1.0" encoding="utf-8"?>
<Types xmlns="http://schemas.openxmlformats.org/package/2006/content-types">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notesMasterIdLst>
    <p:notesMasterId r:id="rId17"/>
  </p:notesMasterIdLst>
  <p:sldIdLst>
    <p:sldId id="258" r:id="rId2"/>
    <p:sldId id="263" r:id="rId3"/>
    <p:sldId id="316" r:id="rId4"/>
    <p:sldId id="317" r:id="rId5"/>
    <p:sldId id="318" r:id="rId6"/>
    <p:sldId id="319" r:id="rId7"/>
    <p:sldId id="320" r:id="rId8"/>
    <p:sldId id="321" r:id="rId9"/>
    <p:sldId id="322" r:id="rId10"/>
    <p:sldId id="323" r:id="rId11"/>
    <p:sldId id="324" r:id="rId12"/>
    <p:sldId id="325" r:id="rId13"/>
    <p:sldId id="326" r:id="rId14"/>
    <p:sldId id="327" r:id="rId15"/>
    <p:sldId id="29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FF0000"/>
    <a:srgbClr val="A50021"/>
    <a:srgbClr val="0000FF"/>
    <a:srgbClr val="9933FF"/>
    <a:srgbClr val="993300"/>
    <a:srgbClr val="FF3300"/>
    <a:srgbClr val="CC00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441" autoAdjust="0"/>
  </p:normalViewPr>
  <p:slideViewPr>
    <p:cSldViewPr snapToGrid="0">
      <p:cViewPr varScale="1">
        <p:scale>
          <a:sx n="67" d="100"/>
          <a:sy n="67" d="100"/>
        </p:scale>
        <p:origin x="643"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43D9F7-7AAC-4665-8E08-D9748BE8EB23}" type="datetimeFigureOut">
              <a:rPr lang="en-US" smtClean="0"/>
              <a:t>19-Dec-20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878679-B4F8-4FD2-A24D-83232F574913}" type="slidenum">
              <a:rPr lang="en-US" smtClean="0"/>
              <a:t>‹#›</a:t>
            </a:fld>
            <a:endParaRPr lang="en-US"/>
          </a:p>
        </p:txBody>
      </p:sp>
    </p:spTree>
    <p:extLst>
      <p:ext uri="{BB962C8B-B14F-4D97-AF65-F5344CB8AC3E}">
        <p14:creationId xmlns:p14="http://schemas.microsoft.com/office/powerpoint/2010/main" val="1275315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1</a:t>
            </a:fld>
            <a:endParaRPr lang="en-IN"/>
          </a:p>
        </p:txBody>
      </p:sp>
    </p:spTree>
    <p:extLst>
      <p:ext uri="{BB962C8B-B14F-4D97-AF65-F5344CB8AC3E}">
        <p14:creationId xmlns:p14="http://schemas.microsoft.com/office/powerpoint/2010/main" val="590200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10</a:t>
            </a:fld>
            <a:endParaRPr lang="en-IN"/>
          </a:p>
        </p:txBody>
      </p:sp>
    </p:spTree>
    <p:extLst>
      <p:ext uri="{BB962C8B-B14F-4D97-AF65-F5344CB8AC3E}">
        <p14:creationId xmlns:p14="http://schemas.microsoft.com/office/powerpoint/2010/main" val="37207518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11</a:t>
            </a:fld>
            <a:endParaRPr lang="en-IN"/>
          </a:p>
        </p:txBody>
      </p:sp>
    </p:spTree>
    <p:extLst>
      <p:ext uri="{BB962C8B-B14F-4D97-AF65-F5344CB8AC3E}">
        <p14:creationId xmlns:p14="http://schemas.microsoft.com/office/powerpoint/2010/main" val="40715920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12</a:t>
            </a:fld>
            <a:endParaRPr lang="en-IN"/>
          </a:p>
        </p:txBody>
      </p:sp>
    </p:spTree>
    <p:extLst>
      <p:ext uri="{BB962C8B-B14F-4D97-AF65-F5344CB8AC3E}">
        <p14:creationId xmlns:p14="http://schemas.microsoft.com/office/powerpoint/2010/main" val="19844236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13</a:t>
            </a:fld>
            <a:endParaRPr lang="en-IN"/>
          </a:p>
        </p:txBody>
      </p:sp>
    </p:spTree>
    <p:extLst>
      <p:ext uri="{BB962C8B-B14F-4D97-AF65-F5344CB8AC3E}">
        <p14:creationId xmlns:p14="http://schemas.microsoft.com/office/powerpoint/2010/main" val="40148608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14</a:t>
            </a:fld>
            <a:endParaRPr lang="en-IN"/>
          </a:p>
        </p:txBody>
      </p:sp>
    </p:spTree>
    <p:extLst>
      <p:ext uri="{BB962C8B-B14F-4D97-AF65-F5344CB8AC3E}">
        <p14:creationId xmlns:p14="http://schemas.microsoft.com/office/powerpoint/2010/main" val="29447416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56330C0-C69C-4F4E-9928-F32E8E06B262}" type="slidenum">
              <a:rPr lang="en-IN" smtClean="0"/>
              <a:pPr/>
              <a:t>15</a:t>
            </a:fld>
            <a:endParaRPr lang="en-IN"/>
          </a:p>
        </p:txBody>
      </p:sp>
    </p:spTree>
    <p:extLst>
      <p:ext uri="{BB962C8B-B14F-4D97-AF65-F5344CB8AC3E}">
        <p14:creationId xmlns:p14="http://schemas.microsoft.com/office/powerpoint/2010/main" val="1480664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56330C0-C69C-4F4E-9928-F32E8E06B262}" type="slidenum">
              <a:rPr lang="en-IN" smtClean="0"/>
              <a:pPr/>
              <a:t>2</a:t>
            </a:fld>
            <a:endParaRPr lang="en-IN"/>
          </a:p>
        </p:txBody>
      </p:sp>
    </p:spTree>
    <p:extLst>
      <p:ext uri="{BB962C8B-B14F-4D97-AF65-F5344CB8AC3E}">
        <p14:creationId xmlns:p14="http://schemas.microsoft.com/office/powerpoint/2010/main" val="2101853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56330C0-C69C-4F4E-9928-F32E8E06B262}" type="slidenum">
              <a:rPr lang="en-IN" smtClean="0"/>
              <a:pPr/>
              <a:t>3</a:t>
            </a:fld>
            <a:endParaRPr lang="en-IN"/>
          </a:p>
        </p:txBody>
      </p:sp>
    </p:spTree>
    <p:extLst>
      <p:ext uri="{BB962C8B-B14F-4D97-AF65-F5344CB8AC3E}">
        <p14:creationId xmlns:p14="http://schemas.microsoft.com/office/powerpoint/2010/main" val="123181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4</a:t>
            </a:fld>
            <a:endParaRPr lang="en-IN"/>
          </a:p>
        </p:txBody>
      </p:sp>
    </p:spTree>
    <p:extLst>
      <p:ext uri="{BB962C8B-B14F-4D97-AF65-F5344CB8AC3E}">
        <p14:creationId xmlns:p14="http://schemas.microsoft.com/office/powerpoint/2010/main" val="774587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5</a:t>
            </a:fld>
            <a:endParaRPr lang="en-IN"/>
          </a:p>
        </p:txBody>
      </p:sp>
    </p:spTree>
    <p:extLst>
      <p:ext uri="{BB962C8B-B14F-4D97-AF65-F5344CB8AC3E}">
        <p14:creationId xmlns:p14="http://schemas.microsoft.com/office/powerpoint/2010/main" val="4185114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6</a:t>
            </a:fld>
            <a:endParaRPr lang="en-IN"/>
          </a:p>
        </p:txBody>
      </p:sp>
    </p:spTree>
    <p:extLst>
      <p:ext uri="{BB962C8B-B14F-4D97-AF65-F5344CB8AC3E}">
        <p14:creationId xmlns:p14="http://schemas.microsoft.com/office/powerpoint/2010/main" val="15141895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7</a:t>
            </a:fld>
            <a:endParaRPr lang="en-IN"/>
          </a:p>
        </p:txBody>
      </p:sp>
    </p:spTree>
    <p:extLst>
      <p:ext uri="{BB962C8B-B14F-4D97-AF65-F5344CB8AC3E}">
        <p14:creationId xmlns:p14="http://schemas.microsoft.com/office/powerpoint/2010/main" val="2548680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8</a:t>
            </a:fld>
            <a:endParaRPr lang="en-IN"/>
          </a:p>
        </p:txBody>
      </p:sp>
    </p:spTree>
    <p:extLst>
      <p:ext uri="{BB962C8B-B14F-4D97-AF65-F5344CB8AC3E}">
        <p14:creationId xmlns:p14="http://schemas.microsoft.com/office/powerpoint/2010/main" val="4122601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9</a:t>
            </a:fld>
            <a:endParaRPr lang="en-IN"/>
          </a:p>
        </p:txBody>
      </p:sp>
    </p:spTree>
    <p:extLst>
      <p:ext uri="{BB962C8B-B14F-4D97-AF65-F5344CB8AC3E}">
        <p14:creationId xmlns:p14="http://schemas.microsoft.com/office/powerpoint/2010/main" val="4027029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ADBDAB-A5C7-491A-AD20-F17CDA0CA5A2}" type="datetimeFigureOut">
              <a:rPr lang="en-US" smtClean="0"/>
              <a:t>19-Dec-20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1196890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ADBDAB-A5C7-491A-AD20-F17CDA0CA5A2}" type="datetimeFigureOut">
              <a:rPr lang="en-US" smtClean="0"/>
              <a:t>19-Dec-20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1692481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ADBDAB-A5C7-491A-AD20-F17CDA0CA5A2}" type="datetimeFigureOut">
              <a:rPr lang="en-US" smtClean="0"/>
              <a:t>19-Dec-20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2582875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over Slide">
    <p:spTree>
      <p:nvGrpSpPr>
        <p:cNvPr id="1" name=""/>
        <p:cNvGrpSpPr/>
        <p:nvPr/>
      </p:nvGrpSpPr>
      <p:grpSpPr>
        <a:xfrm>
          <a:off x="0" y="0"/>
          <a:ext cx="0" cy="0"/>
          <a:chOff x="0" y="0"/>
          <a:chExt cx="0" cy="0"/>
        </a:xfrm>
      </p:grpSpPr>
      <p:sp>
        <p:nvSpPr>
          <p:cNvPr id="37" name="Rectangle 14"/>
          <p:cNvSpPr>
            <a:spLocks noChangeArrowheads="1"/>
          </p:cNvSpPr>
          <p:nvPr userDrawn="1"/>
        </p:nvSpPr>
        <p:spPr bwMode="gray">
          <a:xfrm>
            <a:off x="0" y="4"/>
            <a:ext cx="12192000" cy="6857999"/>
          </a:xfrm>
          <a:prstGeom prst="rect">
            <a:avLst/>
          </a:prstGeom>
          <a:solidFill>
            <a:srgbClr val="00B0F0"/>
          </a:solidFill>
          <a:ln w="0">
            <a:noFill/>
            <a:prstDash val="solid"/>
            <a:miter lim="800000"/>
            <a:headEnd/>
            <a:tailEnd/>
          </a:ln>
        </p:spPr>
        <p:txBody>
          <a:bodyPr vert="horz" wrap="square" lIns="51435" tIns="25718" rIns="51435" bIns="25718" numCol="1" anchor="t" anchorCtr="0" compatLnSpc="1">
            <a:prstTxWarp prst="textNoShape">
              <a:avLst/>
            </a:prstTxWarp>
          </a:bodyPr>
          <a:lstStyle/>
          <a:p>
            <a:endParaRPr lang="en-GB" sz="1013" dirty="0">
              <a:solidFill>
                <a:schemeClr val="tx1"/>
              </a:solidFill>
            </a:endParaRPr>
          </a:p>
        </p:txBody>
      </p:sp>
      <p:sp>
        <p:nvSpPr>
          <p:cNvPr id="15" name="Title 1"/>
          <p:cNvSpPr>
            <a:spLocks noGrp="1"/>
          </p:cNvSpPr>
          <p:nvPr>
            <p:ph type="ctrTitle" hasCustomPrompt="1"/>
          </p:nvPr>
        </p:nvSpPr>
        <p:spPr bwMode="white">
          <a:xfrm>
            <a:off x="302734" y="2438400"/>
            <a:ext cx="11586543" cy="609600"/>
          </a:xfrm>
        </p:spPr>
        <p:txBody>
          <a:bodyPr anchor="t" anchorCtr="0">
            <a:noAutofit/>
          </a:bodyPr>
          <a:lstStyle>
            <a:lvl1pPr algn="ctr">
              <a:lnSpc>
                <a:spcPct val="90000"/>
              </a:lnSpc>
              <a:defRPr sz="2250" b="1" i="0" baseline="0">
                <a:solidFill>
                  <a:schemeClr val="bg1"/>
                </a:solidFill>
                <a:latin typeface="Segoe UI" panose="020B0502040204020203" pitchFamily="34" charset="0"/>
                <a:cs typeface="Segoe UI" panose="020B0502040204020203" pitchFamily="34" charset="0"/>
              </a:defRPr>
            </a:lvl1pPr>
          </a:lstStyle>
          <a:p>
            <a:r>
              <a:rPr lang="en-US" noProof="0" dirty="0" err="1"/>
              <a:t>Karloi</a:t>
            </a:r>
            <a:r>
              <a:rPr lang="en-US" noProof="0" dirty="0"/>
              <a:t> Consulting LLP</a:t>
            </a:r>
          </a:p>
        </p:txBody>
      </p:sp>
      <p:sp>
        <p:nvSpPr>
          <p:cNvPr id="18" name="Subtitle 2"/>
          <p:cNvSpPr>
            <a:spLocks noGrp="1"/>
          </p:cNvSpPr>
          <p:nvPr>
            <p:ph type="subTitle" idx="1" hasCustomPrompt="1"/>
          </p:nvPr>
        </p:nvSpPr>
        <p:spPr bwMode="white">
          <a:xfrm>
            <a:off x="306550" y="3048000"/>
            <a:ext cx="11586543" cy="437410"/>
          </a:xfrm>
        </p:spPr>
        <p:txBody>
          <a:bodyPr>
            <a:noAutofit/>
          </a:bodyPr>
          <a:lstStyle>
            <a:lvl1pPr marL="0" indent="0" algn="ctr">
              <a:lnSpc>
                <a:spcPct val="90000"/>
              </a:lnSpc>
              <a:spcAft>
                <a:spcPts val="0"/>
              </a:spcAft>
              <a:buNone/>
              <a:defRPr sz="1800" b="1" baseline="0">
                <a:solidFill>
                  <a:schemeClr val="bg1"/>
                </a:solidFill>
                <a:latin typeface="Segoe UI" panose="020B0502040204020203" pitchFamily="34" charset="0"/>
                <a:cs typeface="Segoe UI" panose="020B0502040204020203" pitchFamily="34" charset="0"/>
              </a:defRPr>
            </a:lvl1pPr>
            <a:lvl2pPr marL="0" indent="0" algn="l">
              <a:buNone/>
              <a:defRPr sz="1013">
                <a:solidFill>
                  <a:schemeClr val="bg1"/>
                </a:solidFill>
                <a:latin typeface="+mj-lt"/>
              </a:defRPr>
            </a:lvl2pPr>
            <a:lvl3pPr marL="257175" indent="0" algn="l">
              <a:buNone/>
              <a:defRPr sz="1013">
                <a:solidFill>
                  <a:schemeClr val="bg1"/>
                </a:solidFill>
                <a:latin typeface="+mj-lt"/>
              </a:defRPr>
            </a:lvl3pPr>
            <a:lvl4pPr marL="514350" indent="0" algn="l">
              <a:buNone/>
              <a:defRPr sz="1013">
                <a:solidFill>
                  <a:schemeClr val="bg1"/>
                </a:solidFill>
                <a:latin typeface="+mj-lt"/>
              </a:defRPr>
            </a:lvl4pPr>
            <a:lvl5pPr marL="771525" indent="0" algn="l">
              <a:buNone/>
              <a:defRPr sz="1013">
                <a:solidFill>
                  <a:schemeClr val="bg1"/>
                </a:solidFill>
                <a:latin typeface="+mj-lt"/>
              </a:defRPr>
            </a:lvl5pPr>
            <a:lvl6pPr marL="1028700" indent="0" algn="l">
              <a:buNone/>
              <a:defRPr sz="1013">
                <a:solidFill>
                  <a:schemeClr val="bg1"/>
                </a:solidFill>
                <a:latin typeface="+mj-lt"/>
              </a:defRPr>
            </a:lvl6pPr>
            <a:lvl7pPr marL="1285875" indent="0" algn="l">
              <a:buNone/>
              <a:defRPr sz="1013">
                <a:solidFill>
                  <a:schemeClr val="bg1"/>
                </a:solidFill>
                <a:latin typeface="+mj-lt"/>
              </a:defRPr>
            </a:lvl7pPr>
            <a:lvl8pPr marL="1543050" indent="0" algn="l">
              <a:buNone/>
              <a:defRPr sz="1013">
                <a:solidFill>
                  <a:schemeClr val="bg1"/>
                </a:solidFill>
                <a:latin typeface="+mj-lt"/>
              </a:defRPr>
            </a:lvl8pPr>
            <a:lvl9pPr marL="1800225" indent="0" algn="l">
              <a:buNone/>
              <a:defRPr sz="1013">
                <a:solidFill>
                  <a:schemeClr val="bg1"/>
                </a:solidFill>
                <a:latin typeface="+mj-lt"/>
              </a:defRPr>
            </a:lvl9pPr>
          </a:lstStyle>
          <a:p>
            <a:r>
              <a:rPr lang="en-US" noProof="0" dirty="0"/>
              <a:t>List of Services</a:t>
            </a:r>
          </a:p>
        </p:txBody>
      </p:sp>
    </p:spTree>
    <p:extLst>
      <p:ext uri="{BB962C8B-B14F-4D97-AF65-F5344CB8AC3E}">
        <p14:creationId xmlns:p14="http://schemas.microsoft.com/office/powerpoint/2010/main" val="20673232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Content: Three">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3"/>
            <a:ext cx="10769600" cy="685799"/>
          </a:xfrm>
        </p:spPr>
        <p:txBody>
          <a:bodyPr/>
          <a:lstStyle/>
          <a:p>
            <a:r>
              <a:rPr lang="en-US" noProof="0" dirty="0"/>
              <a:t>Click to edit Master title style</a:t>
            </a:r>
          </a:p>
        </p:txBody>
      </p:sp>
      <p:sp>
        <p:nvSpPr>
          <p:cNvPr id="27" name="Content Placeholder 26"/>
          <p:cNvSpPr>
            <a:spLocks noGrp="1"/>
          </p:cNvSpPr>
          <p:nvPr>
            <p:ph sz="quarter" idx="13"/>
          </p:nvPr>
        </p:nvSpPr>
        <p:spPr>
          <a:xfrm>
            <a:off x="711200" y="1752608"/>
            <a:ext cx="3454400" cy="4419599"/>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28" name="Content Placeholder 26"/>
          <p:cNvSpPr>
            <a:spLocks noGrp="1"/>
          </p:cNvSpPr>
          <p:nvPr>
            <p:ph sz="quarter" idx="14"/>
          </p:nvPr>
        </p:nvSpPr>
        <p:spPr>
          <a:xfrm>
            <a:off x="4368806" y="1752608"/>
            <a:ext cx="3454399" cy="4419599"/>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31" name="Content Placeholder 26"/>
          <p:cNvSpPr>
            <a:spLocks noGrp="1"/>
          </p:cNvSpPr>
          <p:nvPr>
            <p:ph sz="quarter" idx="15"/>
          </p:nvPr>
        </p:nvSpPr>
        <p:spPr>
          <a:xfrm>
            <a:off x="8026400" y="1752608"/>
            <a:ext cx="3454400" cy="4419599"/>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8" name="Footer Placeholder 7"/>
          <p:cNvSpPr>
            <a:spLocks noGrp="1"/>
          </p:cNvSpPr>
          <p:nvPr>
            <p:ph type="ftr" sz="quarter" idx="17"/>
          </p:nvPr>
        </p:nvSpPr>
        <p:spPr/>
        <p:txBody>
          <a:bodyPr/>
          <a:lstStyle/>
          <a:p>
            <a:endParaRPr lang="en-US" dirty="0">
              <a:solidFill>
                <a:srgbClr val="000000"/>
              </a:solidFill>
            </a:endParaRPr>
          </a:p>
        </p:txBody>
      </p:sp>
      <p:sp>
        <p:nvSpPr>
          <p:cNvPr id="9" name="Slide Number Placeholder 8"/>
          <p:cNvSpPr>
            <a:spLocks noGrp="1"/>
          </p:cNvSpPr>
          <p:nvPr>
            <p:ph type="sldNum" sz="quarter" idx="18"/>
          </p:nvPr>
        </p:nvSpPr>
        <p:spPr>
          <a:xfrm>
            <a:off x="9448800" y="6477000"/>
            <a:ext cx="2036064" cy="152400"/>
          </a:xfrm>
          <a:prstGeom prst="rect">
            <a:avLst/>
          </a:prstGeom>
        </p:spPr>
        <p:txBody>
          <a:bodyPr/>
          <a:lstStyle/>
          <a:p>
            <a:r>
              <a:rPr lang="en-US" dirty="0">
                <a:solidFill>
                  <a:srgbClr val="000000"/>
                </a:solidFill>
              </a:rPr>
              <a:t>Slide </a:t>
            </a:r>
            <a:fld id="{7C737F6A-2CBA-4066-B39E-B88799BECD29}" type="slidenum">
              <a:rPr lang="en-US" smtClean="0">
                <a:solidFill>
                  <a:srgbClr val="000000"/>
                </a:solidFill>
              </a:rPr>
              <a:pPr/>
              <a:t>‹#›</a:t>
            </a:fld>
            <a:endParaRPr lang="en-US" dirty="0">
              <a:solidFill>
                <a:srgbClr val="000000"/>
              </a:solidFill>
            </a:endParaRPr>
          </a:p>
        </p:txBody>
      </p:sp>
      <p:sp>
        <p:nvSpPr>
          <p:cNvPr id="10" name="PwCFirm"/>
          <p:cNvSpPr txBox="1"/>
          <p:nvPr userDrawn="1"/>
        </p:nvSpPr>
        <p:spPr>
          <a:xfrm>
            <a:off x="711200" y="6477007"/>
            <a:ext cx="3454400" cy="152401"/>
          </a:xfrm>
          <a:prstGeom prst="rect">
            <a:avLst/>
          </a:prstGeom>
          <a:noFill/>
        </p:spPr>
        <p:txBody>
          <a:bodyPr vert="horz" wrap="square" lIns="0" tIns="0" rIns="0" bIns="0" rtlCol="0">
            <a:noAutofit/>
          </a:bodyPr>
          <a:lstStyle/>
          <a:p>
            <a:pPr indent="-154305">
              <a:spcBef>
                <a:spcPct val="0"/>
              </a:spcBef>
              <a:spcAft>
                <a:spcPct val="0"/>
              </a:spcAft>
            </a:pPr>
            <a:r>
              <a:rPr lang="en-US" sz="563" dirty="0" err="1">
                <a:solidFill>
                  <a:srgbClr val="000000"/>
                </a:solidFill>
              </a:rPr>
              <a:t>Karloi</a:t>
            </a:r>
            <a:r>
              <a:rPr lang="en-US" sz="563" dirty="0">
                <a:solidFill>
                  <a:srgbClr val="000000"/>
                </a:solidFill>
              </a:rPr>
              <a:t> Consulting LLP</a:t>
            </a:r>
          </a:p>
        </p:txBody>
      </p:sp>
      <p:cxnSp>
        <p:nvCxnSpPr>
          <p:cNvPr id="11" name="Straight Connector 10"/>
          <p:cNvCxnSpPr/>
          <p:nvPr userDrawn="1"/>
        </p:nvCxnSpPr>
        <p:spPr>
          <a:xfrm>
            <a:off x="707136" y="1371600"/>
            <a:ext cx="10773664" cy="0"/>
          </a:xfrm>
          <a:prstGeom prst="line">
            <a:avLst/>
          </a:prstGeom>
          <a:ln>
            <a:solidFill>
              <a:srgbClr val="00B0F0"/>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759613844"/>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ADBDAB-A5C7-491A-AD20-F17CDA0CA5A2}" type="datetimeFigureOut">
              <a:rPr lang="en-US" smtClean="0"/>
              <a:t>19-Dec-20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1446626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EADBDAB-A5C7-491A-AD20-F17CDA0CA5A2}" type="datetimeFigureOut">
              <a:rPr lang="en-US" smtClean="0"/>
              <a:t>19-Dec-20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1157775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ADBDAB-A5C7-491A-AD20-F17CDA0CA5A2}" type="datetimeFigureOut">
              <a:rPr lang="en-US" smtClean="0"/>
              <a:t>19-Dec-20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2883921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ADBDAB-A5C7-491A-AD20-F17CDA0CA5A2}" type="datetimeFigureOut">
              <a:rPr lang="en-US" smtClean="0"/>
              <a:t>19-Dec-20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1688073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EADBDAB-A5C7-491A-AD20-F17CDA0CA5A2}" type="datetimeFigureOut">
              <a:rPr lang="en-US" smtClean="0"/>
              <a:t>19-Dec-20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1326306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DBDAB-A5C7-491A-AD20-F17CDA0CA5A2}" type="datetimeFigureOut">
              <a:rPr lang="en-US" smtClean="0"/>
              <a:t>19-Dec-20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2423866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EADBDAB-A5C7-491A-AD20-F17CDA0CA5A2}" type="datetimeFigureOut">
              <a:rPr lang="en-US" smtClean="0"/>
              <a:t>19-Dec-20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1293393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EADBDAB-A5C7-491A-AD20-F17CDA0CA5A2}" type="datetimeFigureOut">
              <a:rPr lang="en-US" smtClean="0"/>
              <a:t>19-Dec-20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445739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DBDAB-A5C7-491A-AD20-F17CDA0CA5A2}" type="datetimeFigureOut">
              <a:rPr lang="en-US" smtClean="0"/>
              <a:t>19-Dec-20</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720EA5-B5CF-4E26-8C72-F6454E8B24A1}" type="slidenum">
              <a:rPr lang="en-US" smtClean="0"/>
              <a:t>‹#›</a:t>
            </a:fld>
            <a:endParaRPr lang="en-US"/>
          </a:p>
        </p:txBody>
      </p:sp>
    </p:spTree>
    <p:extLst>
      <p:ext uri="{BB962C8B-B14F-4D97-AF65-F5344CB8AC3E}">
        <p14:creationId xmlns:p14="http://schemas.microsoft.com/office/powerpoint/2010/main" val="3909151717"/>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km@pkmodi.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https://rbi.org.in/Scripts/NotificationUser.aspx?Id=8315&amp;Mode=0" TargetMode="External"/><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s://rbi.org.in/Scripts/NotificationUser.aspx?Id=8315&amp;Mode=0"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www.fatf-gafi.org/" TargetMode="External"/><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11"/>
          <p:cNvSpPr>
            <a:spLocks noGrp="1"/>
          </p:cNvSpPr>
          <p:nvPr>
            <p:ph type="subTitle" idx="1"/>
          </p:nvPr>
        </p:nvSpPr>
        <p:spPr>
          <a:xfrm>
            <a:off x="1263833" y="400050"/>
            <a:ext cx="10383337" cy="4777740"/>
          </a:xfrm>
        </p:spPr>
        <p:txBody>
          <a:bodyPr/>
          <a:lstStyle/>
          <a:p>
            <a:r>
              <a:rPr lang="en-US" sz="4400" dirty="0"/>
              <a:t>OVERSEAS </a:t>
            </a:r>
          </a:p>
          <a:p>
            <a:r>
              <a:rPr lang="en-US" sz="4400" dirty="0"/>
              <a:t>DIRECT INVESTMENT</a:t>
            </a:r>
          </a:p>
          <a:p>
            <a:r>
              <a:rPr lang="en-US" sz="4400" dirty="0"/>
              <a:t>(RESIDENT INDIVIDUAL)</a:t>
            </a:r>
          </a:p>
          <a:p>
            <a:r>
              <a:rPr lang="en-US" sz="4400" dirty="0"/>
              <a:t>-------------------------------------</a:t>
            </a:r>
          </a:p>
          <a:p>
            <a:r>
              <a:rPr lang="en-US" sz="4400" dirty="0">
                <a:solidFill>
                  <a:srgbClr val="FFFF00"/>
                </a:solidFill>
              </a:rPr>
              <a:t>FED Master Direction No. 7/2015-16</a:t>
            </a:r>
            <a:endParaRPr lang="en-IN" sz="4400" dirty="0">
              <a:solidFill>
                <a:srgbClr val="FFFF00"/>
              </a:solidFill>
            </a:endParaRPr>
          </a:p>
          <a:p>
            <a:r>
              <a:rPr lang="en-US" sz="4400" dirty="0" err="1">
                <a:solidFill>
                  <a:srgbClr val="FFFF00"/>
                </a:solidFill>
              </a:rPr>
              <a:t>Liberalised</a:t>
            </a:r>
            <a:r>
              <a:rPr lang="en-US" sz="4400" dirty="0">
                <a:solidFill>
                  <a:srgbClr val="FFFF00"/>
                </a:solidFill>
              </a:rPr>
              <a:t> Remittance Scheme (LRS)</a:t>
            </a:r>
            <a:endParaRPr lang="en-IN" sz="8000" dirty="0">
              <a:solidFill>
                <a:srgbClr val="FFFF00"/>
              </a:solidFill>
            </a:endParaRPr>
          </a:p>
        </p:txBody>
      </p:sp>
      <p:sp>
        <p:nvSpPr>
          <p:cNvPr id="2" name="Rectangle 1"/>
          <p:cNvSpPr/>
          <p:nvPr/>
        </p:nvSpPr>
        <p:spPr>
          <a:xfrm>
            <a:off x="9065443" y="5603756"/>
            <a:ext cx="2686954" cy="1128514"/>
          </a:xfrm>
          <a:prstGeom prst="rect">
            <a:avLst/>
          </a:prstGeom>
        </p:spPr>
        <p:txBody>
          <a:bodyPr wrap="none">
            <a:spAutoFit/>
          </a:bodyPr>
          <a:lstStyle/>
          <a:p>
            <a:pPr algn="ctr" defTabSz="685800">
              <a:lnSpc>
                <a:spcPct val="90000"/>
              </a:lnSpc>
              <a:spcBef>
                <a:spcPts val="750"/>
              </a:spcBef>
              <a:tabLst>
                <a:tab pos="1836659" algn="l"/>
              </a:tabLst>
            </a:pPr>
            <a:r>
              <a:rPr lang="en-US" sz="2000" b="1" dirty="0">
                <a:latin typeface="Segoe UI" panose="020B0502040204020203" pitchFamily="34" charset="0"/>
                <a:cs typeface="Segoe UI" panose="020B0502040204020203" pitchFamily="34" charset="0"/>
              </a:rPr>
              <a:t>CA </a:t>
            </a:r>
            <a:r>
              <a:rPr lang="en-US" sz="2000" b="1" dirty="0" err="1">
                <a:latin typeface="Segoe UI" panose="020B0502040204020203" pitchFamily="34" charset="0"/>
                <a:cs typeface="Segoe UI" panose="020B0502040204020203" pitchFamily="34" charset="0"/>
              </a:rPr>
              <a:t>Pradip</a:t>
            </a:r>
            <a:r>
              <a:rPr lang="en-US" sz="2000" b="1" dirty="0">
                <a:latin typeface="Segoe UI" panose="020B0502040204020203" pitchFamily="34" charset="0"/>
                <a:cs typeface="Segoe UI" panose="020B0502040204020203" pitchFamily="34" charset="0"/>
              </a:rPr>
              <a:t> K. Modi</a:t>
            </a:r>
          </a:p>
          <a:p>
            <a:pPr algn="ctr" defTabSz="685800">
              <a:lnSpc>
                <a:spcPct val="90000"/>
              </a:lnSpc>
              <a:spcBef>
                <a:spcPts val="750"/>
              </a:spcBef>
              <a:tabLst>
                <a:tab pos="1836659" algn="l"/>
              </a:tabLst>
            </a:pPr>
            <a:r>
              <a:rPr lang="en-US" sz="2000" b="1" dirty="0">
                <a:latin typeface="Georgia" panose="02040502050405020303" pitchFamily="18" charset="0"/>
                <a:cs typeface="Segoe UI" panose="020B0502040204020203" pitchFamily="34" charset="0"/>
                <a:hlinkClick r:id="rId3">
                  <a:extLst>
                    <a:ext uri="{A12FA001-AC4F-418D-AE19-62706E023703}">
                      <ahyp:hlinkClr xmlns:ahyp="http://schemas.microsoft.com/office/drawing/2018/hyperlinkcolor" val="tx"/>
                    </a:ext>
                  </a:extLst>
                </a:hlinkClick>
              </a:rPr>
              <a:t>pkm@pkmodi.com</a:t>
            </a:r>
            <a:endParaRPr lang="en-US" sz="2000" b="1" dirty="0">
              <a:latin typeface="Georgia" panose="02040502050405020303" pitchFamily="18" charset="0"/>
              <a:cs typeface="Segoe UI" panose="020B0502040204020203" pitchFamily="34" charset="0"/>
            </a:endParaRPr>
          </a:p>
          <a:p>
            <a:pPr algn="ctr" defTabSz="685800">
              <a:lnSpc>
                <a:spcPct val="90000"/>
              </a:lnSpc>
              <a:spcBef>
                <a:spcPts val="750"/>
              </a:spcBef>
              <a:tabLst>
                <a:tab pos="1836659" algn="l"/>
              </a:tabLst>
            </a:pPr>
            <a:r>
              <a:rPr lang="en-US" sz="2000" b="1" dirty="0">
                <a:latin typeface="Segoe UI" panose="020B0502040204020203" pitchFamily="34" charset="0"/>
                <a:cs typeface="Segoe UI" panose="020B0502040204020203" pitchFamily="34" charset="0"/>
              </a:rPr>
              <a:t>9824014310</a:t>
            </a:r>
          </a:p>
        </p:txBody>
      </p:sp>
      <p:sp>
        <p:nvSpPr>
          <p:cNvPr id="3" name="Rectangle: Single Corner Snipped 2">
            <a:extLst>
              <a:ext uri="{FF2B5EF4-FFF2-40B4-BE49-F238E27FC236}">
                <a16:creationId xmlns:a16="http://schemas.microsoft.com/office/drawing/2014/main" id="{ECCCE315-4182-4134-8166-F8B6FBF5817E}"/>
              </a:ext>
            </a:extLst>
          </p:cNvPr>
          <p:cNvSpPr/>
          <p:nvPr/>
        </p:nvSpPr>
        <p:spPr>
          <a:xfrm>
            <a:off x="1783080" y="5817870"/>
            <a:ext cx="2354580" cy="914400"/>
          </a:xfrm>
          <a:prstGeom prst="snip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Date:19.12.2020</a:t>
            </a:r>
          </a:p>
        </p:txBody>
      </p:sp>
    </p:spTree>
    <p:extLst>
      <p:ext uri="{BB962C8B-B14F-4D97-AF65-F5344CB8AC3E}">
        <p14:creationId xmlns:p14="http://schemas.microsoft.com/office/powerpoint/2010/main" val="2612215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400" b="1" dirty="0">
                <a:solidFill>
                  <a:srgbClr val="43A2DA"/>
                </a:solidFill>
                <a:latin typeface="Segoe UI" panose="020B0502040204020203" pitchFamily="34" charset="0"/>
                <a:cs typeface="Segoe UI" panose="020B0502040204020203" pitchFamily="34" charset="0"/>
              </a:rPr>
              <a:t>Liberalised Remittance Scheme (LRS)</a:t>
            </a: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3656104685"/>
              </p:ext>
            </p:extLst>
          </p:nvPr>
        </p:nvGraphicFramePr>
        <p:xfrm>
          <a:off x="951345" y="1577794"/>
          <a:ext cx="10464800" cy="4753343"/>
        </p:xfrm>
        <a:graphic>
          <a:graphicData uri="http://schemas.openxmlformats.org/drawingml/2006/table">
            <a:tbl>
              <a:tblPr firstRow="1" bandRow="1">
                <a:tableStyleId>{69012ECD-51FC-41F1-AA8D-1B2483CD663E}</a:tableStyleId>
              </a:tblPr>
              <a:tblGrid>
                <a:gridCol w="10464800">
                  <a:extLst>
                    <a:ext uri="{9D8B030D-6E8A-4147-A177-3AD203B41FA5}">
                      <a16:colId xmlns:a16="http://schemas.microsoft.com/office/drawing/2014/main" val="872324653"/>
                    </a:ext>
                  </a:extLst>
                </a:gridCol>
              </a:tblGrid>
              <a:tr h="996937">
                <a:tc>
                  <a:txBody>
                    <a:bodyPr/>
                    <a:lstStyle/>
                    <a:p>
                      <a:pPr marL="12700" marR="0" lvl="0" indent="0" algn="ctr" defTabSz="914400" rtl="0" eaLnBrk="1" fontAlgn="auto" latinLnBrk="0" hangingPunct="1">
                        <a:lnSpc>
                          <a:spcPct val="150000"/>
                        </a:lnSpc>
                        <a:spcBef>
                          <a:spcPts val="95"/>
                        </a:spcBef>
                        <a:spcAft>
                          <a:spcPts val="0"/>
                        </a:spcAft>
                        <a:buClrTx/>
                        <a:buSzTx/>
                        <a:buFontTx/>
                        <a:buNone/>
                        <a:tabLst>
                          <a:tab pos="206375" algn="l"/>
                        </a:tabLst>
                        <a:defRPr/>
                      </a:pPr>
                      <a:r>
                        <a:rPr lang="en-US" sz="2000" b="1" spc="-5" dirty="0">
                          <a:solidFill>
                            <a:srgbClr val="FFFF00"/>
                          </a:solidFill>
                          <a:latin typeface="Segoe UI" panose="020B0502040204020203" pitchFamily="34" charset="0"/>
                          <a:ea typeface="Cambria" panose="02040503050406030204" pitchFamily="18" charset="0"/>
                          <a:cs typeface="Segoe UI" panose="020B0502040204020203" pitchFamily="34" charset="0"/>
                        </a:rPr>
                        <a:t>Insertion of New Regulation 20A in Foreign Exchange Management (Transfer or Issue of any Foreign Security) (Amendment) Regulations, 2013</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3307454">
                <a:tc>
                  <a:txBody>
                    <a:bodyPr/>
                    <a:lstStyle/>
                    <a:p>
                      <a:pPr marL="502920" algn="l">
                        <a:lnSpc>
                          <a:spcPct val="106000"/>
                        </a:lnSpc>
                        <a:spcAft>
                          <a:spcPts val="0"/>
                        </a:spcAft>
                      </a:pPr>
                      <a:r>
                        <a:rPr lang="en-US" sz="2000" b="1" u="sng"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Overseas Direct Investment -Eligibility and prohibition </a:t>
                      </a:r>
                    </a:p>
                    <a:p>
                      <a:pPr marL="502920" algn="just">
                        <a:lnSpc>
                          <a:spcPct val="106000"/>
                        </a:lnSpc>
                        <a:spcAft>
                          <a:spcPts val="0"/>
                        </a:spcAf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6000"/>
                        </a:lnSpc>
                        <a:spcAft>
                          <a:spcPts val="0"/>
                        </a:spcAft>
                        <a:buFont typeface="Symbol" panose="05050102010706020507" pitchFamily="18" charset="2"/>
                        <a:buChar char=""/>
                      </a:pPr>
                      <a:r>
                        <a:rPr lang="en-US" sz="20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The JV or WOS, to be acquired / set up by a resident individual under this Schedule, shall be an </a:t>
                      </a:r>
                      <a:r>
                        <a:rPr lang="en-US" sz="2000" dirty="0">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operating entity </a:t>
                      </a:r>
                      <a:r>
                        <a:rPr lang="en-US" sz="2000" u="sng"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only</a:t>
                      </a:r>
                      <a:r>
                        <a:rPr lang="en-US" sz="20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and </a:t>
                      </a:r>
                      <a:r>
                        <a:rPr lang="en-US" sz="240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no step down subsidiary</a:t>
                      </a:r>
                      <a:r>
                        <a:rPr lang="en-US" sz="24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is allowed to be acquired or set up by the JV or WOS.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6000"/>
                        </a:lnSpc>
                        <a:spcAft>
                          <a:spcPts val="0"/>
                        </a:spcAft>
                        <a:buFont typeface="Symbol" panose="05050102010706020507" pitchFamily="18" charset="2"/>
                        <a:buChar char=""/>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For the purpose of making investment under this Schedule, </a:t>
                      </a:r>
                      <a:r>
                        <a:rPr lang="en-US" sz="2000" dirty="0">
                          <a:solidFill>
                            <a:srgbClr val="9933FF"/>
                          </a:solidFill>
                          <a:effectLst/>
                          <a:latin typeface="Arial" panose="020B0604020202020204" pitchFamily="34" charset="0"/>
                          <a:ea typeface="Times New Roman" panose="02020603050405020304" pitchFamily="18" charset="0"/>
                          <a:cs typeface="Times New Roman" panose="02020603050405020304" pitchFamily="18" charset="0"/>
                        </a:rPr>
                        <a:t>the valuation </a:t>
                      </a: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shall be as per Regulation 6(6)(a) of this Notification.</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6000"/>
                        </a:lnSpc>
                        <a:spcAft>
                          <a:spcPts val="800"/>
                        </a:spcAft>
                        <a:buFont typeface="Symbol" panose="05050102010706020507" pitchFamily="18" charset="2"/>
                        <a:buChar char=""/>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financial commitment by a resident individual to / on behalf of the JV or WOS, other than the overseas direct investments as defined under Regulation 2(e) read with Regulation 20A of this Notification, is prohibited. e.g. Extending loan to JV etc.</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endParaRPr lang="en-US" sz="2000" kern="1200" dirty="0">
                        <a:solidFill>
                          <a:srgbClr val="000000"/>
                        </a:solidFill>
                        <a:effectLst/>
                        <a:latin typeface="Arial" panose="020B0604020202020204" pitchFamily="34" charset="0"/>
                        <a:ea typeface="Times New Roman" panose="02020603050405020304" pitchFamily="18" charset="0"/>
                        <a:cs typeface="+mn-cs"/>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10</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4127074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400" b="1" dirty="0">
                <a:solidFill>
                  <a:srgbClr val="43A2DA"/>
                </a:solidFill>
                <a:latin typeface="Segoe UI" panose="020B0502040204020203" pitchFamily="34" charset="0"/>
                <a:cs typeface="Segoe UI" panose="020B0502040204020203" pitchFamily="34" charset="0"/>
              </a:rPr>
              <a:t>Liberalised Remittance Scheme (LRS)</a:t>
            </a: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2262895282"/>
              </p:ext>
            </p:extLst>
          </p:nvPr>
        </p:nvGraphicFramePr>
        <p:xfrm>
          <a:off x="951345" y="1577794"/>
          <a:ext cx="10464800" cy="4499597"/>
        </p:xfrm>
        <a:graphic>
          <a:graphicData uri="http://schemas.openxmlformats.org/drawingml/2006/table">
            <a:tbl>
              <a:tblPr firstRow="1" bandRow="1">
                <a:tableStyleId>{69012ECD-51FC-41F1-AA8D-1B2483CD663E}</a:tableStyleId>
              </a:tblPr>
              <a:tblGrid>
                <a:gridCol w="10464800">
                  <a:extLst>
                    <a:ext uri="{9D8B030D-6E8A-4147-A177-3AD203B41FA5}">
                      <a16:colId xmlns:a16="http://schemas.microsoft.com/office/drawing/2014/main" val="872324653"/>
                    </a:ext>
                  </a:extLst>
                </a:gridCol>
              </a:tblGrid>
              <a:tr h="996937">
                <a:tc>
                  <a:txBody>
                    <a:bodyPr/>
                    <a:lstStyle/>
                    <a:p>
                      <a:pPr marL="12700" marR="0" lvl="0" indent="0" algn="ctr"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a:solidFill>
                            <a:srgbClr val="FFFF00"/>
                          </a:solidFill>
                          <a:latin typeface="Segoe UI" panose="020B0502040204020203" pitchFamily="34" charset="0"/>
                          <a:ea typeface="Cambria" panose="02040503050406030204" pitchFamily="18" charset="0"/>
                          <a:cs typeface="Segoe UI" panose="020B0502040204020203" pitchFamily="34" charset="0"/>
                        </a:rPr>
                        <a:t>Post Investment</a:t>
                      </a:r>
                      <a:r>
                        <a:rPr lang="en-US" sz="2800" b="1" spc="-5" baseline="0" dirty="0">
                          <a:solidFill>
                            <a:srgbClr val="FFFF00"/>
                          </a:solidFill>
                          <a:latin typeface="Segoe UI" panose="020B0502040204020203" pitchFamily="34" charset="0"/>
                          <a:ea typeface="Cambria" panose="02040503050406030204" pitchFamily="18" charset="0"/>
                          <a:cs typeface="Segoe UI" panose="020B0502040204020203" pitchFamily="34" charset="0"/>
                        </a:rPr>
                        <a:t> Changes</a:t>
                      </a:r>
                      <a:endParaRPr lang="en-US" sz="2000" b="1" spc="-5" dirty="0">
                        <a:solidFill>
                          <a:srgbClr val="FFFF00"/>
                        </a:solidFill>
                        <a:latin typeface="Segoe UI" panose="020B0502040204020203" pitchFamily="34" charset="0"/>
                        <a:ea typeface="Cambria" panose="02040503050406030204" pitchFamily="18" charset="0"/>
                        <a:cs typeface="Segoe UI" panose="020B0502040204020203"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3307454">
                <a:tc>
                  <a:txBody>
                    <a:bodyPr/>
                    <a:lstStyle/>
                    <a:p>
                      <a:pPr algn="just">
                        <a:lnSpc>
                          <a:spcPct val="106000"/>
                        </a:lnSpc>
                        <a:spcAft>
                          <a:spcPts val="800"/>
                        </a:spcAft>
                      </a:pPr>
                      <a:endPar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457200" indent="-457200" algn="just">
                        <a:lnSpc>
                          <a:spcPct val="106000"/>
                        </a:lnSpc>
                        <a:spcAft>
                          <a:spcPts val="800"/>
                        </a:spcAft>
                        <a:buFont typeface="Wingdings" panose="05000000000000000000" pitchFamily="2" charset="2"/>
                        <a:buChar char="ü"/>
                      </a:pPr>
                      <a:r>
                        <a:rPr lang="en-US" sz="3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Any alteration in shareholding pattern of the JV or WOS may be reported to the designated AD </a:t>
                      </a:r>
                      <a:r>
                        <a:rPr lang="en-US" sz="3200" dirty="0">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within 30 days </a:t>
                      </a:r>
                      <a:r>
                        <a:rPr lang="en-US" sz="3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including reporting in the Annual Performance Report as required to be submitted in terms of Regulation 15 of this Notification.</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endParaRPr lang="en-US" sz="2000" kern="1200" dirty="0">
                        <a:solidFill>
                          <a:srgbClr val="000000"/>
                        </a:solidFill>
                        <a:effectLst/>
                        <a:latin typeface="Arial" panose="020B0604020202020204" pitchFamily="34" charset="0"/>
                        <a:ea typeface="Times New Roman" panose="02020603050405020304" pitchFamily="18" charset="0"/>
                        <a:cs typeface="+mn-cs"/>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11</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2703905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400" b="1" dirty="0">
                <a:solidFill>
                  <a:srgbClr val="43A2DA"/>
                </a:solidFill>
                <a:latin typeface="Segoe UI" panose="020B0502040204020203" pitchFamily="34" charset="0"/>
                <a:cs typeface="Segoe UI" panose="020B0502040204020203" pitchFamily="34" charset="0"/>
              </a:rPr>
              <a:t>Liberalised Remittance Scheme (LRS)</a:t>
            </a: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1078324155"/>
              </p:ext>
            </p:extLst>
          </p:nvPr>
        </p:nvGraphicFramePr>
        <p:xfrm>
          <a:off x="951345" y="1577794"/>
          <a:ext cx="10464800" cy="5127422"/>
        </p:xfrm>
        <a:graphic>
          <a:graphicData uri="http://schemas.openxmlformats.org/drawingml/2006/table">
            <a:tbl>
              <a:tblPr firstRow="1" bandRow="1">
                <a:tableStyleId>{69012ECD-51FC-41F1-AA8D-1B2483CD663E}</a:tableStyleId>
              </a:tblPr>
              <a:tblGrid>
                <a:gridCol w="10464800">
                  <a:extLst>
                    <a:ext uri="{9D8B030D-6E8A-4147-A177-3AD203B41FA5}">
                      <a16:colId xmlns:a16="http://schemas.microsoft.com/office/drawing/2014/main" val="872324653"/>
                    </a:ext>
                  </a:extLst>
                </a:gridCol>
              </a:tblGrid>
              <a:tr h="996937">
                <a:tc>
                  <a:txBody>
                    <a:bodyPr/>
                    <a:lstStyle/>
                    <a:p>
                      <a:pPr marL="12700" marR="0" lvl="0" indent="0" algn="ctr"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a:solidFill>
                            <a:srgbClr val="FFFF00"/>
                          </a:solidFill>
                          <a:latin typeface="Segoe UI" panose="020B0502040204020203" pitchFamily="34" charset="0"/>
                          <a:ea typeface="Cambria" panose="02040503050406030204" pitchFamily="18" charset="0"/>
                          <a:cs typeface="Segoe UI" panose="020B0502040204020203" pitchFamily="34" charset="0"/>
                        </a:rPr>
                        <a:t>Disinvestment</a:t>
                      </a:r>
                      <a:r>
                        <a:rPr lang="en-US" sz="2800" b="1" spc="-5" baseline="0" dirty="0">
                          <a:solidFill>
                            <a:srgbClr val="FFFF00"/>
                          </a:solidFill>
                          <a:latin typeface="Segoe UI" panose="020B0502040204020203" pitchFamily="34" charset="0"/>
                          <a:ea typeface="Cambria" panose="02040503050406030204" pitchFamily="18" charset="0"/>
                          <a:cs typeface="Segoe UI" panose="020B0502040204020203" pitchFamily="34" charset="0"/>
                        </a:rPr>
                        <a:t> by Resident Individuals</a:t>
                      </a:r>
                      <a:endParaRPr lang="en-US" sz="2000" b="1" spc="-5" dirty="0">
                        <a:solidFill>
                          <a:srgbClr val="FFFF00"/>
                        </a:solidFill>
                        <a:latin typeface="Segoe UI" panose="020B0502040204020203" pitchFamily="34" charset="0"/>
                        <a:ea typeface="Cambria" panose="02040503050406030204" pitchFamily="18" charset="0"/>
                        <a:cs typeface="Segoe UI" panose="020B0502040204020203"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3307454">
                <a:tc>
                  <a:txBody>
                    <a:bodyPr/>
                    <a:lstStyle/>
                    <a:p>
                      <a:pPr algn="just">
                        <a:lnSpc>
                          <a:spcPct val="106000"/>
                        </a:lnSpc>
                        <a:spcAft>
                          <a:spcPts val="800"/>
                        </a:spcAft>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 A resident individual, who has acquired / set up a JV or WOS under the provisions of this Schedule, </a:t>
                      </a:r>
                      <a:r>
                        <a:rPr lang="en-US" sz="2000" dirty="0">
                          <a:solidFill>
                            <a:srgbClr val="CC00CC"/>
                          </a:solidFill>
                          <a:effectLst/>
                          <a:latin typeface="Arial" panose="020B0604020202020204" pitchFamily="34" charset="0"/>
                          <a:ea typeface="Times New Roman" panose="02020603050405020304" pitchFamily="18" charset="0"/>
                          <a:cs typeface="Times New Roman" panose="02020603050405020304" pitchFamily="18" charset="0"/>
                        </a:rPr>
                        <a:t>may disinvest (partially or fully) </a:t>
                      </a: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by way of transfer / sale or by way of liquidation / merger of the JV or WOS.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 Disinvestment by a resident individual shall be </a:t>
                      </a:r>
                      <a:r>
                        <a:rPr lang="en-US" sz="2000" dirty="0">
                          <a:solidFill>
                            <a:srgbClr val="A50021"/>
                          </a:solidFill>
                          <a:effectLst/>
                          <a:latin typeface="Arial" panose="020B0604020202020204" pitchFamily="34" charset="0"/>
                          <a:ea typeface="Times New Roman" panose="02020603050405020304" pitchFamily="18" charset="0"/>
                          <a:cs typeface="Times New Roman" panose="02020603050405020304" pitchFamily="18" charset="0"/>
                        </a:rPr>
                        <a:t>allowed after one year from the date of making first remittance f</a:t>
                      </a: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or setting up or acquiring the JV or WOS abroad.</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 </a:t>
                      </a:r>
                      <a:r>
                        <a:rPr lang="en-US"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The disinvestment proceeds shall be repatriated to India immediately and in any case not later than </a:t>
                      </a:r>
                      <a:r>
                        <a:rPr lang="en-US" sz="20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60 days from the date of disinvestment and the same may be reported to the designated AD in 30 days from date of receipt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 </a:t>
                      </a:r>
                      <a:r>
                        <a:rPr lang="en-US" sz="2000" dirty="0">
                          <a:solidFill>
                            <a:srgbClr val="9933FF"/>
                          </a:solidFill>
                          <a:effectLst/>
                          <a:latin typeface="Arial" panose="020B0604020202020204" pitchFamily="34" charset="0"/>
                          <a:ea typeface="Times New Roman" panose="02020603050405020304" pitchFamily="18" charset="0"/>
                          <a:cs typeface="Times New Roman" panose="02020603050405020304" pitchFamily="18" charset="0"/>
                        </a:rPr>
                        <a:t>No write off shall be allowed </a:t>
                      </a:r>
                      <a:r>
                        <a:rPr lang="en-US" sz="20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in case of disinvestments by the resident individuals</a:t>
                      </a: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endPar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lnSpc>
                          <a:spcPct val="106000"/>
                        </a:lnSpc>
                        <a:spcAft>
                          <a:spcPts val="800"/>
                        </a:spcAft>
                      </a:pPr>
                      <a:endParaRPr lang="en-US" sz="2000" kern="1200" dirty="0">
                        <a:solidFill>
                          <a:srgbClr val="000000"/>
                        </a:solidFill>
                        <a:effectLst/>
                        <a:latin typeface="Arial" panose="020B0604020202020204" pitchFamily="34" charset="0"/>
                        <a:ea typeface="Times New Roman" panose="02020603050405020304" pitchFamily="18" charset="0"/>
                        <a:cs typeface="+mn-cs"/>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12</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828346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400" b="1" dirty="0">
                <a:solidFill>
                  <a:srgbClr val="43A2DA"/>
                </a:solidFill>
                <a:latin typeface="Segoe UI" panose="020B0502040204020203" pitchFamily="34" charset="0"/>
                <a:cs typeface="Segoe UI" panose="020B0502040204020203" pitchFamily="34" charset="0"/>
              </a:rPr>
              <a:t>Liberalised Remittance Scheme (LRS)</a:t>
            </a: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1498004913"/>
              </p:ext>
            </p:extLst>
          </p:nvPr>
        </p:nvGraphicFramePr>
        <p:xfrm>
          <a:off x="951345" y="1577794"/>
          <a:ext cx="10464800" cy="4304391"/>
        </p:xfrm>
        <a:graphic>
          <a:graphicData uri="http://schemas.openxmlformats.org/drawingml/2006/table">
            <a:tbl>
              <a:tblPr firstRow="1" bandRow="1">
                <a:tableStyleId>{69012ECD-51FC-41F1-AA8D-1B2483CD663E}</a:tableStyleId>
              </a:tblPr>
              <a:tblGrid>
                <a:gridCol w="10464800">
                  <a:extLst>
                    <a:ext uri="{9D8B030D-6E8A-4147-A177-3AD203B41FA5}">
                      <a16:colId xmlns:a16="http://schemas.microsoft.com/office/drawing/2014/main" val="872324653"/>
                    </a:ext>
                  </a:extLst>
                </a:gridCol>
              </a:tblGrid>
              <a:tr h="996937">
                <a:tc>
                  <a:txBody>
                    <a:bodyPr/>
                    <a:lstStyle/>
                    <a:p>
                      <a:pPr marL="12700" marR="0" lvl="0" indent="0" algn="ctr"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a:solidFill>
                            <a:srgbClr val="FFFF00"/>
                          </a:solidFill>
                          <a:latin typeface="Segoe UI" panose="020B0502040204020203" pitchFamily="34" charset="0"/>
                          <a:ea typeface="Cambria" panose="02040503050406030204" pitchFamily="18" charset="0"/>
                          <a:cs typeface="Segoe UI" panose="020B0502040204020203" pitchFamily="34" charset="0"/>
                        </a:rPr>
                        <a:t>Reporting</a:t>
                      </a:r>
                      <a:r>
                        <a:rPr lang="en-US" sz="2800" b="1" spc="-5" baseline="0" dirty="0">
                          <a:solidFill>
                            <a:srgbClr val="FFFF00"/>
                          </a:solidFill>
                          <a:latin typeface="Segoe UI" panose="020B0502040204020203" pitchFamily="34" charset="0"/>
                          <a:ea typeface="Cambria" panose="02040503050406030204" pitchFamily="18" charset="0"/>
                          <a:cs typeface="Segoe UI" panose="020B0502040204020203" pitchFamily="34" charset="0"/>
                        </a:rPr>
                        <a:t> Requirements</a:t>
                      </a:r>
                      <a:endParaRPr lang="en-US" sz="2000" b="1" spc="-5" dirty="0">
                        <a:solidFill>
                          <a:srgbClr val="FFFF00"/>
                        </a:solidFill>
                        <a:latin typeface="Segoe UI" panose="020B0502040204020203" pitchFamily="34" charset="0"/>
                        <a:ea typeface="Cambria" panose="02040503050406030204" pitchFamily="18" charset="0"/>
                        <a:cs typeface="Segoe UI" panose="020B0502040204020203"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3307454">
                <a:tc>
                  <a:txBody>
                    <a:bodyPr/>
                    <a:lstStyle/>
                    <a:p>
                      <a:pPr marL="457200" algn="just">
                        <a:lnSpc>
                          <a:spcPct val="106000"/>
                        </a:lnSpc>
                        <a:spcAft>
                          <a:spcPts val="800"/>
                        </a:spcAft>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 </a:t>
                      </a: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resident individual, making overseas direct investments under the provisions of this Schedule, shall submit </a:t>
                      </a:r>
                      <a:r>
                        <a:rPr lang="en-US" sz="1800"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rPr>
                        <a:t>Part I of the Form ODI</a:t>
                      </a: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duly completed, to the designated </a:t>
                      </a:r>
                      <a:r>
                        <a:rPr lang="en-US"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authorised</a:t>
                      </a: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dealer</a:t>
                      </a:r>
                      <a:r>
                        <a:rPr lang="en-US" sz="18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a:solidFill>
                            <a:schemeClr val="accent2">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within 30 days of making the remittance</a:t>
                      </a: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6000"/>
                        </a:lnSpc>
                        <a:spcAft>
                          <a:spcPts val="80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 The investment, as made by a resident individual, shall be reported by the designated </a:t>
                      </a:r>
                      <a:r>
                        <a:rPr lang="en-US"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authorised</a:t>
                      </a: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dealer to the Reserve Bank in </a:t>
                      </a:r>
                      <a:r>
                        <a:rPr lang="en-US" sz="1800" dirty="0">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Form ODI Part I and II within </a:t>
                      </a: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30 days of making the remittance.</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6000"/>
                        </a:lnSpc>
                        <a:spcAft>
                          <a:spcPts val="80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 The disinvestment by the resident individual may be reported by the designated AD to the Reserve Bank in </a:t>
                      </a:r>
                      <a:r>
                        <a:rPr lang="en-US" sz="1800" dirty="0">
                          <a:solidFill>
                            <a:srgbClr val="9933FF"/>
                          </a:solidFill>
                          <a:effectLst/>
                          <a:latin typeface="Arial" panose="020B0604020202020204" pitchFamily="34" charset="0"/>
                          <a:ea typeface="Times New Roman" panose="02020603050405020304" pitchFamily="18" charset="0"/>
                          <a:cs typeface="Times New Roman" panose="02020603050405020304" pitchFamily="18" charset="0"/>
                        </a:rPr>
                        <a:t>Form ODI Part III within 30 days </a:t>
                      </a: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of receipt of disinvestment proceeds.”</a:t>
                      </a:r>
                      <a:endParaRPr lang="en-US" sz="1800" kern="1200" dirty="0">
                        <a:solidFill>
                          <a:srgbClr val="000000"/>
                        </a:solidFill>
                        <a:effectLst/>
                        <a:latin typeface="Arial" panose="020B0604020202020204" pitchFamily="34" charset="0"/>
                        <a:ea typeface="Times New Roman" panose="02020603050405020304" pitchFamily="18" charset="0"/>
                        <a:cs typeface="+mn-cs"/>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13</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659454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400" b="1" dirty="0">
                <a:solidFill>
                  <a:srgbClr val="43A2DA"/>
                </a:solidFill>
                <a:latin typeface="Segoe UI" panose="020B0502040204020203" pitchFamily="34" charset="0"/>
                <a:cs typeface="Segoe UI" panose="020B0502040204020203" pitchFamily="34" charset="0"/>
              </a:rPr>
              <a:t>Liberalised Remittance Scheme (LRS)</a:t>
            </a: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2522859028"/>
              </p:ext>
            </p:extLst>
          </p:nvPr>
        </p:nvGraphicFramePr>
        <p:xfrm>
          <a:off x="951345" y="1577794"/>
          <a:ext cx="10464800" cy="4795710"/>
        </p:xfrm>
        <a:graphic>
          <a:graphicData uri="http://schemas.openxmlformats.org/drawingml/2006/table">
            <a:tbl>
              <a:tblPr firstRow="1" bandRow="1">
                <a:tableStyleId>{69012ECD-51FC-41F1-AA8D-1B2483CD663E}</a:tableStyleId>
              </a:tblPr>
              <a:tblGrid>
                <a:gridCol w="10464800">
                  <a:extLst>
                    <a:ext uri="{9D8B030D-6E8A-4147-A177-3AD203B41FA5}">
                      <a16:colId xmlns:a16="http://schemas.microsoft.com/office/drawing/2014/main" val="872324653"/>
                    </a:ext>
                  </a:extLst>
                </a:gridCol>
              </a:tblGrid>
              <a:tr h="1110731">
                <a:tc>
                  <a:txBody>
                    <a:bodyPr/>
                    <a:lstStyle/>
                    <a:p>
                      <a:pPr marL="12700" marR="0" lvl="0" indent="0" algn="ctr"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a:solidFill>
                            <a:srgbClr val="FFFF00"/>
                          </a:solidFill>
                          <a:latin typeface="Segoe UI" panose="020B0502040204020203" pitchFamily="34" charset="0"/>
                          <a:ea typeface="Cambria" panose="02040503050406030204" pitchFamily="18" charset="0"/>
                          <a:cs typeface="Segoe UI" panose="020B0502040204020203" pitchFamily="34" charset="0"/>
                        </a:rPr>
                        <a:t>Reporting</a:t>
                      </a:r>
                      <a:r>
                        <a:rPr lang="en-US" sz="2800" b="1" spc="-5" baseline="0" dirty="0">
                          <a:solidFill>
                            <a:srgbClr val="FFFF00"/>
                          </a:solidFill>
                          <a:latin typeface="Segoe UI" panose="020B0502040204020203" pitchFamily="34" charset="0"/>
                          <a:ea typeface="Cambria" panose="02040503050406030204" pitchFamily="18" charset="0"/>
                          <a:cs typeface="Segoe UI" panose="020B0502040204020203" pitchFamily="34" charset="0"/>
                        </a:rPr>
                        <a:t> Requirements</a:t>
                      </a:r>
                      <a:endParaRPr lang="en-US" sz="2000" b="1" spc="-5" dirty="0">
                        <a:solidFill>
                          <a:srgbClr val="FFFF00"/>
                        </a:solidFill>
                        <a:latin typeface="Segoe UI" panose="020B0502040204020203" pitchFamily="34" charset="0"/>
                        <a:ea typeface="Cambria" panose="02040503050406030204" pitchFamily="18" charset="0"/>
                        <a:cs typeface="Segoe UI" panose="020B0502040204020203"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3684979">
                <a:tc>
                  <a:txBody>
                    <a:bodyPr/>
                    <a:lstStyle/>
                    <a:p>
                      <a:pPr marL="0" indent="0" algn="just">
                        <a:buFont typeface="Arial" panose="020B0604020202020204" pitchFamily="34" charset="0"/>
                        <a:buNone/>
                      </a:pPr>
                      <a:r>
                        <a:rPr lang="en-US" sz="1800" dirty="0">
                          <a:solidFill>
                            <a:schemeClr val="tx1"/>
                          </a:solidFill>
                          <a:effectLst/>
                          <a:latin typeface="Arial" panose="020B0604020202020204" pitchFamily="34" charset="0"/>
                          <a:ea typeface="Times New Roman" panose="02020603050405020304" pitchFamily="18" charset="0"/>
                        </a:rPr>
                        <a:t>     </a:t>
                      </a:r>
                      <a:r>
                        <a:rPr lang="en-US" sz="3200" dirty="0">
                          <a:solidFill>
                            <a:schemeClr val="tx1"/>
                          </a:solidFill>
                          <a:effectLst/>
                          <a:latin typeface="Arial" panose="020B0604020202020204" pitchFamily="34" charset="0"/>
                          <a:ea typeface="Times New Roman" panose="02020603050405020304" pitchFamily="18" charset="0"/>
                        </a:rPr>
                        <a:t>Investor, who has remitted funds</a:t>
                      </a:r>
                      <a:r>
                        <a:rPr lang="en-US" sz="1800" dirty="0">
                          <a:solidFill>
                            <a:schemeClr val="tx1"/>
                          </a:solidFill>
                          <a:effectLst/>
                          <a:latin typeface="Arial" panose="020B0604020202020204" pitchFamily="34" charset="0"/>
                          <a:ea typeface="Times New Roman" panose="02020603050405020304" pitchFamily="18" charset="0"/>
                        </a:rPr>
                        <a:t> </a:t>
                      </a:r>
                    </a:p>
                    <a:p>
                      <a:pPr marL="0" indent="0" algn="just">
                        <a:buFont typeface="Arial" panose="020B0604020202020204" pitchFamily="34" charset="0"/>
                        <a:buNone/>
                      </a:pPr>
                      <a:endParaRPr lang="en-US" sz="1800" dirty="0">
                        <a:solidFill>
                          <a:schemeClr val="tx1"/>
                        </a:solidFill>
                        <a:effectLst/>
                        <a:latin typeface="Arial" panose="020B0604020202020204" pitchFamily="34" charset="0"/>
                        <a:ea typeface="Times New Roman" panose="02020603050405020304" pitchFamily="18" charset="0"/>
                      </a:endParaRPr>
                    </a:p>
                    <a:p>
                      <a:pPr marL="285750" indent="-285750" algn="just">
                        <a:buFont typeface="Arial" panose="020B0604020202020204" pitchFamily="34" charset="0"/>
                        <a:buChar char="•"/>
                      </a:pPr>
                      <a:r>
                        <a:rPr lang="en-US" sz="1800" dirty="0">
                          <a:solidFill>
                            <a:schemeClr val="tx1"/>
                          </a:solidFill>
                          <a:effectLst/>
                          <a:latin typeface="Arial" panose="020B0604020202020204" pitchFamily="34" charset="0"/>
                          <a:ea typeface="Times New Roman" panose="02020603050405020304" pitchFamily="18" charset="0"/>
                        </a:rPr>
                        <a:t>under LRS </a:t>
                      </a:r>
                      <a:r>
                        <a:rPr lang="en-US" sz="1800" dirty="0">
                          <a:solidFill>
                            <a:srgbClr val="CC00CC"/>
                          </a:solidFill>
                          <a:effectLst/>
                          <a:latin typeface="Arial" panose="020B0604020202020204" pitchFamily="34" charset="0"/>
                          <a:ea typeface="Times New Roman" panose="02020603050405020304" pitchFamily="18" charset="0"/>
                        </a:rPr>
                        <a:t>can retain, reinvest the income earned on the investments</a:t>
                      </a:r>
                      <a:r>
                        <a:rPr lang="en-US" sz="1800" dirty="0">
                          <a:solidFill>
                            <a:schemeClr val="tx1"/>
                          </a:solidFill>
                          <a:effectLst/>
                          <a:latin typeface="Arial" panose="020B0604020202020204" pitchFamily="34" charset="0"/>
                          <a:ea typeface="Times New Roman" panose="02020603050405020304" pitchFamily="18" charset="0"/>
                        </a:rPr>
                        <a:t>. </a:t>
                      </a:r>
                    </a:p>
                    <a:p>
                      <a:pPr marL="0" indent="0" algn="just">
                        <a:buFont typeface="Arial" panose="020B0604020202020204" pitchFamily="34" charset="0"/>
                        <a:buNone/>
                      </a:pPr>
                      <a:endParaRPr lang="en-US" sz="1800" dirty="0">
                        <a:solidFill>
                          <a:schemeClr val="tx1"/>
                        </a:solidFill>
                        <a:effectLst/>
                        <a:latin typeface="Arial" panose="020B0604020202020204" pitchFamily="34" charset="0"/>
                        <a:ea typeface="Times New Roman" panose="02020603050405020304" pitchFamily="18" charset="0"/>
                      </a:endParaRPr>
                    </a:p>
                    <a:p>
                      <a:pPr marL="285750" indent="-285750" algn="just">
                        <a:buFont typeface="Arial" panose="020B0604020202020204" pitchFamily="34" charset="0"/>
                        <a:buChar char="•"/>
                      </a:pPr>
                      <a:r>
                        <a:rPr lang="en-US" sz="1800" dirty="0">
                          <a:solidFill>
                            <a:schemeClr val="tx1"/>
                          </a:solidFill>
                          <a:effectLst/>
                          <a:latin typeface="Arial" panose="020B0604020202020204" pitchFamily="34" charset="0"/>
                          <a:ea typeface="Times New Roman" panose="02020603050405020304" pitchFamily="18" charset="0"/>
                        </a:rPr>
                        <a:t>At present, the resident individual is </a:t>
                      </a:r>
                      <a:r>
                        <a:rPr lang="en-US" sz="2000" dirty="0">
                          <a:solidFill>
                            <a:srgbClr val="A50021"/>
                          </a:solidFill>
                          <a:effectLst/>
                          <a:latin typeface="Arial" panose="020B0604020202020204" pitchFamily="34" charset="0"/>
                          <a:ea typeface="Times New Roman" panose="02020603050405020304" pitchFamily="18" charset="0"/>
                        </a:rPr>
                        <a:t>not </a:t>
                      </a:r>
                      <a:r>
                        <a:rPr lang="en-US" sz="2000" dirty="0">
                          <a:solidFill>
                            <a:srgbClr val="4472C4"/>
                          </a:solidFill>
                          <a:effectLst/>
                          <a:latin typeface="Arial" panose="020B0604020202020204" pitchFamily="34" charset="0"/>
                          <a:ea typeface="Times New Roman" panose="02020603050405020304" pitchFamily="18" charset="0"/>
                        </a:rPr>
                        <a:t>required to repatriate the funds or income generated out of investments made under the Scheme.</a:t>
                      </a:r>
                    </a:p>
                    <a:p>
                      <a:pPr marL="0" indent="0" algn="just">
                        <a:buFont typeface="Arial" panose="020B0604020202020204" pitchFamily="34" charset="0"/>
                        <a:buNone/>
                      </a:pPr>
                      <a:endParaRPr lang="en-US" sz="2000" dirty="0">
                        <a:solidFill>
                          <a:srgbClr val="4472C4"/>
                        </a:solidFill>
                        <a:effectLst/>
                        <a:latin typeface="Arial" panose="020B0604020202020204" pitchFamily="34" charset="0"/>
                        <a:ea typeface="Times New Roman" panose="02020603050405020304" pitchFamily="18" charset="0"/>
                      </a:endParaRPr>
                    </a:p>
                    <a:p>
                      <a:pPr marL="285750" indent="-285750" algn="just">
                        <a:buFont typeface="Arial" panose="020B0604020202020204" pitchFamily="34" charset="0"/>
                        <a:buChar char="•"/>
                      </a:pPr>
                      <a:r>
                        <a:rPr lang="en-US" sz="1800" dirty="0">
                          <a:solidFill>
                            <a:srgbClr val="00B050"/>
                          </a:solidFill>
                          <a:effectLst/>
                          <a:latin typeface="Arial" panose="020B0604020202020204" pitchFamily="34" charset="0"/>
                          <a:ea typeface="Times New Roman" panose="02020603050405020304" pitchFamily="18" charset="0"/>
                        </a:rPr>
                        <a:t>However, a resident individual who has made overseas direct investment </a:t>
                      </a:r>
                      <a:r>
                        <a:rPr lang="en-US" sz="1800" dirty="0">
                          <a:solidFill>
                            <a:srgbClr val="A50021"/>
                          </a:solidFill>
                          <a:effectLst/>
                          <a:latin typeface="Arial" panose="020B0604020202020204" pitchFamily="34" charset="0"/>
                          <a:ea typeface="Times New Roman" panose="02020603050405020304" pitchFamily="18" charset="0"/>
                        </a:rPr>
                        <a:t>in the equity shares; compulsorily convertible preference shares of a JV/</a:t>
                      </a:r>
                      <a:r>
                        <a:rPr lang="en-US" sz="1800" dirty="0" err="1">
                          <a:solidFill>
                            <a:srgbClr val="A50021"/>
                          </a:solidFill>
                          <a:effectLst/>
                          <a:latin typeface="Arial" panose="020B0604020202020204" pitchFamily="34" charset="0"/>
                          <a:ea typeface="Times New Roman" panose="02020603050405020304" pitchFamily="18" charset="0"/>
                        </a:rPr>
                        <a:t>WoS</a:t>
                      </a:r>
                      <a:r>
                        <a:rPr lang="en-US" sz="1800" dirty="0">
                          <a:solidFill>
                            <a:srgbClr val="A50021"/>
                          </a:solidFill>
                          <a:effectLst/>
                          <a:latin typeface="Arial" panose="020B0604020202020204" pitchFamily="34" charset="0"/>
                          <a:ea typeface="Times New Roman" panose="02020603050405020304" pitchFamily="18" charset="0"/>
                        </a:rPr>
                        <a:t> outside India, within the LRS limit</a:t>
                      </a:r>
                      <a:r>
                        <a:rPr lang="en-US" sz="1800" dirty="0">
                          <a:solidFill>
                            <a:srgbClr val="00B050"/>
                          </a:solidFill>
                          <a:effectLst/>
                          <a:latin typeface="Arial" panose="020B0604020202020204" pitchFamily="34" charset="0"/>
                          <a:ea typeface="Times New Roman" panose="02020603050405020304" pitchFamily="18" charset="0"/>
                        </a:rPr>
                        <a:t>, shall have to comply with the terms and conditions prescribed by the overseas investment guidelines under </a:t>
                      </a:r>
                      <a:r>
                        <a:rPr lang="en-US" sz="1800" u="sng" dirty="0">
                          <a:solidFill>
                            <a:srgbClr val="00B050"/>
                          </a:solidFill>
                          <a:effectLst/>
                          <a:latin typeface="Arial" panose="020B0604020202020204" pitchFamily="34" charset="0"/>
                          <a:ea typeface="Times New Roman" panose="02020603050405020304" pitchFamily="18" charset="0"/>
                          <a:hlinkClick r:id="rId3"/>
                        </a:rPr>
                        <a:t>Notification No. FEMA 263/RB-2013 dated March 5, 2013</a:t>
                      </a:r>
                      <a:r>
                        <a:rPr lang="en-US" sz="1800" dirty="0">
                          <a:solidFill>
                            <a:srgbClr val="00B050"/>
                          </a:solidFill>
                          <a:effectLst/>
                          <a:latin typeface="Arial" panose="020B0604020202020204" pitchFamily="34" charset="0"/>
                          <a:ea typeface="Times New Roman" panose="02020603050405020304" pitchFamily="18" charset="0"/>
                        </a:rPr>
                        <a:t>.</a:t>
                      </a:r>
                      <a:endParaRPr lang="en-IN" sz="1600" dirty="0">
                        <a:effectLst/>
                        <a:latin typeface="Times New Roman" panose="02020603050405020304" pitchFamily="18" charset="0"/>
                        <a:ea typeface="Times New Roman" panose="02020603050405020304" pitchFamily="18" charset="0"/>
                      </a:endParaRPr>
                    </a:p>
                    <a:p>
                      <a:pPr marL="457200" algn="just">
                        <a:lnSpc>
                          <a:spcPct val="106000"/>
                        </a:lnSpc>
                        <a:spcAft>
                          <a:spcPts val="800"/>
                        </a:spcAft>
                      </a:pPr>
                      <a:endParaRPr lang="en-US" sz="1800" kern="1200" dirty="0">
                        <a:solidFill>
                          <a:srgbClr val="000000"/>
                        </a:solidFill>
                        <a:effectLst/>
                        <a:latin typeface="Arial" panose="020B0604020202020204" pitchFamily="34" charset="0"/>
                        <a:ea typeface="Times New Roman" panose="02020603050405020304" pitchFamily="18" charset="0"/>
                        <a:cs typeface="+mn-cs"/>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14</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1914881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57382" y="1752608"/>
            <a:ext cx="10677236" cy="4419599"/>
          </a:xfrm>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sz="3000" dirty="0">
                <a:solidFill>
                  <a:srgbClr val="00B0F0"/>
                </a:solidFill>
                <a:latin typeface="Segoe UI" panose="020B0502040204020203" pitchFamily="34" charset="0"/>
                <a:cs typeface="Segoe UI" panose="020B0502040204020203" pitchFamily="34" charset="0"/>
              </a:rPr>
              <a:t>Questions??</a:t>
            </a:r>
          </a:p>
        </p:txBody>
      </p:sp>
      <p:sp>
        <p:nvSpPr>
          <p:cNvPr id="5" name="object 2"/>
          <p:cNvSpPr/>
          <p:nvPr/>
        </p:nvSpPr>
        <p:spPr>
          <a:xfrm>
            <a:off x="0" y="0"/>
            <a:ext cx="12192000" cy="4828559"/>
          </a:xfrm>
          <a:prstGeom prst="rect">
            <a:avLst/>
          </a:prstGeom>
          <a:blipFill>
            <a:blip r:embed="rId3" cstate="print"/>
            <a:stretch>
              <a:fillRect/>
            </a:stretch>
          </a:blipFill>
        </p:spPr>
        <p:txBody>
          <a:bodyPr wrap="square" lIns="0" tIns="0" rIns="0" bIns="0" rtlCol="0"/>
          <a:lstStyle/>
          <a:p>
            <a:endParaRPr/>
          </a:p>
        </p:txBody>
      </p:sp>
      <p:sp>
        <p:nvSpPr>
          <p:cNvPr id="7" name="object 3"/>
          <p:cNvSpPr txBox="1">
            <a:spLocks noGrp="1"/>
          </p:cNvSpPr>
          <p:nvPr>
            <p:ph type="title"/>
          </p:nvPr>
        </p:nvSpPr>
        <p:spPr>
          <a:xfrm>
            <a:off x="168836" y="1421796"/>
            <a:ext cx="3506470" cy="1031240"/>
          </a:xfrm>
          <a:prstGeom prst="rect">
            <a:avLst/>
          </a:prstGeom>
        </p:spPr>
        <p:txBody>
          <a:bodyPr vert="horz" wrap="square" lIns="0" tIns="12700" rIns="0" bIns="0" rtlCol="0">
            <a:spAutoFit/>
          </a:bodyPr>
          <a:lstStyle/>
          <a:p>
            <a:pPr marL="12700">
              <a:lnSpc>
                <a:spcPct val="100000"/>
              </a:lnSpc>
              <a:spcBef>
                <a:spcPts val="100"/>
              </a:spcBef>
            </a:pPr>
            <a:r>
              <a:rPr sz="6600" dirty="0">
                <a:latin typeface="Gill Sans MT"/>
                <a:cs typeface="Gill Sans MT"/>
              </a:rPr>
              <a:t>Thank</a:t>
            </a:r>
            <a:r>
              <a:rPr sz="6600" spc="-1075" dirty="0">
                <a:latin typeface="Gill Sans MT"/>
                <a:cs typeface="Gill Sans MT"/>
              </a:rPr>
              <a:t> </a:t>
            </a:r>
            <a:r>
              <a:rPr sz="6600" spc="-315" dirty="0">
                <a:latin typeface="Gill Sans MT"/>
                <a:cs typeface="Gill Sans MT"/>
              </a:rPr>
              <a:t>You</a:t>
            </a:r>
            <a:endParaRPr sz="6600" dirty="0">
              <a:latin typeface="Gill Sans MT"/>
              <a:cs typeface="Gill Sans MT"/>
            </a:endParaRPr>
          </a:p>
        </p:txBody>
      </p:sp>
      <p:sp>
        <p:nvSpPr>
          <p:cNvPr id="8" name="object 4"/>
          <p:cNvSpPr txBox="1"/>
          <p:nvPr/>
        </p:nvSpPr>
        <p:spPr>
          <a:xfrm>
            <a:off x="168836" y="5159371"/>
            <a:ext cx="11854842" cy="1550670"/>
          </a:xfrm>
          <a:prstGeom prst="rect">
            <a:avLst/>
          </a:prstGeom>
        </p:spPr>
        <p:style>
          <a:lnRef idx="1">
            <a:schemeClr val="accent4"/>
          </a:lnRef>
          <a:fillRef idx="3">
            <a:schemeClr val="accent4"/>
          </a:fillRef>
          <a:effectRef idx="2">
            <a:schemeClr val="accent4"/>
          </a:effectRef>
          <a:fontRef idx="minor">
            <a:schemeClr val="lt1"/>
          </a:fontRef>
        </p:style>
        <p:txBody>
          <a:bodyPr vert="horz" wrap="square" lIns="0" tIns="12700" rIns="0" bIns="0" rtlCol="0">
            <a:spAutoFit/>
          </a:bodyPr>
          <a:lstStyle/>
          <a:p>
            <a:pPr marL="12700" marR="5080" algn="just">
              <a:lnSpc>
                <a:spcPct val="100000"/>
              </a:lnSpc>
              <a:spcBef>
                <a:spcPts val="100"/>
              </a:spcBef>
            </a:pPr>
            <a:r>
              <a:rPr sz="2000" spc="-5" dirty="0">
                <a:solidFill>
                  <a:srgbClr val="00338D"/>
                </a:solidFill>
                <a:latin typeface="Segoe UI" panose="020B0502040204020203" pitchFamily="34" charset="0"/>
                <a:cs typeface="Segoe UI" panose="020B0502040204020203" pitchFamily="34" charset="0"/>
              </a:rPr>
              <a:t>This </a:t>
            </a:r>
            <a:r>
              <a:rPr sz="2000" dirty="0">
                <a:solidFill>
                  <a:srgbClr val="00338D"/>
                </a:solidFill>
                <a:latin typeface="Segoe UI" panose="020B0502040204020203" pitchFamily="34" charset="0"/>
                <a:cs typeface="Segoe UI" panose="020B0502040204020203" pitchFamily="34" charset="0"/>
              </a:rPr>
              <a:t>views </a:t>
            </a:r>
            <a:r>
              <a:rPr sz="2000" spc="-5" dirty="0">
                <a:solidFill>
                  <a:srgbClr val="00338D"/>
                </a:solidFill>
                <a:latin typeface="Segoe UI" panose="020B0502040204020203" pitchFamily="34" charset="0"/>
                <a:cs typeface="Segoe UI" panose="020B0502040204020203" pitchFamily="34" charset="0"/>
              </a:rPr>
              <a:t>expressed in this presentation are personal </a:t>
            </a:r>
            <a:r>
              <a:rPr sz="2000" dirty="0">
                <a:solidFill>
                  <a:srgbClr val="00338D"/>
                </a:solidFill>
                <a:latin typeface="Segoe UI" panose="020B0502040204020203" pitchFamily="34" charset="0"/>
                <a:cs typeface="Segoe UI" panose="020B0502040204020203" pitchFamily="34" charset="0"/>
              </a:rPr>
              <a:t>views of </a:t>
            </a:r>
            <a:r>
              <a:rPr sz="2000" spc="-5" dirty="0">
                <a:solidFill>
                  <a:srgbClr val="00338D"/>
                </a:solidFill>
                <a:latin typeface="Segoe UI" panose="020B0502040204020203" pitchFamily="34" charset="0"/>
                <a:cs typeface="Segoe UI" panose="020B0502040204020203" pitchFamily="34" charset="0"/>
              </a:rPr>
              <a:t>the </a:t>
            </a:r>
            <a:r>
              <a:rPr sz="2000" spc="-15" dirty="0">
                <a:solidFill>
                  <a:srgbClr val="00338D"/>
                </a:solidFill>
                <a:latin typeface="Segoe UI" panose="020B0502040204020203" pitchFamily="34" charset="0"/>
                <a:cs typeface="Segoe UI" panose="020B0502040204020203" pitchFamily="34" charset="0"/>
              </a:rPr>
              <a:t>author. </a:t>
            </a:r>
            <a:r>
              <a:rPr sz="2000" spc="-5" dirty="0">
                <a:solidFill>
                  <a:srgbClr val="00338D"/>
                </a:solidFill>
                <a:latin typeface="Segoe UI" panose="020B0502040204020203" pitchFamily="34" charset="0"/>
                <a:cs typeface="Segoe UI" panose="020B0502040204020203" pitchFamily="34" charset="0"/>
              </a:rPr>
              <a:t>This presentation has  </a:t>
            </a:r>
            <a:r>
              <a:rPr sz="2000" dirty="0">
                <a:solidFill>
                  <a:srgbClr val="00338D"/>
                </a:solidFill>
                <a:latin typeface="Segoe UI" panose="020B0502040204020203" pitchFamily="34" charset="0"/>
                <a:cs typeface="Segoe UI" panose="020B0502040204020203" pitchFamily="34" charset="0"/>
              </a:rPr>
              <a:t>been </a:t>
            </a:r>
            <a:r>
              <a:rPr sz="2000" spc="-5" dirty="0">
                <a:solidFill>
                  <a:srgbClr val="00338D"/>
                </a:solidFill>
                <a:latin typeface="Segoe UI" panose="020B0502040204020203" pitchFamily="34" charset="0"/>
                <a:cs typeface="Segoe UI" panose="020B0502040204020203" pitchFamily="34" charset="0"/>
              </a:rPr>
              <a:t>prepared </a:t>
            </a:r>
            <a:r>
              <a:rPr sz="2000" spc="-10" dirty="0">
                <a:solidFill>
                  <a:srgbClr val="00338D"/>
                </a:solidFill>
                <a:latin typeface="Segoe UI" panose="020B0502040204020203" pitchFamily="34" charset="0"/>
                <a:cs typeface="Segoe UI" panose="020B0502040204020203" pitchFamily="34" charset="0"/>
              </a:rPr>
              <a:t>for </a:t>
            </a:r>
            <a:r>
              <a:rPr sz="2000" spc="-5" dirty="0">
                <a:solidFill>
                  <a:srgbClr val="00338D"/>
                </a:solidFill>
                <a:latin typeface="Segoe UI" panose="020B0502040204020203" pitchFamily="34" charset="0"/>
                <a:cs typeface="Segoe UI" panose="020B0502040204020203" pitchFamily="34" charset="0"/>
              </a:rPr>
              <a:t>general guidance on matters </a:t>
            </a:r>
            <a:r>
              <a:rPr sz="2000" dirty="0">
                <a:solidFill>
                  <a:srgbClr val="00338D"/>
                </a:solidFill>
                <a:latin typeface="Segoe UI" panose="020B0502040204020203" pitchFamily="34" charset="0"/>
                <a:cs typeface="Segoe UI" panose="020B0502040204020203" pitchFamily="34" charset="0"/>
              </a:rPr>
              <a:t>of </a:t>
            </a:r>
            <a:r>
              <a:rPr sz="2000" spc="-5" dirty="0">
                <a:solidFill>
                  <a:srgbClr val="00338D"/>
                </a:solidFill>
                <a:latin typeface="Segoe UI" panose="020B0502040204020203" pitchFamily="34" charset="0"/>
                <a:cs typeface="Segoe UI" panose="020B0502040204020203" pitchFamily="34" charset="0"/>
              </a:rPr>
              <a:t>interest </a:t>
            </a:r>
            <a:r>
              <a:rPr sz="2000" dirty="0">
                <a:solidFill>
                  <a:srgbClr val="00338D"/>
                </a:solidFill>
                <a:latin typeface="Segoe UI" panose="020B0502040204020203" pitchFamily="34" charset="0"/>
                <a:cs typeface="Segoe UI" panose="020B0502040204020203" pitchFamily="34" charset="0"/>
              </a:rPr>
              <a:t>only </a:t>
            </a:r>
            <a:r>
              <a:rPr sz="2000" spc="-5" dirty="0">
                <a:solidFill>
                  <a:srgbClr val="00338D"/>
                </a:solidFill>
                <a:latin typeface="Segoe UI" panose="020B0502040204020203" pitchFamily="34" charset="0"/>
                <a:cs typeface="Segoe UI" panose="020B0502040204020203" pitchFamily="34" charset="0"/>
              </a:rPr>
              <a:t>and does </a:t>
            </a:r>
            <a:r>
              <a:rPr sz="2000" dirty="0">
                <a:solidFill>
                  <a:srgbClr val="00338D"/>
                </a:solidFill>
                <a:latin typeface="Segoe UI" panose="020B0502040204020203" pitchFamily="34" charset="0"/>
                <a:cs typeface="Segoe UI" panose="020B0502040204020203" pitchFamily="34" charset="0"/>
              </a:rPr>
              <a:t>not </a:t>
            </a:r>
            <a:r>
              <a:rPr sz="2000" spc="-5" dirty="0">
                <a:solidFill>
                  <a:srgbClr val="00338D"/>
                </a:solidFill>
                <a:latin typeface="Segoe UI" panose="020B0502040204020203" pitchFamily="34" charset="0"/>
                <a:cs typeface="Segoe UI" panose="020B0502040204020203" pitchFamily="34" charset="0"/>
              </a:rPr>
              <a:t>constitute professional  </a:t>
            </a:r>
            <a:r>
              <a:rPr sz="2000" dirty="0">
                <a:solidFill>
                  <a:srgbClr val="00338D"/>
                </a:solidFill>
                <a:latin typeface="Segoe UI" panose="020B0502040204020203" pitchFamily="34" charset="0"/>
                <a:cs typeface="Segoe UI" panose="020B0502040204020203" pitchFamily="34" charset="0"/>
              </a:rPr>
              <a:t>advice. </a:t>
            </a:r>
            <a:r>
              <a:rPr sz="2000" spc="-40" dirty="0">
                <a:solidFill>
                  <a:srgbClr val="00338D"/>
                </a:solidFill>
                <a:latin typeface="Segoe UI" panose="020B0502040204020203" pitchFamily="34" charset="0"/>
                <a:cs typeface="Segoe UI" panose="020B0502040204020203" pitchFamily="34" charset="0"/>
              </a:rPr>
              <a:t>You </a:t>
            </a:r>
            <a:r>
              <a:rPr sz="2000" spc="-5" dirty="0">
                <a:solidFill>
                  <a:srgbClr val="00338D"/>
                </a:solidFill>
                <a:latin typeface="Segoe UI" panose="020B0502040204020203" pitchFamily="34" charset="0"/>
                <a:cs typeface="Segoe UI" panose="020B0502040204020203" pitchFamily="34" charset="0"/>
              </a:rPr>
              <a:t>should </a:t>
            </a:r>
            <a:r>
              <a:rPr sz="2000" dirty="0">
                <a:solidFill>
                  <a:srgbClr val="00338D"/>
                </a:solidFill>
                <a:latin typeface="Segoe UI" panose="020B0502040204020203" pitchFamily="34" charset="0"/>
                <a:cs typeface="Segoe UI" panose="020B0502040204020203" pitchFamily="34" charset="0"/>
              </a:rPr>
              <a:t>not act </a:t>
            </a:r>
            <a:r>
              <a:rPr sz="2000" spc="-5" dirty="0">
                <a:solidFill>
                  <a:srgbClr val="00338D"/>
                </a:solidFill>
                <a:latin typeface="Segoe UI" panose="020B0502040204020203" pitchFamily="34" charset="0"/>
                <a:cs typeface="Segoe UI" panose="020B0502040204020203" pitchFamily="34" charset="0"/>
              </a:rPr>
              <a:t>upon the information contained in this presentation </a:t>
            </a:r>
            <a:r>
              <a:rPr sz="2000" dirty="0">
                <a:solidFill>
                  <a:srgbClr val="00338D"/>
                </a:solidFill>
                <a:latin typeface="Segoe UI" panose="020B0502040204020203" pitchFamily="34" charset="0"/>
                <a:cs typeface="Segoe UI" panose="020B0502040204020203" pitchFamily="34" charset="0"/>
              </a:rPr>
              <a:t>without </a:t>
            </a:r>
            <a:r>
              <a:rPr sz="2000" spc="-5" dirty="0">
                <a:solidFill>
                  <a:srgbClr val="00338D"/>
                </a:solidFill>
                <a:latin typeface="Segoe UI" panose="020B0502040204020203" pitchFamily="34" charset="0"/>
                <a:cs typeface="Segoe UI" panose="020B0502040204020203" pitchFamily="34" charset="0"/>
              </a:rPr>
              <a:t>obtaining  specific professional advice. </a:t>
            </a:r>
            <a:r>
              <a:rPr sz="2000" dirty="0">
                <a:solidFill>
                  <a:srgbClr val="00338D"/>
                </a:solidFill>
                <a:latin typeface="Segoe UI" panose="020B0502040204020203" pitchFamily="34" charset="0"/>
                <a:cs typeface="Segoe UI" panose="020B0502040204020203" pitchFamily="34" charset="0"/>
              </a:rPr>
              <a:t>The </a:t>
            </a:r>
            <a:r>
              <a:rPr sz="2000" spc="-5" dirty="0">
                <a:solidFill>
                  <a:srgbClr val="00338D"/>
                </a:solidFill>
                <a:latin typeface="Segoe UI" panose="020B0502040204020203" pitchFamily="34" charset="0"/>
                <a:cs typeface="Segoe UI" panose="020B0502040204020203" pitchFamily="34" charset="0"/>
              </a:rPr>
              <a:t>presentation should not be reproduced, in part or in </a:t>
            </a:r>
            <a:r>
              <a:rPr sz="2000" dirty="0">
                <a:solidFill>
                  <a:srgbClr val="00338D"/>
                </a:solidFill>
                <a:latin typeface="Segoe UI" panose="020B0502040204020203" pitchFamily="34" charset="0"/>
                <a:cs typeface="Segoe UI" panose="020B0502040204020203" pitchFamily="34" charset="0"/>
              </a:rPr>
              <a:t>whole, </a:t>
            </a:r>
            <a:r>
              <a:rPr sz="2000" spc="-5" dirty="0">
                <a:solidFill>
                  <a:srgbClr val="00338D"/>
                </a:solidFill>
                <a:latin typeface="Segoe UI" panose="020B0502040204020203" pitchFamily="34" charset="0"/>
                <a:cs typeface="Segoe UI" panose="020B0502040204020203" pitchFamily="34" charset="0"/>
              </a:rPr>
              <a:t>in any  </a:t>
            </a:r>
            <a:r>
              <a:rPr sz="2000" dirty="0">
                <a:solidFill>
                  <a:srgbClr val="00338D"/>
                </a:solidFill>
                <a:latin typeface="Segoe UI" panose="020B0502040204020203" pitchFamily="34" charset="0"/>
                <a:cs typeface="Segoe UI" panose="020B0502040204020203" pitchFamily="34" charset="0"/>
              </a:rPr>
              <a:t>manner of </a:t>
            </a:r>
            <a:r>
              <a:rPr sz="2000" spc="-5" dirty="0">
                <a:solidFill>
                  <a:srgbClr val="00338D"/>
                </a:solidFill>
                <a:latin typeface="Segoe UI" panose="020B0502040204020203" pitchFamily="34" charset="0"/>
                <a:cs typeface="Segoe UI" panose="020B0502040204020203" pitchFamily="34" charset="0"/>
              </a:rPr>
              <a:t>form, </a:t>
            </a:r>
            <a:r>
              <a:rPr sz="2000" dirty="0">
                <a:solidFill>
                  <a:srgbClr val="00338D"/>
                </a:solidFill>
                <a:latin typeface="Segoe UI" panose="020B0502040204020203" pitchFamily="34" charset="0"/>
                <a:cs typeface="Segoe UI" panose="020B0502040204020203" pitchFamily="34" charset="0"/>
              </a:rPr>
              <a:t>without </a:t>
            </a:r>
            <a:r>
              <a:rPr sz="2000" spc="-5" dirty="0">
                <a:solidFill>
                  <a:srgbClr val="00338D"/>
                </a:solidFill>
                <a:latin typeface="Segoe UI" panose="020B0502040204020203" pitchFamily="34" charset="0"/>
                <a:cs typeface="Segoe UI" panose="020B0502040204020203" pitchFamily="34" charset="0"/>
              </a:rPr>
              <a:t>the </a:t>
            </a:r>
            <a:r>
              <a:rPr sz="2000" dirty="0">
                <a:solidFill>
                  <a:srgbClr val="00338D"/>
                </a:solidFill>
                <a:latin typeface="Segoe UI" panose="020B0502040204020203" pitchFamily="34" charset="0"/>
                <a:cs typeface="Segoe UI" panose="020B0502040204020203" pitchFamily="34" charset="0"/>
              </a:rPr>
              <a:t>author’s</a:t>
            </a:r>
            <a:r>
              <a:rPr sz="2000" spc="-145" dirty="0">
                <a:solidFill>
                  <a:srgbClr val="00338D"/>
                </a:solidFill>
                <a:latin typeface="Segoe UI" panose="020B0502040204020203" pitchFamily="34" charset="0"/>
                <a:cs typeface="Segoe UI" panose="020B0502040204020203" pitchFamily="34" charset="0"/>
              </a:rPr>
              <a:t> </a:t>
            </a:r>
            <a:r>
              <a:rPr sz="2000" dirty="0">
                <a:solidFill>
                  <a:srgbClr val="00338D"/>
                </a:solidFill>
                <a:latin typeface="Segoe UI" panose="020B0502040204020203" pitchFamily="34" charset="0"/>
                <a:cs typeface="Segoe UI" panose="020B0502040204020203" pitchFamily="34" charset="0"/>
              </a:rPr>
              <a:t>permission.</a:t>
            </a:r>
            <a:endParaRPr sz="20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389672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400" b="1" dirty="0">
                <a:solidFill>
                  <a:srgbClr val="43A2DA"/>
                </a:solidFill>
                <a:latin typeface="Segoe UI" panose="020B0502040204020203" pitchFamily="34" charset="0"/>
                <a:cs typeface="Segoe UI" panose="020B0502040204020203" pitchFamily="34" charset="0"/>
              </a:rPr>
              <a:t>Liberalised Remittance Scheme (LRS)</a:t>
            </a: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3592276363"/>
              </p:ext>
            </p:extLst>
          </p:nvPr>
        </p:nvGraphicFramePr>
        <p:xfrm>
          <a:off x="951345" y="1577794"/>
          <a:ext cx="10464800" cy="4594403"/>
        </p:xfrm>
        <a:graphic>
          <a:graphicData uri="http://schemas.openxmlformats.org/drawingml/2006/table">
            <a:tbl>
              <a:tblPr firstRow="1" bandRow="1">
                <a:tableStyleId>{69012ECD-51FC-41F1-AA8D-1B2483CD663E}</a:tableStyleId>
              </a:tblPr>
              <a:tblGrid>
                <a:gridCol w="10464800">
                  <a:extLst>
                    <a:ext uri="{9D8B030D-6E8A-4147-A177-3AD203B41FA5}">
                      <a16:colId xmlns:a16="http://schemas.microsoft.com/office/drawing/2014/main" val="872324653"/>
                    </a:ext>
                  </a:extLst>
                </a:gridCol>
              </a:tblGrid>
              <a:tr h="977388">
                <a:tc>
                  <a:txBody>
                    <a:bodyPr/>
                    <a:lstStyle/>
                    <a:p>
                      <a:pPr marL="12700" marR="0" lvl="0" indent="0" algn="ctr" defTabSz="914400" rtl="0" eaLnBrk="1" fontAlgn="auto" latinLnBrk="0" hangingPunct="1">
                        <a:lnSpc>
                          <a:spcPct val="150000"/>
                        </a:lnSpc>
                        <a:spcBef>
                          <a:spcPts val="95"/>
                        </a:spcBef>
                        <a:spcAft>
                          <a:spcPts val="0"/>
                        </a:spcAft>
                        <a:buClrTx/>
                        <a:buSzTx/>
                        <a:buFontTx/>
                        <a:buNone/>
                        <a:tabLst>
                          <a:tab pos="206375" algn="l"/>
                        </a:tabLst>
                        <a:defRPr/>
                      </a:pPr>
                      <a:r>
                        <a:rPr lang="en-US" sz="2000" b="1" dirty="0" err="1">
                          <a:solidFill>
                            <a:srgbClr val="FFFF00"/>
                          </a:solidFill>
                          <a:latin typeface="Segoe UI" panose="020B0502040204020203" pitchFamily="34" charset="0"/>
                          <a:cs typeface="Segoe UI" panose="020B0502040204020203" pitchFamily="34" charset="0"/>
                        </a:rPr>
                        <a:t>Liberalised</a:t>
                      </a:r>
                      <a:r>
                        <a:rPr lang="en-US" sz="2000" b="1" dirty="0">
                          <a:solidFill>
                            <a:srgbClr val="FFFF00"/>
                          </a:solidFill>
                          <a:latin typeface="Segoe UI" panose="020B0502040204020203" pitchFamily="34" charset="0"/>
                          <a:cs typeface="Segoe UI" panose="020B0502040204020203" pitchFamily="34" charset="0"/>
                        </a:rPr>
                        <a:t> Remittance Scheme (LRS) of USD 2,50,000 for resident individuals</a:t>
                      </a:r>
                      <a:endParaRPr lang="en-US" sz="1400" b="1" spc="-5" dirty="0">
                        <a:solidFill>
                          <a:srgbClr val="FFFF00"/>
                        </a:solidFill>
                        <a:latin typeface="Segoe UI" panose="020B0502040204020203" pitchFamily="34" charset="0"/>
                        <a:ea typeface="Cambria" panose="02040503050406030204" pitchFamily="18" charset="0"/>
                        <a:cs typeface="Segoe UI" panose="020B0502040204020203"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3617015">
                <a:tc>
                  <a:txBody>
                    <a:bodyPr/>
                    <a:lstStyle/>
                    <a:p>
                      <a:pPr marL="205740" marR="0" lvl="0" indent="-193040" algn="just" defTabSz="914400" rtl="0" eaLnBrk="1" fontAlgn="auto" latinLnBrk="0" hangingPunct="1">
                        <a:lnSpc>
                          <a:spcPct val="150000"/>
                        </a:lnSpc>
                        <a:spcBef>
                          <a:spcPts val="95"/>
                        </a:spcBef>
                        <a:spcAft>
                          <a:spcPts val="0"/>
                        </a:spcAft>
                        <a:buClrTx/>
                        <a:buSzTx/>
                        <a:buFontTx/>
                        <a:buChar char="•"/>
                        <a:tabLst>
                          <a:tab pos="206375" algn="l"/>
                        </a:tabLst>
                        <a:defRPr/>
                      </a:pPr>
                      <a:r>
                        <a:rPr lang="en-US" sz="2400" kern="1200" dirty="0">
                          <a:solidFill>
                            <a:schemeClr val="tx1"/>
                          </a:solidFill>
                          <a:effectLst/>
                          <a:latin typeface="+mn-lt"/>
                          <a:ea typeface="+mn-ea"/>
                          <a:cs typeface="+mn-cs"/>
                        </a:rPr>
                        <a:t>Under the </a:t>
                      </a:r>
                      <a:r>
                        <a:rPr lang="en-US" sz="2400" kern="1200" dirty="0" err="1">
                          <a:solidFill>
                            <a:schemeClr val="tx1"/>
                          </a:solidFill>
                          <a:effectLst/>
                          <a:latin typeface="+mn-lt"/>
                          <a:ea typeface="+mn-ea"/>
                          <a:cs typeface="+mn-cs"/>
                        </a:rPr>
                        <a:t>Liberalised</a:t>
                      </a:r>
                      <a:r>
                        <a:rPr lang="en-US" sz="2400" kern="1200" dirty="0">
                          <a:solidFill>
                            <a:schemeClr val="tx1"/>
                          </a:solidFill>
                          <a:effectLst/>
                          <a:latin typeface="+mn-lt"/>
                          <a:ea typeface="+mn-ea"/>
                          <a:cs typeface="+mn-cs"/>
                        </a:rPr>
                        <a:t> Remittance Scheme, </a:t>
                      </a:r>
                      <a:r>
                        <a:rPr lang="en-US" sz="2400" kern="1200" dirty="0" err="1">
                          <a:solidFill>
                            <a:schemeClr val="tx1"/>
                          </a:solidFill>
                          <a:effectLst/>
                          <a:latin typeface="+mn-lt"/>
                          <a:ea typeface="+mn-ea"/>
                          <a:cs typeface="+mn-cs"/>
                        </a:rPr>
                        <a:t>Authorised</a:t>
                      </a:r>
                      <a:r>
                        <a:rPr lang="en-US" sz="2400" kern="1200" dirty="0">
                          <a:solidFill>
                            <a:schemeClr val="tx1"/>
                          </a:solidFill>
                          <a:effectLst/>
                          <a:latin typeface="+mn-lt"/>
                          <a:ea typeface="+mn-ea"/>
                          <a:cs typeface="+mn-cs"/>
                        </a:rPr>
                        <a:t> Dealers may freely allow remittances by resident individuals up to USD 2,50,000 per Financial Year (April-March) for any permitted current or capital account transaction or a combination of both. </a:t>
                      </a:r>
                      <a:r>
                        <a:rPr lang="en-US" sz="2400" b="1" kern="1200" dirty="0">
                          <a:solidFill>
                            <a:schemeClr val="tx1"/>
                          </a:solidFill>
                          <a:effectLst/>
                          <a:latin typeface="+mn-lt"/>
                          <a:ea typeface="+mn-ea"/>
                          <a:cs typeface="+mn-cs"/>
                        </a:rPr>
                        <a:t>The Scheme is not available to corporates, partnership firms, HUF, Trusts, etc.</a:t>
                      </a:r>
                      <a:endParaRPr lang="en-IN" sz="1800" kern="1200" dirty="0">
                        <a:solidFill>
                          <a:schemeClr val="tx1"/>
                        </a:solidFill>
                        <a:effectLst/>
                        <a:latin typeface="+mn-lt"/>
                        <a:ea typeface="+mn-ea"/>
                        <a:cs typeface="+mn-cs"/>
                      </a:endParaRPr>
                    </a:p>
                    <a:p>
                      <a:pPr marL="12700" indent="0" algn="just">
                        <a:lnSpc>
                          <a:spcPct val="150000"/>
                        </a:lnSpc>
                        <a:spcBef>
                          <a:spcPts val="95"/>
                        </a:spcBef>
                        <a:buNone/>
                        <a:tabLst>
                          <a:tab pos="206375" algn="l"/>
                        </a:tabLst>
                      </a:pPr>
                      <a:r>
                        <a:rPr lang="en-US" sz="2000" b="1" dirty="0">
                          <a:solidFill>
                            <a:srgbClr val="A50021"/>
                          </a:solidFill>
                          <a:latin typeface="Segoe UI" panose="020B0502040204020203" pitchFamily="34" charset="0"/>
                          <a:ea typeface="Cambria" panose="02040503050406030204" pitchFamily="18" charset="0"/>
                          <a:cs typeface="Segoe UI" panose="020B0502040204020203" pitchFamily="34" charset="0"/>
                        </a:rPr>
                        <a:t>The Scheme</a:t>
                      </a:r>
                      <a:r>
                        <a:rPr lang="en-US" sz="2000" b="1" baseline="0" dirty="0">
                          <a:solidFill>
                            <a:srgbClr val="A50021"/>
                          </a:solidFill>
                          <a:latin typeface="Segoe UI" panose="020B0502040204020203" pitchFamily="34" charset="0"/>
                          <a:ea typeface="Cambria" panose="02040503050406030204" pitchFamily="18" charset="0"/>
                          <a:cs typeface="Segoe UI" panose="020B0502040204020203" pitchFamily="34" charset="0"/>
                        </a:rPr>
                        <a:t> is to available to all resident individuals including minors.</a:t>
                      </a:r>
                      <a:endParaRPr lang="en-US" sz="2000" b="1" dirty="0">
                        <a:solidFill>
                          <a:srgbClr val="A50021"/>
                        </a:solidFill>
                        <a:latin typeface="Segoe UI" panose="020B0502040204020203" pitchFamily="34" charset="0"/>
                        <a:ea typeface="Cambria" panose="02040503050406030204" pitchFamily="18" charset="0"/>
                        <a:cs typeface="Segoe UI" panose="020B0502040204020203"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2</a:t>
            </a:fld>
            <a:endParaRPr lang="en-US" sz="2000" dirty="0">
              <a:solidFill>
                <a:srgbClr val="000000"/>
              </a:solidFill>
            </a:endParaRPr>
          </a:p>
        </p:txBody>
      </p:sp>
      <p:sp>
        <p:nvSpPr>
          <p:cNvPr id="7" name="Frame 6"/>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62534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400" b="1" dirty="0">
                <a:solidFill>
                  <a:srgbClr val="43A2DA"/>
                </a:solidFill>
                <a:latin typeface="Segoe UI" panose="020B0502040204020203" pitchFamily="34" charset="0"/>
                <a:cs typeface="Segoe UI" panose="020B0502040204020203" pitchFamily="34" charset="0"/>
              </a:rPr>
              <a:t>Liberalised Remittance Scheme (LRS)</a:t>
            </a: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4137556715"/>
              </p:ext>
            </p:extLst>
          </p:nvPr>
        </p:nvGraphicFramePr>
        <p:xfrm>
          <a:off x="951345" y="1577794"/>
          <a:ext cx="10464800" cy="4914899"/>
        </p:xfrm>
        <a:graphic>
          <a:graphicData uri="http://schemas.openxmlformats.org/drawingml/2006/table">
            <a:tbl>
              <a:tblPr firstRow="1" bandRow="1">
                <a:tableStyleId>{69012ECD-51FC-41F1-AA8D-1B2483CD663E}</a:tableStyleId>
              </a:tblPr>
              <a:tblGrid>
                <a:gridCol w="10464800">
                  <a:extLst>
                    <a:ext uri="{9D8B030D-6E8A-4147-A177-3AD203B41FA5}">
                      <a16:colId xmlns:a16="http://schemas.microsoft.com/office/drawing/2014/main" val="872324653"/>
                    </a:ext>
                  </a:extLst>
                </a:gridCol>
              </a:tblGrid>
              <a:tr h="930210">
                <a:tc>
                  <a:txBody>
                    <a:bodyPr/>
                    <a:lstStyle/>
                    <a:p>
                      <a:pPr marL="12700" marR="0" lvl="0" indent="0" algn="ctr" defTabSz="914400" rtl="0" eaLnBrk="1" fontAlgn="auto" latinLnBrk="0" hangingPunct="1">
                        <a:lnSpc>
                          <a:spcPct val="150000"/>
                        </a:lnSpc>
                        <a:spcBef>
                          <a:spcPts val="95"/>
                        </a:spcBef>
                        <a:spcAft>
                          <a:spcPts val="0"/>
                        </a:spcAft>
                        <a:buClrTx/>
                        <a:buSzTx/>
                        <a:buFontTx/>
                        <a:buNone/>
                        <a:tabLst>
                          <a:tab pos="206375" algn="l"/>
                        </a:tabLst>
                        <a:defRPr/>
                      </a:pPr>
                      <a:r>
                        <a:rPr lang="en-US" sz="2000" b="1" kern="1200" dirty="0" err="1">
                          <a:solidFill>
                            <a:srgbClr val="FFFF00"/>
                          </a:solidFill>
                          <a:latin typeface="Segoe UI" panose="020B0502040204020203" pitchFamily="34" charset="0"/>
                          <a:ea typeface="+mn-ea"/>
                          <a:cs typeface="Segoe UI" panose="020B0502040204020203" pitchFamily="34" charset="0"/>
                        </a:rPr>
                        <a:t>Liberalised</a:t>
                      </a:r>
                      <a:r>
                        <a:rPr lang="en-US" sz="2000" b="1" kern="1200" dirty="0">
                          <a:solidFill>
                            <a:srgbClr val="FFFF00"/>
                          </a:solidFill>
                          <a:latin typeface="Segoe UI" panose="020B0502040204020203" pitchFamily="34" charset="0"/>
                          <a:ea typeface="+mn-ea"/>
                          <a:cs typeface="Segoe UI" panose="020B0502040204020203" pitchFamily="34" charset="0"/>
                        </a:rPr>
                        <a:t> Remittance Scheme (LRS) of USD 2,50,000 for resident individuals</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3442420">
                <a:tc>
                  <a:txBody>
                    <a:bodyPr/>
                    <a:lstStyle/>
                    <a:p>
                      <a:pPr marL="355600" marR="0" lvl="0" indent="-342900" algn="just" defTabSz="914400" rtl="0" eaLnBrk="1" fontAlgn="auto" latinLnBrk="0" hangingPunct="1">
                        <a:lnSpc>
                          <a:spcPct val="150000"/>
                        </a:lnSpc>
                        <a:spcBef>
                          <a:spcPts val="95"/>
                        </a:spcBef>
                        <a:spcAft>
                          <a:spcPts val="0"/>
                        </a:spcAft>
                        <a:buClrTx/>
                        <a:buSzTx/>
                        <a:buFont typeface="Arial" panose="020B0604020202020204" pitchFamily="34" charset="0"/>
                        <a:buChar char="•"/>
                        <a:tabLst>
                          <a:tab pos="206375" algn="l"/>
                        </a:tabLst>
                        <a:defRPr/>
                      </a:pPr>
                      <a:r>
                        <a:rPr lang="en-US" sz="1900" kern="1200" dirty="0">
                          <a:solidFill>
                            <a:schemeClr val="tx1"/>
                          </a:solidFill>
                          <a:effectLst/>
                          <a:latin typeface="+mn-lt"/>
                          <a:ea typeface="+mn-ea"/>
                          <a:cs typeface="+mn-cs"/>
                        </a:rPr>
                        <a:t>The limit of USD 2,50,000 per Financial Year (FY) under the Scheme also</a:t>
                      </a:r>
                      <a:r>
                        <a:rPr lang="en-US" sz="1900" b="1" kern="1200" dirty="0">
                          <a:solidFill>
                            <a:srgbClr val="00B050"/>
                          </a:solidFill>
                          <a:effectLst/>
                          <a:latin typeface="+mn-lt"/>
                          <a:ea typeface="+mn-ea"/>
                          <a:cs typeface="+mn-cs"/>
                        </a:rPr>
                        <a:t> includes/subsumes remittances for current account transactions</a:t>
                      </a:r>
                      <a:r>
                        <a:rPr lang="en-US" sz="1900" kern="1200" dirty="0">
                          <a:solidFill>
                            <a:schemeClr val="tx1"/>
                          </a:solidFill>
                          <a:effectLst/>
                          <a:latin typeface="+mn-lt"/>
                          <a:ea typeface="+mn-ea"/>
                          <a:cs typeface="+mn-cs"/>
                        </a:rPr>
                        <a:t> (viz. private visit; gift/donation; going abroad on </a:t>
                      </a:r>
                      <a:r>
                        <a:rPr lang="en-US" sz="1900" kern="1200" dirty="0">
                          <a:solidFill>
                            <a:srgbClr val="A50021"/>
                          </a:solidFill>
                          <a:effectLst/>
                          <a:latin typeface="+mn-lt"/>
                          <a:ea typeface="+mn-ea"/>
                          <a:cs typeface="+mn-cs"/>
                        </a:rPr>
                        <a:t>employment</a:t>
                      </a:r>
                      <a:r>
                        <a:rPr lang="en-US" sz="1900" kern="1200" dirty="0">
                          <a:solidFill>
                            <a:schemeClr val="tx1"/>
                          </a:solidFill>
                          <a:effectLst/>
                          <a:latin typeface="+mn-lt"/>
                          <a:ea typeface="+mn-ea"/>
                          <a:cs typeface="+mn-cs"/>
                        </a:rPr>
                        <a:t>; emigration; </a:t>
                      </a:r>
                      <a:r>
                        <a:rPr lang="en-US" sz="1900" kern="1200" dirty="0">
                          <a:solidFill>
                            <a:srgbClr val="FF0000"/>
                          </a:solidFill>
                          <a:effectLst/>
                          <a:latin typeface="+mn-lt"/>
                          <a:ea typeface="+mn-ea"/>
                          <a:cs typeface="+mn-cs"/>
                        </a:rPr>
                        <a:t>maintenance of close relatives abroad</a:t>
                      </a:r>
                      <a:r>
                        <a:rPr lang="en-US" sz="1900" kern="1200" dirty="0">
                          <a:solidFill>
                            <a:schemeClr val="tx1"/>
                          </a:solidFill>
                          <a:effectLst/>
                          <a:latin typeface="+mn-lt"/>
                          <a:ea typeface="+mn-ea"/>
                          <a:cs typeface="+mn-cs"/>
                        </a:rPr>
                        <a:t>; </a:t>
                      </a:r>
                      <a:r>
                        <a:rPr lang="en-US" sz="1900" kern="1200" dirty="0">
                          <a:solidFill>
                            <a:srgbClr val="0070C0"/>
                          </a:solidFill>
                          <a:effectLst/>
                          <a:latin typeface="+mn-lt"/>
                          <a:ea typeface="+mn-ea"/>
                          <a:cs typeface="+mn-cs"/>
                        </a:rPr>
                        <a:t>business trip</a:t>
                      </a:r>
                      <a:r>
                        <a:rPr lang="en-US" sz="1900" kern="1200" dirty="0">
                          <a:solidFill>
                            <a:schemeClr val="tx1"/>
                          </a:solidFill>
                          <a:effectLst/>
                          <a:latin typeface="+mn-lt"/>
                          <a:ea typeface="+mn-ea"/>
                          <a:cs typeface="+mn-cs"/>
                        </a:rPr>
                        <a:t>; </a:t>
                      </a:r>
                      <a:r>
                        <a:rPr lang="en-US" sz="1900" kern="1200" dirty="0">
                          <a:solidFill>
                            <a:srgbClr val="FF0000"/>
                          </a:solidFill>
                          <a:effectLst/>
                          <a:latin typeface="+mn-lt"/>
                          <a:ea typeface="+mn-ea"/>
                          <a:cs typeface="+mn-cs"/>
                        </a:rPr>
                        <a:t>medical treatment </a:t>
                      </a:r>
                      <a:r>
                        <a:rPr lang="en-US" sz="1900" kern="1200" dirty="0">
                          <a:solidFill>
                            <a:schemeClr val="tx1"/>
                          </a:solidFill>
                          <a:effectLst/>
                          <a:latin typeface="+mn-lt"/>
                          <a:ea typeface="+mn-ea"/>
                          <a:cs typeface="+mn-cs"/>
                        </a:rPr>
                        <a:t>abroad; </a:t>
                      </a:r>
                      <a:r>
                        <a:rPr lang="en-US" sz="1900" kern="1200" dirty="0">
                          <a:solidFill>
                            <a:srgbClr val="660066"/>
                          </a:solidFill>
                          <a:effectLst/>
                          <a:latin typeface="+mn-lt"/>
                          <a:ea typeface="+mn-ea"/>
                          <a:cs typeface="+mn-cs"/>
                        </a:rPr>
                        <a:t>studies abroad</a:t>
                      </a:r>
                      <a:r>
                        <a:rPr lang="en-US" sz="1900" kern="1200" dirty="0">
                          <a:solidFill>
                            <a:schemeClr val="tx1"/>
                          </a:solidFill>
                          <a:effectLst/>
                          <a:latin typeface="+mn-lt"/>
                          <a:ea typeface="+mn-ea"/>
                          <a:cs typeface="+mn-cs"/>
                        </a:rPr>
                        <a:t>) available to resident individuals under Para 1 of Schedule III to Foreign Exchange Management </a:t>
                      </a:r>
                      <a:r>
                        <a:rPr lang="en-US" sz="1900" kern="1200" dirty="0">
                          <a:solidFill>
                            <a:srgbClr val="0070C0"/>
                          </a:solidFill>
                          <a:effectLst/>
                          <a:latin typeface="+mn-lt"/>
                          <a:ea typeface="+mn-ea"/>
                          <a:cs typeface="+mn-cs"/>
                        </a:rPr>
                        <a:t>(Current Account Transactions) </a:t>
                      </a:r>
                      <a:r>
                        <a:rPr lang="en-US" sz="1900" kern="1200" dirty="0">
                          <a:solidFill>
                            <a:schemeClr val="tx1"/>
                          </a:solidFill>
                          <a:effectLst/>
                          <a:latin typeface="+mn-lt"/>
                          <a:ea typeface="+mn-ea"/>
                          <a:cs typeface="+mn-cs"/>
                        </a:rPr>
                        <a:t>Amendment Rules, 2015 dated May 26, 2015.</a:t>
                      </a:r>
                    </a:p>
                    <a:p>
                      <a:pPr marL="12700" marR="0" lvl="0" indent="0" algn="just" defTabSz="914400" rtl="0" eaLnBrk="1" fontAlgn="auto" latinLnBrk="0" hangingPunct="1">
                        <a:lnSpc>
                          <a:spcPct val="150000"/>
                        </a:lnSpc>
                        <a:spcBef>
                          <a:spcPts val="95"/>
                        </a:spcBef>
                        <a:spcAft>
                          <a:spcPts val="0"/>
                        </a:spcAft>
                        <a:buClrTx/>
                        <a:buSzTx/>
                        <a:buFont typeface="Arial" panose="020B0604020202020204" pitchFamily="34" charset="0"/>
                        <a:buNone/>
                        <a:tabLst>
                          <a:tab pos="206375" algn="l"/>
                        </a:tabLst>
                        <a:defRPr/>
                      </a:pPr>
                      <a:endParaRPr lang="en-US" sz="1900" kern="1200" dirty="0">
                        <a:solidFill>
                          <a:schemeClr val="tx1"/>
                        </a:solidFill>
                        <a:effectLst/>
                        <a:latin typeface="+mn-lt"/>
                        <a:ea typeface="+mn-ea"/>
                        <a:cs typeface="+mn-cs"/>
                      </a:endParaRPr>
                    </a:p>
                    <a:p>
                      <a:pPr marL="355600" marR="0" lvl="0" indent="-342900" algn="just" defTabSz="914400" rtl="0" eaLnBrk="1" fontAlgn="auto" latinLnBrk="0" hangingPunct="1">
                        <a:lnSpc>
                          <a:spcPct val="150000"/>
                        </a:lnSpc>
                        <a:spcBef>
                          <a:spcPts val="95"/>
                        </a:spcBef>
                        <a:spcAft>
                          <a:spcPts val="0"/>
                        </a:spcAft>
                        <a:buClrTx/>
                        <a:buSzTx/>
                        <a:buFont typeface="Arial" panose="020B0604020202020204" pitchFamily="34" charset="0"/>
                        <a:buChar char="•"/>
                        <a:tabLst>
                          <a:tab pos="206375" algn="l"/>
                        </a:tabLst>
                        <a:defRPr/>
                      </a:pPr>
                      <a:r>
                        <a:rPr lang="en-US" sz="1900" kern="1200" dirty="0">
                          <a:solidFill>
                            <a:schemeClr val="tx1"/>
                          </a:solidFill>
                          <a:effectLst/>
                          <a:latin typeface="+mn-lt"/>
                          <a:ea typeface="+mn-ea"/>
                          <a:cs typeface="+mn-cs"/>
                        </a:rPr>
                        <a:t>Release of foreign exchange </a:t>
                      </a:r>
                      <a:r>
                        <a:rPr lang="en-US" sz="1900" kern="1200" dirty="0">
                          <a:solidFill>
                            <a:srgbClr val="9933FF"/>
                          </a:solidFill>
                          <a:effectLst/>
                          <a:latin typeface="+mn-lt"/>
                          <a:ea typeface="+mn-ea"/>
                          <a:cs typeface="+mn-cs"/>
                        </a:rPr>
                        <a:t>exceeding USD 2,50,000 requires prior permission from the Reserve Bank of India</a:t>
                      </a:r>
                    </a:p>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endParaRPr lang="en-US" sz="1900" b="1" dirty="0">
                        <a:latin typeface="Segoe UI" panose="020B0502040204020203" pitchFamily="34" charset="0"/>
                        <a:ea typeface="Cambria" panose="02040503050406030204" pitchFamily="18" charset="0"/>
                        <a:cs typeface="Segoe UI" panose="020B0502040204020203"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3</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2078508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400" b="1" dirty="0">
                <a:solidFill>
                  <a:srgbClr val="43A2DA"/>
                </a:solidFill>
                <a:latin typeface="Segoe UI" panose="020B0502040204020203" pitchFamily="34" charset="0"/>
                <a:cs typeface="Segoe UI" panose="020B0502040204020203" pitchFamily="34" charset="0"/>
              </a:rPr>
              <a:t>Liberalised Remittance Scheme (LRS)</a:t>
            </a: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73030980"/>
              </p:ext>
            </p:extLst>
          </p:nvPr>
        </p:nvGraphicFramePr>
        <p:xfrm>
          <a:off x="951345" y="1577794"/>
          <a:ext cx="10464800" cy="4304391"/>
        </p:xfrm>
        <a:graphic>
          <a:graphicData uri="http://schemas.openxmlformats.org/drawingml/2006/table">
            <a:tbl>
              <a:tblPr firstRow="1" bandRow="1">
                <a:tableStyleId>{69012ECD-51FC-41F1-AA8D-1B2483CD663E}</a:tableStyleId>
              </a:tblPr>
              <a:tblGrid>
                <a:gridCol w="10464800">
                  <a:extLst>
                    <a:ext uri="{9D8B030D-6E8A-4147-A177-3AD203B41FA5}">
                      <a16:colId xmlns:a16="http://schemas.microsoft.com/office/drawing/2014/main" val="872324653"/>
                    </a:ext>
                  </a:extLst>
                </a:gridCol>
              </a:tblGrid>
              <a:tr h="996937">
                <a:tc>
                  <a:txBody>
                    <a:bodyPr/>
                    <a:lstStyle/>
                    <a:p>
                      <a:pPr marL="12700" marR="0" lvl="0" indent="0" algn="ctr" defTabSz="914400" rtl="0" eaLnBrk="1" fontAlgn="auto" latinLnBrk="0" hangingPunct="1">
                        <a:lnSpc>
                          <a:spcPct val="150000"/>
                        </a:lnSpc>
                        <a:spcBef>
                          <a:spcPts val="95"/>
                        </a:spcBef>
                        <a:spcAft>
                          <a:spcPts val="0"/>
                        </a:spcAft>
                        <a:buClrTx/>
                        <a:buSzTx/>
                        <a:buFontTx/>
                        <a:buNone/>
                        <a:tabLst>
                          <a:tab pos="206375" algn="l"/>
                        </a:tabLst>
                        <a:defRPr/>
                      </a:pPr>
                      <a:r>
                        <a:rPr lang="en-US" sz="2000" b="1" kern="1200" dirty="0" err="1">
                          <a:solidFill>
                            <a:srgbClr val="FFFF00"/>
                          </a:solidFill>
                          <a:latin typeface="Segoe UI" panose="020B0502040204020203" pitchFamily="34" charset="0"/>
                          <a:ea typeface="+mn-ea"/>
                          <a:cs typeface="Segoe UI" panose="020B0502040204020203" pitchFamily="34" charset="0"/>
                        </a:rPr>
                        <a:t>Liberalised</a:t>
                      </a:r>
                      <a:r>
                        <a:rPr lang="en-US" sz="2000" b="1" kern="1200" dirty="0">
                          <a:solidFill>
                            <a:srgbClr val="FFFF00"/>
                          </a:solidFill>
                          <a:latin typeface="Segoe UI" panose="020B0502040204020203" pitchFamily="34" charset="0"/>
                          <a:ea typeface="+mn-ea"/>
                          <a:cs typeface="Segoe UI" panose="020B0502040204020203" pitchFamily="34" charset="0"/>
                        </a:rPr>
                        <a:t> Remittance Scheme (LRS) of USD 2,50,000 for resident individuals</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3307454">
                <a:tc>
                  <a:txBody>
                    <a:bodyPr/>
                    <a:lstStyle/>
                    <a:p>
                      <a:pPr marL="355600" marR="0" lvl="0" indent="-342900" algn="just" defTabSz="914400" rtl="0" eaLnBrk="1" fontAlgn="auto" latinLnBrk="0" hangingPunct="1">
                        <a:lnSpc>
                          <a:spcPct val="150000"/>
                        </a:lnSpc>
                        <a:spcBef>
                          <a:spcPts val="95"/>
                        </a:spcBef>
                        <a:spcAft>
                          <a:spcPts val="0"/>
                        </a:spcAft>
                        <a:buClrTx/>
                        <a:buSzTx/>
                        <a:buFont typeface="Arial" panose="020B0604020202020204" pitchFamily="34" charset="0"/>
                        <a:buChar char="•"/>
                        <a:tabLst>
                          <a:tab pos="206375" algn="l"/>
                        </a:tabLst>
                        <a:defRPr/>
                      </a:pPr>
                      <a:r>
                        <a:rPr lang="en-US" sz="2000" kern="1200" dirty="0">
                          <a:solidFill>
                            <a:schemeClr val="tx1"/>
                          </a:solidFill>
                          <a:effectLst/>
                          <a:latin typeface="+mn-lt"/>
                          <a:ea typeface="+mn-ea"/>
                          <a:cs typeface="+mn-cs"/>
                        </a:rPr>
                        <a:t>Remittances under the Scheme can be </a:t>
                      </a:r>
                      <a:r>
                        <a:rPr lang="en-US" sz="2000" kern="1200" dirty="0">
                          <a:solidFill>
                            <a:srgbClr val="7030A0"/>
                          </a:solidFill>
                          <a:effectLst/>
                          <a:latin typeface="+mn-lt"/>
                          <a:ea typeface="+mn-ea"/>
                          <a:cs typeface="+mn-cs"/>
                        </a:rPr>
                        <a:t>consolidated in respect of family members </a:t>
                      </a:r>
                      <a:r>
                        <a:rPr lang="en-US" sz="2000" kern="1200" dirty="0">
                          <a:solidFill>
                            <a:schemeClr val="tx1"/>
                          </a:solidFill>
                          <a:effectLst/>
                          <a:latin typeface="+mn-lt"/>
                          <a:ea typeface="+mn-ea"/>
                          <a:cs typeface="+mn-cs"/>
                        </a:rPr>
                        <a:t>subject to individual family members complying with its terms and conditions. </a:t>
                      </a:r>
                    </a:p>
                    <a:p>
                      <a:pPr marL="355600" marR="0" lvl="0" indent="-342900" algn="just" defTabSz="914400" rtl="0" eaLnBrk="1" fontAlgn="auto" latinLnBrk="0" hangingPunct="1">
                        <a:lnSpc>
                          <a:spcPct val="150000"/>
                        </a:lnSpc>
                        <a:spcBef>
                          <a:spcPts val="95"/>
                        </a:spcBef>
                        <a:spcAft>
                          <a:spcPts val="0"/>
                        </a:spcAft>
                        <a:buClrTx/>
                        <a:buSzTx/>
                        <a:buFont typeface="Arial" panose="020B0604020202020204" pitchFamily="34" charset="0"/>
                        <a:buChar char="•"/>
                        <a:tabLst>
                          <a:tab pos="206375" algn="l"/>
                        </a:tabLst>
                        <a:defRPr/>
                      </a:pPr>
                      <a:r>
                        <a:rPr lang="en-US" sz="2000" kern="1200" dirty="0">
                          <a:solidFill>
                            <a:schemeClr val="tx1"/>
                          </a:solidFill>
                          <a:effectLst/>
                          <a:latin typeface="+mn-lt"/>
                          <a:ea typeface="+mn-ea"/>
                          <a:cs typeface="+mn-cs"/>
                        </a:rPr>
                        <a:t>However, </a:t>
                      </a:r>
                      <a:r>
                        <a:rPr lang="en-US" sz="2000" kern="1200" dirty="0">
                          <a:solidFill>
                            <a:srgbClr val="FF0000"/>
                          </a:solidFill>
                          <a:effectLst/>
                          <a:latin typeface="+mn-lt"/>
                          <a:ea typeface="+mn-ea"/>
                          <a:cs typeface="+mn-cs"/>
                        </a:rPr>
                        <a:t>clubbing is not permitted by other family members for capital account transactions such as opening a bank account/investment/purchase of property, if they are not the co-owners/co-partners </a:t>
                      </a:r>
                      <a:r>
                        <a:rPr lang="en-US" sz="2000" kern="1200" dirty="0">
                          <a:solidFill>
                            <a:schemeClr val="tx1"/>
                          </a:solidFill>
                          <a:effectLst/>
                          <a:latin typeface="+mn-lt"/>
                          <a:ea typeface="+mn-ea"/>
                          <a:cs typeface="+mn-cs"/>
                        </a:rPr>
                        <a:t>of the overseas bank account/ investment/property. </a:t>
                      </a:r>
                    </a:p>
                    <a:p>
                      <a:pPr marL="355600" marR="0" lvl="0" indent="-342900" algn="just" defTabSz="914400" rtl="0" eaLnBrk="1" fontAlgn="auto" latinLnBrk="0" hangingPunct="1">
                        <a:lnSpc>
                          <a:spcPct val="150000"/>
                        </a:lnSpc>
                        <a:spcBef>
                          <a:spcPts val="95"/>
                        </a:spcBef>
                        <a:spcAft>
                          <a:spcPts val="0"/>
                        </a:spcAft>
                        <a:buClrTx/>
                        <a:buSzTx/>
                        <a:buFont typeface="Arial" panose="020B0604020202020204" pitchFamily="34" charset="0"/>
                        <a:buChar char="•"/>
                        <a:tabLst>
                          <a:tab pos="206375" algn="l"/>
                        </a:tabLst>
                        <a:defRPr/>
                      </a:pPr>
                      <a:r>
                        <a:rPr lang="en-US" sz="2000" kern="1200" dirty="0">
                          <a:solidFill>
                            <a:schemeClr val="tx1"/>
                          </a:solidFill>
                          <a:effectLst/>
                          <a:latin typeface="+mn-lt"/>
                          <a:ea typeface="+mn-ea"/>
                          <a:cs typeface="+mn-cs"/>
                        </a:rPr>
                        <a:t>Further, </a:t>
                      </a:r>
                      <a:r>
                        <a:rPr lang="en-US" sz="2000" kern="1200" dirty="0">
                          <a:solidFill>
                            <a:srgbClr val="FF0000"/>
                          </a:solidFill>
                          <a:effectLst/>
                          <a:latin typeface="+mn-lt"/>
                          <a:ea typeface="+mn-ea"/>
                          <a:cs typeface="+mn-cs"/>
                        </a:rPr>
                        <a:t>a resident cannot gift to another resident</a:t>
                      </a:r>
                      <a:r>
                        <a:rPr lang="en-US" sz="2000" kern="1200" dirty="0">
                          <a:solidFill>
                            <a:schemeClr val="tx1"/>
                          </a:solidFill>
                          <a:effectLst/>
                          <a:latin typeface="+mn-lt"/>
                          <a:ea typeface="+mn-ea"/>
                          <a:cs typeface="+mn-cs"/>
                        </a:rPr>
                        <a:t>, in foreign currency, for the credit of the latter’s foreign currency account held abroad under LRS.</a:t>
                      </a:r>
                      <a:endParaRPr lang="en-US" sz="2000" b="1" dirty="0">
                        <a:latin typeface="Segoe UI" panose="020B0502040204020203" pitchFamily="34" charset="0"/>
                        <a:ea typeface="Cambria" panose="02040503050406030204" pitchFamily="18" charset="0"/>
                        <a:cs typeface="Segoe UI" panose="020B0502040204020203"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4</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285478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400" b="1" dirty="0">
                <a:solidFill>
                  <a:srgbClr val="43A2DA"/>
                </a:solidFill>
                <a:latin typeface="Segoe UI" panose="020B0502040204020203" pitchFamily="34" charset="0"/>
                <a:cs typeface="Segoe UI" panose="020B0502040204020203" pitchFamily="34" charset="0"/>
              </a:rPr>
              <a:t>Liberalised Remittance Scheme (LRS)</a:t>
            </a: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3493202240"/>
              </p:ext>
            </p:extLst>
          </p:nvPr>
        </p:nvGraphicFramePr>
        <p:xfrm>
          <a:off x="951345" y="1520190"/>
          <a:ext cx="10464800" cy="4853314"/>
        </p:xfrm>
        <a:graphic>
          <a:graphicData uri="http://schemas.openxmlformats.org/drawingml/2006/table">
            <a:tbl>
              <a:tblPr firstRow="1" bandRow="1">
                <a:tableStyleId>{69012ECD-51FC-41F1-AA8D-1B2483CD663E}</a:tableStyleId>
              </a:tblPr>
              <a:tblGrid>
                <a:gridCol w="10464800">
                  <a:extLst>
                    <a:ext uri="{9D8B030D-6E8A-4147-A177-3AD203B41FA5}">
                      <a16:colId xmlns:a16="http://schemas.microsoft.com/office/drawing/2014/main" val="872324653"/>
                    </a:ext>
                  </a:extLst>
                </a:gridCol>
              </a:tblGrid>
              <a:tr h="1105640">
                <a:tc>
                  <a:txBody>
                    <a:bodyPr/>
                    <a:lstStyle/>
                    <a:p>
                      <a:pPr marL="12700" marR="0" lvl="0" indent="0" algn="ctr" defTabSz="914400" rtl="0" eaLnBrk="1" fontAlgn="auto" latinLnBrk="0" hangingPunct="1">
                        <a:lnSpc>
                          <a:spcPct val="150000"/>
                        </a:lnSpc>
                        <a:spcBef>
                          <a:spcPts val="95"/>
                        </a:spcBef>
                        <a:spcAft>
                          <a:spcPts val="0"/>
                        </a:spcAft>
                        <a:buClrTx/>
                        <a:buSzTx/>
                        <a:buFontTx/>
                        <a:buNone/>
                        <a:tabLst>
                          <a:tab pos="206375" algn="l"/>
                        </a:tabLst>
                        <a:defRPr/>
                      </a:pPr>
                      <a:r>
                        <a:rPr lang="en-US" sz="2000" b="1" kern="1200" dirty="0" err="1">
                          <a:solidFill>
                            <a:srgbClr val="FFFF00"/>
                          </a:solidFill>
                          <a:latin typeface="Segoe UI" panose="020B0502040204020203" pitchFamily="34" charset="0"/>
                          <a:ea typeface="+mn-ea"/>
                          <a:cs typeface="Segoe UI" panose="020B0502040204020203" pitchFamily="34" charset="0"/>
                        </a:rPr>
                        <a:t>Liberalised</a:t>
                      </a:r>
                      <a:r>
                        <a:rPr lang="en-US" sz="2000" b="1" kern="1200" dirty="0">
                          <a:solidFill>
                            <a:srgbClr val="FFFF00"/>
                          </a:solidFill>
                          <a:latin typeface="Segoe UI" panose="020B0502040204020203" pitchFamily="34" charset="0"/>
                          <a:ea typeface="+mn-ea"/>
                          <a:cs typeface="Segoe UI" panose="020B0502040204020203" pitchFamily="34" charset="0"/>
                        </a:rPr>
                        <a:t> Remittance Scheme (LRS) of USD 2,50,000 for resident individuals</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3747674">
                <a:tc>
                  <a:txBody>
                    <a:bodyPr/>
                    <a:lstStyle/>
                    <a:p>
                      <a:pPr algn="just"/>
                      <a:r>
                        <a:rPr lang="en-US" sz="2000" dirty="0">
                          <a:solidFill>
                            <a:srgbClr val="9933FF"/>
                          </a:solidFill>
                          <a:effectLst/>
                          <a:latin typeface="Arial" panose="020B0604020202020204" pitchFamily="34" charset="0"/>
                          <a:ea typeface="Times New Roman" panose="02020603050405020304" pitchFamily="18" charset="0"/>
                        </a:rPr>
                        <a:t>The permissible capital account </a:t>
                      </a:r>
                      <a:r>
                        <a:rPr lang="en-US" sz="2000" dirty="0">
                          <a:solidFill>
                            <a:srgbClr val="000000"/>
                          </a:solidFill>
                          <a:effectLst/>
                          <a:latin typeface="Arial" panose="020B0604020202020204" pitchFamily="34" charset="0"/>
                          <a:ea typeface="Times New Roman" panose="02020603050405020304" pitchFamily="18" charset="0"/>
                        </a:rPr>
                        <a:t>transactions by an individual under LRS are:</a:t>
                      </a:r>
                    </a:p>
                    <a:p>
                      <a:pPr algn="just"/>
                      <a:endParaRPr lang="en-IN" sz="2000" dirty="0">
                        <a:effectLst/>
                        <a:latin typeface="Times New Roman" panose="02020603050405020304" pitchFamily="18" charset="0"/>
                        <a:ea typeface="Times New Roman" panose="02020603050405020304" pitchFamily="18" charset="0"/>
                      </a:endParaRPr>
                    </a:p>
                    <a:p>
                      <a:pPr marL="342900" lvl="0" indent="-342900" algn="just">
                        <a:lnSpc>
                          <a:spcPct val="106000"/>
                        </a:lnSpc>
                        <a:spcAft>
                          <a:spcPts val="800"/>
                        </a:spcAft>
                        <a:buFont typeface="+mj-lt"/>
                        <a:buAutoNum type="romanLcPeriod"/>
                        <a:tabLst>
                          <a:tab pos="457200" algn="l"/>
                        </a:tabLst>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opening of foreign currency account abroad with a bank;</a:t>
                      </a:r>
                      <a:endParaRPr lang="en-IN"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6000"/>
                        </a:lnSpc>
                        <a:spcAft>
                          <a:spcPts val="800"/>
                        </a:spcAft>
                        <a:buFont typeface="+mj-lt"/>
                        <a:buAutoNum type="romanLcPeriod"/>
                        <a:tabLst>
                          <a:tab pos="457200" algn="l"/>
                        </a:tabLst>
                      </a:pPr>
                      <a:r>
                        <a:rPr lang="en-US" sz="2000"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purchase of property abroad</a:t>
                      </a: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p>
                    <a:p>
                      <a:pPr algn="just"/>
                      <a:r>
                        <a:rPr lang="en-US" sz="2000" dirty="0">
                          <a:solidFill>
                            <a:srgbClr val="000000"/>
                          </a:solidFill>
                          <a:effectLst/>
                          <a:latin typeface="Arial" panose="020B0604020202020204" pitchFamily="34" charset="0"/>
                          <a:ea typeface="Times New Roman" panose="02020603050405020304" pitchFamily="18" charset="0"/>
                        </a:rPr>
                        <a:t>iii. making investments abroad- acquisition and </a:t>
                      </a:r>
                      <a:r>
                        <a:rPr lang="en-US" sz="2000" dirty="0">
                          <a:solidFill>
                            <a:srgbClr val="993300"/>
                          </a:solidFill>
                          <a:effectLst/>
                          <a:latin typeface="Arial" panose="020B0604020202020204" pitchFamily="34" charset="0"/>
                          <a:ea typeface="Times New Roman" panose="02020603050405020304" pitchFamily="18" charset="0"/>
                        </a:rPr>
                        <a:t>holding shares of both listed and unlisted overseas company or debt instruments</a:t>
                      </a:r>
                      <a:r>
                        <a:rPr lang="en-US" sz="2000" dirty="0">
                          <a:solidFill>
                            <a:srgbClr val="000000"/>
                          </a:solidFill>
                          <a:effectLst/>
                          <a:latin typeface="Arial" panose="020B0604020202020204" pitchFamily="34" charset="0"/>
                          <a:ea typeface="Times New Roman" panose="02020603050405020304" pitchFamily="18" charset="0"/>
                        </a:rPr>
                        <a:t>; </a:t>
                      </a:r>
                      <a:r>
                        <a:rPr lang="en-US" sz="2000" dirty="0">
                          <a:solidFill>
                            <a:srgbClr val="008000"/>
                          </a:solidFill>
                          <a:effectLst/>
                          <a:latin typeface="Arial" panose="020B0604020202020204" pitchFamily="34" charset="0"/>
                          <a:ea typeface="Times New Roman" panose="02020603050405020304" pitchFamily="18" charset="0"/>
                        </a:rPr>
                        <a:t>acquisition of qualification shares of an overseas company for holding the post of Director; acquisition of shares of a foreign company </a:t>
                      </a:r>
                      <a:r>
                        <a:rPr lang="en-US" sz="2000" dirty="0">
                          <a:solidFill>
                            <a:srgbClr val="A50021"/>
                          </a:solidFill>
                          <a:effectLst/>
                          <a:latin typeface="Arial" panose="020B0604020202020204" pitchFamily="34" charset="0"/>
                          <a:ea typeface="Times New Roman" panose="02020603050405020304" pitchFamily="18" charset="0"/>
                        </a:rPr>
                        <a:t>towards professional services rendered </a:t>
                      </a:r>
                      <a:r>
                        <a:rPr lang="en-US" sz="2000" dirty="0">
                          <a:solidFill>
                            <a:srgbClr val="008000"/>
                          </a:solidFill>
                          <a:effectLst/>
                          <a:latin typeface="Arial" panose="020B0604020202020204" pitchFamily="34" charset="0"/>
                          <a:ea typeface="Times New Roman" panose="02020603050405020304" pitchFamily="18" charset="0"/>
                        </a:rPr>
                        <a:t>or in lieu of Director’s </a:t>
                      </a:r>
                      <a:r>
                        <a:rPr lang="en-US" sz="2000" kern="1200" dirty="0">
                          <a:solidFill>
                            <a:srgbClr val="008000"/>
                          </a:solidFill>
                          <a:effectLst/>
                          <a:latin typeface="Arial" panose="020B0604020202020204" pitchFamily="34" charset="0"/>
                          <a:ea typeface="Times New Roman" panose="02020603050405020304" pitchFamily="18" charset="0"/>
                          <a:cs typeface="+mn-cs"/>
                        </a:rPr>
                        <a:t>remuneration;</a:t>
                      </a:r>
                      <a:endParaRPr lang="en-US" sz="1800" kern="1200" dirty="0">
                        <a:solidFill>
                          <a:schemeClr val="tx1"/>
                        </a:solidFill>
                        <a:effectLst/>
                        <a:latin typeface="+mn-lt"/>
                        <a:ea typeface="+mn-ea"/>
                        <a:cs typeface="+mn-cs"/>
                      </a:endParaRPr>
                    </a:p>
                    <a:p>
                      <a:pPr algn="just"/>
                      <a:r>
                        <a:rPr lang="en-US" sz="1800" kern="1200" dirty="0">
                          <a:solidFill>
                            <a:schemeClr val="tx1"/>
                          </a:solidFill>
                          <a:effectLst/>
                          <a:latin typeface="+mn-lt"/>
                          <a:ea typeface="+mn-ea"/>
                          <a:cs typeface="+mn-cs"/>
                        </a:rPr>
                        <a:t>I</a:t>
                      </a:r>
                      <a:r>
                        <a:rPr lang="en-US" sz="2000" kern="1200" dirty="0">
                          <a:solidFill>
                            <a:srgbClr val="000000"/>
                          </a:solidFill>
                          <a:effectLst/>
                          <a:latin typeface="Arial" panose="020B0604020202020204" pitchFamily="34" charset="0"/>
                          <a:ea typeface="Times New Roman" panose="02020603050405020304" pitchFamily="18" charset="0"/>
                          <a:cs typeface="+mn-cs"/>
                        </a:rPr>
                        <a:t>nvestment in units of </a:t>
                      </a:r>
                      <a:r>
                        <a:rPr lang="en-US" sz="2000" kern="1200" dirty="0">
                          <a:solidFill>
                            <a:srgbClr val="FF3300"/>
                          </a:solidFill>
                          <a:effectLst/>
                          <a:latin typeface="Arial" panose="020B0604020202020204" pitchFamily="34" charset="0"/>
                          <a:ea typeface="Times New Roman" panose="02020603050405020304" pitchFamily="18" charset="0"/>
                          <a:cs typeface="+mn-cs"/>
                        </a:rPr>
                        <a:t>Mutual Funds, Venture Capital Funds, unrated debt securities</a:t>
                      </a:r>
                      <a:r>
                        <a:rPr lang="en-US" sz="2000" kern="1200" dirty="0">
                          <a:solidFill>
                            <a:srgbClr val="000000"/>
                          </a:solidFill>
                          <a:effectLst/>
                          <a:latin typeface="Arial" panose="020B0604020202020204" pitchFamily="34" charset="0"/>
                          <a:ea typeface="Times New Roman" panose="02020603050405020304" pitchFamily="18" charset="0"/>
                          <a:cs typeface="+mn-cs"/>
                        </a:rPr>
                        <a:t>, promissory notes;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5</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2441799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400" b="1" dirty="0">
                <a:solidFill>
                  <a:srgbClr val="43A2DA"/>
                </a:solidFill>
                <a:latin typeface="Segoe UI" panose="020B0502040204020203" pitchFamily="34" charset="0"/>
                <a:cs typeface="Segoe UI" panose="020B0502040204020203" pitchFamily="34" charset="0"/>
              </a:rPr>
              <a:t>Liberalised Remittance Scheme (LRS)</a:t>
            </a: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622299022"/>
              </p:ext>
            </p:extLst>
          </p:nvPr>
        </p:nvGraphicFramePr>
        <p:xfrm>
          <a:off x="951345" y="1577794"/>
          <a:ext cx="10464800" cy="4304391"/>
        </p:xfrm>
        <a:graphic>
          <a:graphicData uri="http://schemas.openxmlformats.org/drawingml/2006/table">
            <a:tbl>
              <a:tblPr firstRow="1" bandRow="1">
                <a:tableStyleId>{69012ECD-51FC-41F1-AA8D-1B2483CD663E}</a:tableStyleId>
              </a:tblPr>
              <a:tblGrid>
                <a:gridCol w="10464800">
                  <a:extLst>
                    <a:ext uri="{9D8B030D-6E8A-4147-A177-3AD203B41FA5}">
                      <a16:colId xmlns:a16="http://schemas.microsoft.com/office/drawing/2014/main" val="872324653"/>
                    </a:ext>
                  </a:extLst>
                </a:gridCol>
              </a:tblGrid>
              <a:tr h="996937">
                <a:tc>
                  <a:txBody>
                    <a:bodyPr/>
                    <a:lstStyle/>
                    <a:p>
                      <a:pPr marL="12700" marR="0" lvl="0" indent="0" algn="ctr" defTabSz="914400" rtl="0" eaLnBrk="1" fontAlgn="auto" latinLnBrk="0" hangingPunct="1">
                        <a:lnSpc>
                          <a:spcPct val="150000"/>
                        </a:lnSpc>
                        <a:spcBef>
                          <a:spcPts val="95"/>
                        </a:spcBef>
                        <a:spcAft>
                          <a:spcPts val="0"/>
                        </a:spcAft>
                        <a:buClrTx/>
                        <a:buSzTx/>
                        <a:buFontTx/>
                        <a:buNone/>
                        <a:tabLst>
                          <a:tab pos="206375" algn="l"/>
                        </a:tabLst>
                        <a:defRPr/>
                      </a:pPr>
                      <a:r>
                        <a:rPr lang="en-US" sz="2000" b="1" dirty="0" err="1">
                          <a:solidFill>
                            <a:srgbClr val="FFFF00"/>
                          </a:solidFill>
                          <a:latin typeface="Segoe UI" panose="020B0502040204020203" pitchFamily="34" charset="0"/>
                          <a:cs typeface="Segoe UI" panose="020B0502040204020203" pitchFamily="34" charset="0"/>
                        </a:rPr>
                        <a:t>Liberalised</a:t>
                      </a:r>
                      <a:r>
                        <a:rPr lang="en-US" sz="2000" b="1" dirty="0">
                          <a:solidFill>
                            <a:srgbClr val="FFFF00"/>
                          </a:solidFill>
                          <a:latin typeface="Segoe UI" panose="020B0502040204020203" pitchFamily="34" charset="0"/>
                          <a:cs typeface="Segoe UI" panose="020B0502040204020203" pitchFamily="34" charset="0"/>
                        </a:rPr>
                        <a:t> Remittance Scheme (LRS) of USD 2,50,000 for resident individuals</a:t>
                      </a:r>
                      <a:endParaRPr lang="en-US" sz="1600" b="1" spc="-5" dirty="0">
                        <a:solidFill>
                          <a:srgbClr val="FFFF00"/>
                        </a:solidFill>
                        <a:latin typeface="Segoe UI" panose="020B0502040204020203" pitchFamily="34" charset="0"/>
                        <a:ea typeface="Cambria" panose="02040503050406030204" pitchFamily="18" charset="0"/>
                        <a:cs typeface="Segoe UI" panose="020B0502040204020203"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3307454">
                <a:tc>
                  <a:txBody>
                    <a:bodyPr/>
                    <a:lstStyle/>
                    <a:p>
                      <a:pPr marL="342900" lvl="0" indent="-342900" algn="just">
                        <a:lnSpc>
                          <a:spcPct val="106000"/>
                        </a:lnSpc>
                        <a:spcAft>
                          <a:spcPts val="800"/>
                        </a:spcAft>
                        <a:buFont typeface="+mj-lt"/>
                        <a:buAutoNum type="romanLcPeriod"/>
                        <a:tabLst>
                          <a:tab pos="457200" algn="l"/>
                        </a:tabLst>
                      </a:pPr>
                      <a:r>
                        <a:rPr lang="en-US" sz="2000" kern="1200" dirty="0">
                          <a:solidFill>
                            <a:srgbClr val="A50021"/>
                          </a:solidFill>
                          <a:effectLst/>
                          <a:latin typeface="Arial" panose="020B0604020202020204" pitchFamily="34" charset="0"/>
                          <a:ea typeface="Times New Roman" panose="02020603050405020304" pitchFamily="18" charset="0"/>
                          <a:cs typeface="Times New Roman" panose="02020603050405020304" pitchFamily="18" charset="0"/>
                        </a:rPr>
                        <a:t>extending loans including loans </a:t>
                      </a:r>
                      <a:r>
                        <a:rPr lang="en-US" sz="20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Indian Rupees to Non-resident Indians (NRIs) who are relatives as defined in Companies Act, 2013.</a:t>
                      </a:r>
                    </a:p>
                    <a:p>
                      <a:pPr marL="342900" lvl="0" indent="-342900" algn="just">
                        <a:lnSpc>
                          <a:spcPct val="106000"/>
                        </a:lnSpc>
                        <a:spcAft>
                          <a:spcPts val="800"/>
                        </a:spcAft>
                        <a:buFont typeface="+mj-lt"/>
                        <a:buAutoNum type="romanLcPeriod"/>
                        <a:tabLst>
                          <a:tab pos="457200" algn="l"/>
                        </a:tabLst>
                      </a:pPr>
                      <a:endParaRPr lang="en-IN" sz="20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ct val="106000"/>
                        </a:lnSpc>
                        <a:spcAft>
                          <a:spcPts val="800"/>
                        </a:spcAft>
                        <a:buFont typeface="+mj-lt"/>
                        <a:buAutoNum type="romanLcPeriod"/>
                        <a:tabLst>
                          <a:tab pos="457200" algn="l"/>
                        </a:tabLst>
                      </a:pPr>
                      <a:r>
                        <a:rPr lang="en-US" sz="2000" kern="1200" dirty="0">
                          <a:solidFill>
                            <a:srgbClr val="9933FF"/>
                          </a:solidFill>
                          <a:effectLst/>
                          <a:latin typeface="Arial" panose="020B0604020202020204" pitchFamily="34" charset="0"/>
                          <a:ea typeface="Times New Roman" panose="02020603050405020304" pitchFamily="18" charset="0"/>
                          <a:cs typeface="Times New Roman" panose="02020603050405020304" pitchFamily="18" charset="0"/>
                        </a:rPr>
                        <a:t>setting up Wholly Owned Subsidiaries and Joint Ventures </a:t>
                      </a:r>
                      <a:r>
                        <a:rPr lang="en-US" sz="20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(with effect from August 05, 2013) outside India for bona fide business subject to the terms &amp; conditions stipulated in </a:t>
                      </a:r>
                      <a:r>
                        <a:rPr lang="en-US" sz="20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hlinkClick r:id="rId3"/>
                        </a:rPr>
                        <a:t>Notification No FEMA.263/ RB-2013 dated March 5, 2013</a:t>
                      </a:r>
                      <a:r>
                        <a:rPr lang="en-US" sz="20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IN" sz="20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endParaRPr lang="en-US" sz="2000" kern="1200" dirty="0">
                        <a:solidFill>
                          <a:srgbClr val="000000"/>
                        </a:solidFill>
                        <a:effectLst/>
                        <a:latin typeface="Arial" panose="020B0604020202020204" pitchFamily="34" charset="0"/>
                        <a:ea typeface="Times New Roman" panose="02020603050405020304" pitchFamily="18" charset="0"/>
                        <a:cs typeface="+mn-cs"/>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6</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1408322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400" b="1" dirty="0">
                <a:solidFill>
                  <a:srgbClr val="43A2DA"/>
                </a:solidFill>
                <a:latin typeface="Segoe UI" panose="020B0502040204020203" pitchFamily="34" charset="0"/>
                <a:cs typeface="Segoe UI" panose="020B0502040204020203" pitchFamily="34" charset="0"/>
              </a:rPr>
              <a:t>Liberalised Remittance Scheme (LRS)</a:t>
            </a: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2891682450"/>
              </p:ext>
            </p:extLst>
          </p:nvPr>
        </p:nvGraphicFramePr>
        <p:xfrm>
          <a:off x="951345" y="1577794"/>
          <a:ext cx="10464800" cy="4304391"/>
        </p:xfrm>
        <a:graphic>
          <a:graphicData uri="http://schemas.openxmlformats.org/drawingml/2006/table">
            <a:tbl>
              <a:tblPr firstRow="1" bandRow="1">
                <a:tableStyleId>{69012ECD-51FC-41F1-AA8D-1B2483CD663E}</a:tableStyleId>
              </a:tblPr>
              <a:tblGrid>
                <a:gridCol w="10464800">
                  <a:extLst>
                    <a:ext uri="{9D8B030D-6E8A-4147-A177-3AD203B41FA5}">
                      <a16:colId xmlns:a16="http://schemas.microsoft.com/office/drawing/2014/main" val="872324653"/>
                    </a:ext>
                  </a:extLst>
                </a:gridCol>
              </a:tblGrid>
              <a:tr h="996937">
                <a:tc>
                  <a:txBody>
                    <a:bodyPr/>
                    <a:lstStyle/>
                    <a:p>
                      <a:pPr marL="12700" marR="0" lvl="0" indent="0" algn="ctr" defTabSz="914400" rtl="0" eaLnBrk="1" fontAlgn="auto" latinLnBrk="0" hangingPunct="1">
                        <a:lnSpc>
                          <a:spcPct val="150000"/>
                        </a:lnSpc>
                        <a:spcBef>
                          <a:spcPts val="95"/>
                        </a:spcBef>
                        <a:spcAft>
                          <a:spcPts val="0"/>
                        </a:spcAft>
                        <a:buClrTx/>
                        <a:buSzTx/>
                        <a:buFontTx/>
                        <a:buNone/>
                        <a:tabLst>
                          <a:tab pos="206375" algn="l"/>
                        </a:tabLst>
                        <a:defRPr/>
                      </a:pPr>
                      <a:r>
                        <a:rPr lang="en-US" sz="2000" b="1" spc="-5" dirty="0">
                          <a:solidFill>
                            <a:srgbClr val="FFFF00"/>
                          </a:solidFill>
                          <a:latin typeface="Segoe UI" panose="020B0502040204020203" pitchFamily="34" charset="0"/>
                          <a:ea typeface="Cambria" panose="02040503050406030204" pitchFamily="18" charset="0"/>
                          <a:cs typeface="Segoe UI" panose="020B0502040204020203" pitchFamily="34" charset="0"/>
                        </a:rPr>
                        <a:t>Insertion of New Regulation 20A in Foreign Exchange Management (Transfer or Issue of any Foreign Security) (Amendment) Regulations, 2013</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3307454">
                <a:tc>
                  <a:txBody>
                    <a:bodyPr/>
                    <a:lstStyle/>
                    <a:p>
                      <a:pPr algn="just">
                        <a:lnSpc>
                          <a:spcPct val="106000"/>
                        </a:lnSpc>
                        <a:spcAft>
                          <a:spcPts val="800"/>
                        </a:spcAft>
                      </a:pPr>
                      <a:endPar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lnSpc>
                          <a:spcPct val="106000"/>
                        </a:lnSpc>
                        <a:spcAft>
                          <a:spcPts val="80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“20A.  Acquisition or Setting up of a JV or WOS abroad by resident individual</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resident individual (single or in association with another resident individual or with an ‘Indian Party’ as defined in this Notification) satisfying the criteria as per Schedule V of this Notification, may make overseas direct investment in the equity shares and compulsorily convertible preference shares of a Joint Venture (JV) or Wholly Owned Subsidiary (WOS) outside India.”</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US" sz="2000" kern="1200" dirty="0">
                        <a:solidFill>
                          <a:srgbClr val="000000"/>
                        </a:solidFill>
                        <a:effectLst/>
                        <a:latin typeface="Arial" panose="020B0604020202020204" pitchFamily="34" charset="0"/>
                        <a:ea typeface="Times New Roman" panose="02020603050405020304" pitchFamily="18" charset="0"/>
                        <a:cs typeface="+mn-cs"/>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7</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170600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400" b="1" dirty="0">
                <a:solidFill>
                  <a:srgbClr val="43A2DA"/>
                </a:solidFill>
                <a:latin typeface="Segoe UI" panose="020B0502040204020203" pitchFamily="34" charset="0"/>
                <a:cs typeface="Segoe UI" panose="020B0502040204020203" pitchFamily="34" charset="0"/>
              </a:rPr>
              <a:t>Liberalised Remittance Scheme (LRS)</a:t>
            </a: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2235170625"/>
              </p:ext>
            </p:extLst>
          </p:nvPr>
        </p:nvGraphicFramePr>
        <p:xfrm>
          <a:off x="951345" y="1577794"/>
          <a:ext cx="10464800" cy="4735817"/>
        </p:xfrm>
        <a:graphic>
          <a:graphicData uri="http://schemas.openxmlformats.org/drawingml/2006/table">
            <a:tbl>
              <a:tblPr firstRow="1" bandRow="1">
                <a:tableStyleId>{69012ECD-51FC-41F1-AA8D-1B2483CD663E}</a:tableStyleId>
              </a:tblPr>
              <a:tblGrid>
                <a:gridCol w="10464800">
                  <a:extLst>
                    <a:ext uri="{9D8B030D-6E8A-4147-A177-3AD203B41FA5}">
                      <a16:colId xmlns:a16="http://schemas.microsoft.com/office/drawing/2014/main" val="872324653"/>
                    </a:ext>
                  </a:extLst>
                </a:gridCol>
              </a:tblGrid>
              <a:tr h="996937">
                <a:tc>
                  <a:txBody>
                    <a:bodyPr/>
                    <a:lstStyle/>
                    <a:p>
                      <a:pPr marL="12700" marR="0" lvl="0" indent="0" algn="ctr" defTabSz="914400" rtl="0" eaLnBrk="1" fontAlgn="auto" latinLnBrk="0" hangingPunct="1">
                        <a:lnSpc>
                          <a:spcPct val="150000"/>
                        </a:lnSpc>
                        <a:spcBef>
                          <a:spcPts val="95"/>
                        </a:spcBef>
                        <a:spcAft>
                          <a:spcPts val="0"/>
                        </a:spcAft>
                        <a:buClrTx/>
                        <a:buSzTx/>
                        <a:buFontTx/>
                        <a:buNone/>
                        <a:tabLst>
                          <a:tab pos="206375" algn="l"/>
                        </a:tabLst>
                        <a:defRPr/>
                      </a:pPr>
                      <a:r>
                        <a:rPr lang="en-US" sz="2000" b="1" spc="-5" dirty="0">
                          <a:solidFill>
                            <a:srgbClr val="FFFF00"/>
                          </a:solidFill>
                          <a:latin typeface="Segoe UI" panose="020B0502040204020203" pitchFamily="34" charset="0"/>
                          <a:ea typeface="Cambria" panose="02040503050406030204" pitchFamily="18" charset="0"/>
                          <a:cs typeface="Segoe UI" panose="020B0502040204020203" pitchFamily="34" charset="0"/>
                        </a:rPr>
                        <a:t>Insertion of New Regulation 20A in Foreign Exchange Management (Transfer or Issue of any Foreign Security) (Amendment) Regulations, 2013</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3307454">
                <a:tc>
                  <a:txBody>
                    <a:bodyPr/>
                    <a:lstStyle/>
                    <a:p>
                      <a:pPr algn="just">
                        <a:lnSpc>
                          <a:spcPct val="106000"/>
                        </a:lnSpc>
                        <a:spcAft>
                          <a:spcPts val="800"/>
                        </a:spcAft>
                      </a:pPr>
                      <a:r>
                        <a:rPr lang="en-IN" sz="2000" u="sng"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b="1" u="sng"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Overseas Direct Investment -Eligibility and prohibition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6000"/>
                        </a:lnSpc>
                        <a:spcAft>
                          <a:spcPts val="0"/>
                        </a:spcAft>
                        <a:buFont typeface="Arial" panose="020B0604020202020204" pitchFamily="34" charset="0"/>
                        <a:buChar char="•"/>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Resident individual is </a:t>
                      </a:r>
                      <a:r>
                        <a:rPr lang="en-US" sz="20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prohibited</a:t>
                      </a: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from making direct investment in a JV or WOS abroad which is engaged in the </a:t>
                      </a:r>
                      <a:r>
                        <a:rPr lang="en-US" sz="2000" dirty="0">
                          <a:solidFill>
                            <a:srgbClr val="9933FF"/>
                          </a:solidFill>
                          <a:effectLst/>
                          <a:latin typeface="Arial" panose="020B0604020202020204" pitchFamily="34" charset="0"/>
                          <a:ea typeface="Times New Roman" panose="02020603050405020304" pitchFamily="18" charset="0"/>
                          <a:cs typeface="Times New Roman" panose="02020603050405020304" pitchFamily="18" charset="0"/>
                        </a:rPr>
                        <a:t>real estate business or banking business </a:t>
                      </a: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or in the business of financial services activity.</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6000"/>
                        </a:lnSpc>
                        <a:spcAft>
                          <a:spcPts val="800"/>
                        </a:spcAft>
                        <a:buFont typeface="Arial" panose="020B0604020202020204" pitchFamily="34" charset="0"/>
                        <a:buChar char="•"/>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JV or WOS abroad shall be engaged in bona fide business activity.</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buFont typeface="Arial" panose="020B0604020202020204" pitchFamily="34" charset="0"/>
                        <a:buChar char="•"/>
                      </a:pPr>
                      <a:r>
                        <a:rPr lang="en-US" sz="2000" dirty="0">
                          <a:solidFill>
                            <a:srgbClr val="000000"/>
                          </a:solidFill>
                          <a:effectLst/>
                          <a:latin typeface="Arial" panose="020B0604020202020204" pitchFamily="34" charset="0"/>
                          <a:ea typeface="Times New Roman" panose="02020603050405020304" pitchFamily="18" charset="0"/>
                        </a:rPr>
                        <a:t>Resident individual is prohibited from making direct investment in a JV / WOS [set up or acquired abroad individually or in association with other resident individual and / or with an Indian party] located in the countries identified by the Financial Action Task Force </a:t>
                      </a:r>
                      <a:r>
                        <a:rPr lang="en-US" sz="2000" dirty="0">
                          <a:solidFill>
                            <a:srgbClr val="FF0000"/>
                          </a:solidFill>
                          <a:effectLst/>
                          <a:latin typeface="Arial" panose="020B0604020202020204" pitchFamily="34" charset="0"/>
                          <a:ea typeface="Times New Roman" panose="02020603050405020304" pitchFamily="18" charset="0"/>
                        </a:rPr>
                        <a:t>(FATF) </a:t>
                      </a:r>
                      <a:r>
                        <a:rPr lang="en-US" sz="2000" dirty="0">
                          <a:solidFill>
                            <a:srgbClr val="000000"/>
                          </a:solidFill>
                          <a:effectLst/>
                          <a:latin typeface="Arial" panose="020B0604020202020204" pitchFamily="34" charset="0"/>
                          <a:ea typeface="Times New Roman" panose="02020603050405020304" pitchFamily="18" charset="0"/>
                        </a:rPr>
                        <a:t>as "non co-operative countries and territories" as available on FATF website </a:t>
                      </a:r>
                      <a:r>
                        <a:rPr lang="en-US" sz="2000"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3"/>
                        </a:rPr>
                        <a:t>www.fatf-gafi.org</a:t>
                      </a:r>
                      <a:r>
                        <a:rPr lang="en-US" sz="2000" dirty="0">
                          <a:solidFill>
                            <a:srgbClr val="000000"/>
                          </a:solidFill>
                          <a:effectLst/>
                          <a:latin typeface="Arial" panose="020B0604020202020204" pitchFamily="34" charset="0"/>
                          <a:ea typeface="Times New Roman" panose="02020603050405020304" pitchFamily="18" charset="0"/>
                        </a:rPr>
                        <a:t> or as notified by the Reserve Bank</a:t>
                      </a:r>
                      <a:endPar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endParaRPr lang="en-US" sz="2000" kern="1200" dirty="0">
                        <a:solidFill>
                          <a:srgbClr val="000000"/>
                        </a:solidFill>
                        <a:effectLst/>
                        <a:latin typeface="Arial" panose="020B0604020202020204" pitchFamily="34" charset="0"/>
                        <a:ea typeface="Times New Roman" panose="02020603050405020304" pitchFamily="18" charset="0"/>
                        <a:cs typeface="+mn-cs"/>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8</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2899096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400" b="1" dirty="0">
                <a:solidFill>
                  <a:srgbClr val="43A2DA"/>
                </a:solidFill>
                <a:latin typeface="Segoe UI" panose="020B0502040204020203" pitchFamily="34" charset="0"/>
                <a:cs typeface="Segoe UI" panose="020B0502040204020203" pitchFamily="34" charset="0"/>
              </a:rPr>
              <a:t>Liberalised Remittance Scheme (LRS)</a:t>
            </a: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2749372703"/>
              </p:ext>
            </p:extLst>
          </p:nvPr>
        </p:nvGraphicFramePr>
        <p:xfrm>
          <a:off x="951345" y="1577794"/>
          <a:ext cx="10464800" cy="4891900"/>
        </p:xfrm>
        <a:graphic>
          <a:graphicData uri="http://schemas.openxmlformats.org/drawingml/2006/table">
            <a:tbl>
              <a:tblPr firstRow="1" bandRow="1">
                <a:tableStyleId>{69012ECD-51FC-41F1-AA8D-1B2483CD663E}</a:tableStyleId>
              </a:tblPr>
              <a:tblGrid>
                <a:gridCol w="10464800">
                  <a:extLst>
                    <a:ext uri="{9D8B030D-6E8A-4147-A177-3AD203B41FA5}">
                      <a16:colId xmlns:a16="http://schemas.microsoft.com/office/drawing/2014/main" val="872324653"/>
                    </a:ext>
                  </a:extLst>
                </a:gridCol>
              </a:tblGrid>
              <a:tr h="996937">
                <a:tc>
                  <a:txBody>
                    <a:bodyPr/>
                    <a:lstStyle/>
                    <a:p>
                      <a:pPr marL="12700" marR="0" lvl="0" indent="0" algn="ctr" defTabSz="914400" rtl="0" eaLnBrk="1" fontAlgn="auto" latinLnBrk="0" hangingPunct="1">
                        <a:lnSpc>
                          <a:spcPct val="150000"/>
                        </a:lnSpc>
                        <a:spcBef>
                          <a:spcPts val="95"/>
                        </a:spcBef>
                        <a:spcAft>
                          <a:spcPts val="0"/>
                        </a:spcAft>
                        <a:buClrTx/>
                        <a:buSzTx/>
                        <a:buFontTx/>
                        <a:buNone/>
                        <a:tabLst>
                          <a:tab pos="206375" algn="l"/>
                        </a:tabLst>
                        <a:defRPr/>
                      </a:pPr>
                      <a:r>
                        <a:rPr lang="en-US" sz="2000" b="1" spc="-5" dirty="0">
                          <a:solidFill>
                            <a:srgbClr val="FFFF00"/>
                          </a:solidFill>
                          <a:latin typeface="Segoe UI" panose="020B0502040204020203" pitchFamily="34" charset="0"/>
                          <a:ea typeface="Cambria" panose="02040503050406030204" pitchFamily="18" charset="0"/>
                          <a:cs typeface="Segoe UI" panose="020B0502040204020203" pitchFamily="34" charset="0"/>
                        </a:rPr>
                        <a:t>Insertion of New Regulation 20A in Foreign Exchange Management (Transfer or Issue of any Foreign Security) (Amendment) Regulations, 2013</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3307454">
                <a:tc>
                  <a:txBody>
                    <a:bodyPr/>
                    <a:lstStyle/>
                    <a:p>
                      <a:pPr marL="502920" algn="l">
                        <a:lnSpc>
                          <a:spcPct val="106000"/>
                        </a:lnSpc>
                        <a:spcAft>
                          <a:spcPts val="0"/>
                        </a:spcAft>
                      </a:pPr>
                      <a:r>
                        <a:rPr lang="en-US" sz="2000" b="1" u="sng" kern="120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Overseas Direct Investment -Eligibility and prohibition </a:t>
                      </a:r>
                    </a:p>
                    <a:p>
                      <a:pPr marL="502920" algn="l">
                        <a:lnSpc>
                          <a:spcPct val="106000"/>
                        </a:lnSpc>
                        <a:spcAft>
                          <a:spcPts val="0"/>
                        </a:spcAf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6000"/>
                        </a:lnSpc>
                        <a:spcAft>
                          <a:spcPts val="0"/>
                        </a:spcAft>
                        <a:buFont typeface="Arial" panose="020B0604020202020204" pitchFamily="34" charset="0"/>
                        <a:buChar char="•"/>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resident individual shall not be on the </a:t>
                      </a:r>
                      <a:r>
                        <a:rPr lang="en-US" sz="20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Reserve Bank’s Exporters Caution List </a:t>
                      </a: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or List of defaulters to the banking system or under investigation by any investigation / enforcement agency or regulatory body.</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6000"/>
                        </a:lnSpc>
                        <a:spcAft>
                          <a:spcPts val="800"/>
                        </a:spcAft>
                        <a:buFont typeface="Arial" panose="020B0604020202020204" pitchFamily="34" charset="0"/>
                        <a:buChar char="•"/>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the time of investments, the permissible ceiling shall be within the overall ceiling prescribed for the resident individual under </a:t>
                      </a:r>
                      <a:r>
                        <a:rPr lang="en-US" sz="20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Liberalised</a:t>
                      </a: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Remittance Scheme as prescribed by the Reserve Bank from time to time.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Aft>
                          <a:spcPts val="800"/>
                        </a:spcAft>
                        <a:buFont typeface="Arial" panose="020B0604020202020204" pitchFamily="34" charset="0"/>
                        <a:buNone/>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[Explanation: </a:t>
                      </a:r>
                      <a:r>
                        <a:rPr lang="en-US" sz="2000" dirty="0">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The investment made out of the balances held in EEFC / RFC account   </a:t>
                      </a:r>
                      <a:endParaRPr lang="en-IN"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Aft>
                          <a:spcPts val="800"/>
                        </a:spcAft>
                        <a:buFont typeface="Arial" panose="020B0604020202020204" pitchFamily="34" charset="0"/>
                        <a:buNone/>
                      </a:pPr>
                      <a:r>
                        <a:rPr lang="en-US" sz="2000" dirty="0">
                          <a:solidFill>
                            <a:srgbClr val="00B050"/>
                          </a:solidFill>
                          <a:effectLst/>
                          <a:latin typeface="Arial" panose="020B0604020202020204" pitchFamily="34" charset="0"/>
                          <a:ea typeface="Times New Roman" panose="02020603050405020304" pitchFamily="18" charset="0"/>
                          <a:cs typeface="Times New Roman" panose="02020603050405020304" pitchFamily="18" charset="0"/>
                        </a:rPr>
                        <a:t>     shall also be restricted to the limit prescribed under LRS</a:t>
                      </a: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pPr>
                      <a:endParaRPr lang="en-US" sz="2000" kern="1200" dirty="0">
                        <a:solidFill>
                          <a:srgbClr val="000000"/>
                        </a:solidFill>
                        <a:effectLst/>
                        <a:latin typeface="Arial" panose="020B0604020202020204" pitchFamily="34" charset="0"/>
                        <a:ea typeface="Times New Roman" panose="02020603050405020304" pitchFamily="18" charset="0"/>
                        <a:cs typeface="+mn-cs"/>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9</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8033920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3389</TotalTime>
  <Words>1665</Words>
  <Application>Microsoft Office PowerPoint</Application>
  <PresentationFormat>Widescreen</PresentationFormat>
  <Paragraphs>122</Paragraphs>
  <Slides>15</Slides>
  <Notes>15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15</vt:i4>
      </vt:variant>
    </vt:vector>
  </HeadingPairs>
  <TitlesOfParts>
    <vt:vector size="25" baseType="lpstr">
      <vt:lpstr>Arial</vt:lpstr>
      <vt:lpstr>Calibri</vt:lpstr>
      <vt:lpstr>Calibri Light</vt:lpstr>
      <vt:lpstr>Georgia</vt:lpstr>
      <vt:lpstr>Gill Sans MT</vt:lpstr>
      <vt:lpstr>Segoe UI</vt:lpstr>
      <vt:lpstr>Symbol</vt:lpstr>
      <vt:lpstr>Times New Roman</vt:lpstr>
      <vt:lpstr>Wingdings</vt:lpstr>
      <vt:lpstr>Office Theme</vt:lpstr>
      <vt:lpstr>PowerPoint Presentation</vt:lpstr>
      <vt:lpstr>Liberalised Remittance Scheme (LRS)</vt:lpstr>
      <vt:lpstr>Liberalised Remittance Scheme (LRS)</vt:lpstr>
      <vt:lpstr>Liberalised Remittance Scheme (LRS)</vt:lpstr>
      <vt:lpstr>Liberalised Remittance Scheme (LRS)</vt:lpstr>
      <vt:lpstr>Liberalised Remittance Scheme (LRS)</vt:lpstr>
      <vt:lpstr>Liberalised Remittance Scheme (LRS)</vt:lpstr>
      <vt:lpstr>Liberalised Remittance Scheme (LRS)</vt:lpstr>
      <vt:lpstr>Liberalised Remittance Scheme (LRS)</vt:lpstr>
      <vt:lpstr>Liberalised Remittance Scheme (LRS)</vt:lpstr>
      <vt:lpstr>Liberalised Remittance Scheme (LRS)</vt:lpstr>
      <vt:lpstr>Liberalised Remittance Scheme (LRS)</vt:lpstr>
      <vt:lpstr>Liberalised Remittance Scheme (LRS)</vt:lpstr>
      <vt:lpstr>Liberalised Remittance Scheme (LRS)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114</cp:revision>
  <dcterms:created xsi:type="dcterms:W3CDTF">2019-01-05T05:24:00Z</dcterms:created>
  <dcterms:modified xsi:type="dcterms:W3CDTF">2020-12-19T11:29:44Z</dcterms:modified>
</cp:coreProperties>
</file>