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49"/>
  </p:notesMasterIdLst>
  <p:handoutMasterIdLst>
    <p:handoutMasterId r:id="rId50"/>
  </p:handoutMasterIdLst>
  <p:sldIdLst>
    <p:sldId id="256" r:id="rId2"/>
    <p:sldId id="257" r:id="rId3"/>
    <p:sldId id="260" r:id="rId4"/>
    <p:sldId id="261" r:id="rId5"/>
    <p:sldId id="273" r:id="rId6"/>
    <p:sldId id="274" r:id="rId7"/>
    <p:sldId id="275" r:id="rId8"/>
    <p:sldId id="262" r:id="rId9"/>
    <p:sldId id="276" r:id="rId10"/>
    <p:sldId id="277" r:id="rId11"/>
    <p:sldId id="278" r:id="rId12"/>
    <p:sldId id="279" r:id="rId13"/>
    <p:sldId id="270" r:id="rId14"/>
    <p:sldId id="264" r:id="rId15"/>
    <p:sldId id="271" r:id="rId16"/>
    <p:sldId id="272" r:id="rId17"/>
    <p:sldId id="281" r:id="rId18"/>
    <p:sldId id="282" r:id="rId19"/>
    <p:sldId id="283" r:id="rId20"/>
    <p:sldId id="284" r:id="rId21"/>
    <p:sldId id="265" r:id="rId22"/>
    <p:sldId id="285" r:id="rId23"/>
    <p:sldId id="286" r:id="rId24"/>
    <p:sldId id="287" r:id="rId25"/>
    <p:sldId id="288" r:id="rId26"/>
    <p:sldId id="289" r:id="rId27"/>
    <p:sldId id="290" r:id="rId28"/>
    <p:sldId id="291" r:id="rId29"/>
    <p:sldId id="266" r:id="rId30"/>
    <p:sldId id="292" r:id="rId31"/>
    <p:sldId id="294" r:id="rId32"/>
    <p:sldId id="293" r:id="rId33"/>
    <p:sldId id="295" r:id="rId34"/>
    <p:sldId id="296" r:id="rId35"/>
    <p:sldId id="297" r:id="rId36"/>
    <p:sldId id="298" r:id="rId37"/>
    <p:sldId id="299" r:id="rId38"/>
    <p:sldId id="300" r:id="rId39"/>
    <p:sldId id="301" r:id="rId40"/>
    <p:sldId id="302" r:id="rId41"/>
    <p:sldId id="263" r:id="rId42"/>
    <p:sldId id="307" r:id="rId43"/>
    <p:sldId id="306" r:id="rId44"/>
    <p:sldId id="303" r:id="rId45"/>
    <p:sldId id="305" r:id="rId46"/>
    <p:sldId id="304" r:id="rId47"/>
    <p:sldId id="308"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90" autoAdjust="0"/>
  </p:normalViewPr>
  <p:slideViewPr>
    <p:cSldViewPr>
      <p:cViewPr varScale="1">
        <p:scale>
          <a:sx n="81" d="100"/>
          <a:sy n="81" d="100"/>
        </p:scale>
        <p:origin x="-1464" y="-8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PKM ADVISORY SERVICES PRIVATE LIMITED</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43EF62B-BAD8-4F81-8F63-909E1FAE8442}" type="datetimeFigureOut">
              <a:rPr lang="en-US" smtClean="0"/>
              <a:t>2/15/2017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8F9C95E-0B26-442C-8260-8121B96F8418}" type="slidenum">
              <a:rPr lang="en-US" smtClean="0"/>
              <a:t>‹#›</a:t>
            </a:fld>
            <a:endParaRPr lang="en-US"/>
          </a:p>
        </p:txBody>
      </p:sp>
    </p:spTree>
    <p:extLst>
      <p:ext uri="{BB962C8B-B14F-4D97-AF65-F5344CB8AC3E}">
        <p14:creationId xmlns:p14="http://schemas.microsoft.com/office/powerpoint/2010/main" val="372355042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PKM ADVISORY SERVICES PRIVATE LIMITED</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49C599-D7FD-4F77-A774-C8D336AF559C}" type="datetimeFigureOut">
              <a:rPr lang="en-US" smtClean="0"/>
              <a:t>2/15/2017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1BEE3F-FC3A-47C6-8206-979AD1878D61}" type="slidenum">
              <a:rPr lang="en-US" smtClean="0"/>
              <a:t>‹#›</a:t>
            </a:fld>
            <a:endParaRPr lang="en-US"/>
          </a:p>
        </p:txBody>
      </p:sp>
    </p:spTree>
    <p:extLst>
      <p:ext uri="{BB962C8B-B14F-4D97-AF65-F5344CB8AC3E}">
        <p14:creationId xmlns:p14="http://schemas.microsoft.com/office/powerpoint/2010/main" val="256988828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4522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2135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61775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0E0A9623-BC12-4B91-880A-8295EE221817}" type="datetime1">
              <a:rPr lang="en-US" smtClean="0"/>
              <a:t>2/15/2017</a:t>
            </a:fld>
            <a:endParaRPr lang="en-US" dirty="0"/>
          </a:p>
        </p:txBody>
      </p:sp>
      <p:sp>
        <p:nvSpPr>
          <p:cNvPr id="8" name="Slide Number Placeholder 7"/>
          <p:cNvSpPr>
            <a:spLocks noGrp="1"/>
          </p:cNvSpPr>
          <p:nvPr>
            <p:ph type="sldNum" sz="quarter" idx="11"/>
          </p:nvPr>
        </p:nvSpPr>
        <p:spPr/>
        <p:txBody>
          <a:bodyPr/>
          <a:lstStyle/>
          <a:p>
            <a:fld id="{30E0BAC0-EE18-4D30-A289-A934EB3BF9C3}" type="slidenum">
              <a:rPr lang="en-US" smtClean="0"/>
              <a:t>‹#›</a:t>
            </a:fld>
            <a:endParaRPr lang="en-US" dirty="0"/>
          </a:p>
        </p:txBody>
      </p:sp>
      <p:sp>
        <p:nvSpPr>
          <p:cNvPr id="9" name="Footer Placeholder 8"/>
          <p:cNvSpPr>
            <a:spLocks noGrp="1"/>
          </p:cNvSpPr>
          <p:nvPr>
            <p:ph type="ftr" sz="quarter" idx="12"/>
          </p:nvPr>
        </p:nvSpPr>
        <p:spPr/>
        <p:txBody>
          <a:bodyPr/>
          <a:lstStyle/>
          <a:p>
            <a:r>
              <a:rPr lang="en-US" smtClean="0"/>
              <a:t>P.K. Modi &amp; Co.</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C2BB63-C08C-41CF-B8B5-34B935BC8CCA}" type="datetime1">
              <a:rPr lang="en-US" smtClean="0"/>
              <a:t>2/15/2017</a:t>
            </a:fld>
            <a:endParaRPr lang="en-US" dirty="0"/>
          </a:p>
        </p:txBody>
      </p:sp>
      <p:sp>
        <p:nvSpPr>
          <p:cNvPr id="5" name="Footer Placeholder 4"/>
          <p:cNvSpPr>
            <a:spLocks noGrp="1"/>
          </p:cNvSpPr>
          <p:nvPr>
            <p:ph type="ftr" sz="quarter" idx="11"/>
          </p:nvPr>
        </p:nvSpPr>
        <p:spPr/>
        <p:txBody>
          <a:bodyPr/>
          <a:lstStyle/>
          <a:p>
            <a:r>
              <a:rPr lang="en-US" smtClean="0"/>
              <a:t>P.K. Modi &amp; Co.</a:t>
            </a:r>
            <a:endParaRPr lang="en-US" dirty="0"/>
          </a:p>
        </p:txBody>
      </p:sp>
      <p:sp>
        <p:nvSpPr>
          <p:cNvPr id="6" name="Slide Number Placeholder 5"/>
          <p:cNvSpPr>
            <a:spLocks noGrp="1"/>
          </p:cNvSpPr>
          <p:nvPr>
            <p:ph type="sldNum" sz="quarter" idx="12"/>
          </p:nvPr>
        </p:nvSpPr>
        <p:spPr/>
        <p:txBody>
          <a:bodyPr/>
          <a:lstStyle/>
          <a:p>
            <a:fld id="{30E0BAC0-EE18-4D30-A289-A934EB3BF9C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3C55E8-8F17-4378-984C-0F384653CE71}" type="datetime1">
              <a:rPr lang="en-US" smtClean="0"/>
              <a:t>2/15/2017</a:t>
            </a:fld>
            <a:endParaRPr lang="en-US" dirty="0"/>
          </a:p>
        </p:txBody>
      </p:sp>
      <p:sp>
        <p:nvSpPr>
          <p:cNvPr id="5" name="Footer Placeholder 4"/>
          <p:cNvSpPr>
            <a:spLocks noGrp="1"/>
          </p:cNvSpPr>
          <p:nvPr>
            <p:ph type="ftr" sz="quarter" idx="11"/>
          </p:nvPr>
        </p:nvSpPr>
        <p:spPr/>
        <p:txBody>
          <a:bodyPr/>
          <a:lstStyle/>
          <a:p>
            <a:r>
              <a:rPr lang="en-US" smtClean="0"/>
              <a:t>P.K. Modi &amp; Co.</a:t>
            </a:r>
            <a:endParaRPr lang="en-US" dirty="0"/>
          </a:p>
        </p:txBody>
      </p:sp>
      <p:sp>
        <p:nvSpPr>
          <p:cNvPr id="6" name="Slide Number Placeholder 5"/>
          <p:cNvSpPr>
            <a:spLocks noGrp="1"/>
          </p:cNvSpPr>
          <p:nvPr>
            <p:ph type="sldNum" sz="quarter" idx="12"/>
          </p:nvPr>
        </p:nvSpPr>
        <p:spPr/>
        <p:txBody>
          <a:bodyPr/>
          <a:lstStyle/>
          <a:p>
            <a:fld id="{30E0BAC0-EE18-4D30-A289-A934EB3BF9C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207C2549-F4AE-4855-B345-A0A59358A75D}" type="datetime1">
              <a:rPr lang="en-US" smtClean="0"/>
              <a:t>2/15/2017</a:t>
            </a:fld>
            <a:endParaRPr lang="en-US" dirty="0"/>
          </a:p>
        </p:txBody>
      </p:sp>
      <p:sp>
        <p:nvSpPr>
          <p:cNvPr id="5" name="Footer Placeholder 4"/>
          <p:cNvSpPr>
            <a:spLocks noGrp="1"/>
          </p:cNvSpPr>
          <p:nvPr>
            <p:ph type="ftr" sz="quarter" idx="11"/>
          </p:nvPr>
        </p:nvSpPr>
        <p:spPr/>
        <p:txBody>
          <a:bodyPr/>
          <a:lstStyle/>
          <a:p>
            <a:r>
              <a:rPr lang="en-US" smtClean="0"/>
              <a:t>P.K. Modi &amp; Co.</a:t>
            </a:r>
            <a:endParaRPr lang="en-US" dirty="0"/>
          </a:p>
        </p:txBody>
      </p:sp>
      <p:sp>
        <p:nvSpPr>
          <p:cNvPr id="6" name="Slide Number Placeholder 5"/>
          <p:cNvSpPr>
            <a:spLocks noGrp="1"/>
          </p:cNvSpPr>
          <p:nvPr>
            <p:ph type="sldNum" sz="quarter" idx="12"/>
          </p:nvPr>
        </p:nvSpPr>
        <p:spPr/>
        <p:txBody>
          <a:bodyPr/>
          <a:lstStyle/>
          <a:p>
            <a:fld id="{30E0BAC0-EE18-4D30-A289-A934EB3BF9C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E13ECE-FEC2-4BCC-A224-26300D58889D}" type="datetime1">
              <a:rPr lang="en-US" smtClean="0"/>
              <a:t>2/15/2017</a:t>
            </a:fld>
            <a:endParaRPr lang="en-US" dirty="0"/>
          </a:p>
        </p:txBody>
      </p:sp>
      <p:sp>
        <p:nvSpPr>
          <p:cNvPr id="5" name="Footer Placeholder 4"/>
          <p:cNvSpPr>
            <a:spLocks noGrp="1"/>
          </p:cNvSpPr>
          <p:nvPr>
            <p:ph type="ftr" sz="quarter" idx="11"/>
          </p:nvPr>
        </p:nvSpPr>
        <p:spPr/>
        <p:txBody>
          <a:bodyPr/>
          <a:lstStyle/>
          <a:p>
            <a:r>
              <a:rPr lang="en-US" smtClean="0"/>
              <a:t>P.K. Modi &amp; Co.</a:t>
            </a:r>
            <a:endParaRPr lang="en-US" dirty="0"/>
          </a:p>
        </p:txBody>
      </p:sp>
      <p:sp>
        <p:nvSpPr>
          <p:cNvPr id="6" name="Slide Number Placeholder 5"/>
          <p:cNvSpPr>
            <a:spLocks noGrp="1"/>
          </p:cNvSpPr>
          <p:nvPr>
            <p:ph type="sldNum" sz="quarter" idx="12"/>
          </p:nvPr>
        </p:nvSpPr>
        <p:spPr/>
        <p:txBody>
          <a:bodyPr/>
          <a:lstStyle/>
          <a:p>
            <a:fld id="{30E0BAC0-EE18-4D30-A289-A934EB3BF9C3}" type="slidenum">
              <a:rPr lang="en-US" smtClean="0"/>
              <a:t>‹#›</a:t>
            </a:fld>
            <a:endParaRPr lang="en-US"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23A29DA7-CFA3-47E3-A39C-DF86FBD2668A}" type="datetime1">
              <a:rPr lang="en-US" smtClean="0"/>
              <a:t>2/15/2017</a:t>
            </a:fld>
            <a:endParaRPr lang="en-US" dirty="0"/>
          </a:p>
        </p:txBody>
      </p:sp>
      <p:sp>
        <p:nvSpPr>
          <p:cNvPr id="6" name="Footer Placeholder 5"/>
          <p:cNvSpPr>
            <a:spLocks noGrp="1"/>
          </p:cNvSpPr>
          <p:nvPr>
            <p:ph type="ftr" sz="quarter" idx="11"/>
          </p:nvPr>
        </p:nvSpPr>
        <p:spPr/>
        <p:txBody>
          <a:bodyPr/>
          <a:lstStyle/>
          <a:p>
            <a:r>
              <a:rPr lang="en-US" smtClean="0"/>
              <a:t>P.K. Modi &amp; Co.</a:t>
            </a:r>
            <a:endParaRPr lang="en-US" dirty="0"/>
          </a:p>
        </p:txBody>
      </p:sp>
      <p:sp>
        <p:nvSpPr>
          <p:cNvPr id="7" name="Slide Number Placeholder 6"/>
          <p:cNvSpPr>
            <a:spLocks noGrp="1"/>
          </p:cNvSpPr>
          <p:nvPr>
            <p:ph type="sldNum" sz="quarter" idx="12"/>
          </p:nvPr>
        </p:nvSpPr>
        <p:spPr/>
        <p:txBody>
          <a:bodyPr/>
          <a:lstStyle/>
          <a:p>
            <a:fld id="{30E0BAC0-EE18-4D30-A289-A934EB3BF9C3}" type="slidenum">
              <a:rPr lang="en-US" smtClean="0"/>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927AC5FF-DCE0-40C8-9AA5-29200CDF9354}" type="datetime1">
              <a:rPr lang="en-US" smtClean="0"/>
              <a:t>2/15/2017</a:t>
            </a:fld>
            <a:endParaRPr lang="en-US" dirty="0"/>
          </a:p>
        </p:txBody>
      </p:sp>
      <p:sp>
        <p:nvSpPr>
          <p:cNvPr id="8" name="Footer Placeholder 7"/>
          <p:cNvSpPr>
            <a:spLocks noGrp="1"/>
          </p:cNvSpPr>
          <p:nvPr>
            <p:ph type="ftr" sz="quarter" idx="11"/>
          </p:nvPr>
        </p:nvSpPr>
        <p:spPr/>
        <p:txBody>
          <a:bodyPr/>
          <a:lstStyle/>
          <a:p>
            <a:r>
              <a:rPr lang="en-US" smtClean="0"/>
              <a:t>P.K. Modi &amp; Co.</a:t>
            </a:r>
            <a:endParaRPr lang="en-US" dirty="0"/>
          </a:p>
        </p:txBody>
      </p:sp>
      <p:sp>
        <p:nvSpPr>
          <p:cNvPr id="9" name="Slide Number Placeholder 8"/>
          <p:cNvSpPr>
            <a:spLocks noGrp="1"/>
          </p:cNvSpPr>
          <p:nvPr>
            <p:ph type="sldNum" sz="quarter" idx="12"/>
          </p:nvPr>
        </p:nvSpPr>
        <p:spPr/>
        <p:txBody>
          <a:bodyPr/>
          <a:lstStyle/>
          <a:p>
            <a:fld id="{30E0BAC0-EE18-4D30-A289-A934EB3BF9C3}" type="slidenum">
              <a:rPr lang="en-US" smtClean="0"/>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08665A2-45D0-4A0F-804F-09B8786CFC35}" type="datetime1">
              <a:rPr lang="en-US" smtClean="0"/>
              <a:t>2/15/2017</a:t>
            </a:fld>
            <a:endParaRPr lang="en-US" dirty="0"/>
          </a:p>
        </p:txBody>
      </p:sp>
      <p:sp>
        <p:nvSpPr>
          <p:cNvPr id="4" name="Footer Placeholder 3"/>
          <p:cNvSpPr>
            <a:spLocks noGrp="1"/>
          </p:cNvSpPr>
          <p:nvPr>
            <p:ph type="ftr" sz="quarter" idx="11"/>
          </p:nvPr>
        </p:nvSpPr>
        <p:spPr/>
        <p:txBody>
          <a:bodyPr/>
          <a:lstStyle/>
          <a:p>
            <a:r>
              <a:rPr lang="en-US" smtClean="0"/>
              <a:t>P.K. Modi &amp; Co.</a:t>
            </a:r>
            <a:endParaRPr lang="en-US" dirty="0"/>
          </a:p>
        </p:txBody>
      </p:sp>
      <p:sp>
        <p:nvSpPr>
          <p:cNvPr id="5" name="Slide Number Placeholder 4"/>
          <p:cNvSpPr>
            <a:spLocks noGrp="1"/>
          </p:cNvSpPr>
          <p:nvPr>
            <p:ph type="sldNum" sz="quarter" idx="12"/>
          </p:nvPr>
        </p:nvSpPr>
        <p:spPr/>
        <p:txBody>
          <a:bodyPr/>
          <a:lstStyle/>
          <a:p>
            <a:fld id="{30E0BAC0-EE18-4D30-A289-A934EB3BF9C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330A53-DA8C-4F91-A1F9-96FCBB806D30}" type="datetime1">
              <a:rPr lang="en-US" smtClean="0"/>
              <a:t>2/15/2017</a:t>
            </a:fld>
            <a:endParaRPr lang="en-US" dirty="0"/>
          </a:p>
        </p:txBody>
      </p:sp>
      <p:sp>
        <p:nvSpPr>
          <p:cNvPr id="3" name="Footer Placeholder 2"/>
          <p:cNvSpPr>
            <a:spLocks noGrp="1"/>
          </p:cNvSpPr>
          <p:nvPr>
            <p:ph type="ftr" sz="quarter" idx="11"/>
          </p:nvPr>
        </p:nvSpPr>
        <p:spPr/>
        <p:txBody>
          <a:bodyPr/>
          <a:lstStyle/>
          <a:p>
            <a:r>
              <a:rPr lang="en-US" smtClean="0"/>
              <a:t>P.K. Modi &amp; Co.</a:t>
            </a:r>
            <a:endParaRPr lang="en-US" dirty="0"/>
          </a:p>
        </p:txBody>
      </p:sp>
      <p:sp>
        <p:nvSpPr>
          <p:cNvPr id="4" name="Slide Number Placeholder 3"/>
          <p:cNvSpPr>
            <a:spLocks noGrp="1"/>
          </p:cNvSpPr>
          <p:nvPr>
            <p:ph type="sldNum" sz="quarter" idx="12"/>
          </p:nvPr>
        </p:nvSpPr>
        <p:spPr/>
        <p:txBody>
          <a:bodyPr/>
          <a:lstStyle/>
          <a:p>
            <a:fld id="{30E0BAC0-EE18-4D30-A289-A934EB3BF9C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F226C7-91E8-44B8-924E-EA32B922129F}" type="datetime1">
              <a:rPr lang="en-US" smtClean="0"/>
              <a:t>2/15/2017</a:t>
            </a:fld>
            <a:endParaRPr lang="en-US" dirty="0"/>
          </a:p>
        </p:txBody>
      </p:sp>
      <p:sp>
        <p:nvSpPr>
          <p:cNvPr id="6" name="Footer Placeholder 5"/>
          <p:cNvSpPr>
            <a:spLocks noGrp="1"/>
          </p:cNvSpPr>
          <p:nvPr>
            <p:ph type="ftr" sz="quarter" idx="11"/>
          </p:nvPr>
        </p:nvSpPr>
        <p:spPr/>
        <p:txBody>
          <a:bodyPr/>
          <a:lstStyle/>
          <a:p>
            <a:r>
              <a:rPr lang="en-US" smtClean="0"/>
              <a:t>P.K. Modi &amp; Co.</a:t>
            </a:r>
            <a:endParaRPr lang="en-US" dirty="0"/>
          </a:p>
        </p:txBody>
      </p:sp>
      <p:sp>
        <p:nvSpPr>
          <p:cNvPr id="7" name="Slide Number Placeholder 6"/>
          <p:cNvSpPr>
            <a:spLocks noGrp="1"/>
          </p:cNvSpPr>
          <p:nvPr>
            <p:ph type="sldNum" sz="quarter" idx="12"/>
          </p:nvPr>
        </p:nvSpPr>
        <p:spPr/>
        <p:txBody>
          <a:bodyPr/>
          <a:lstStyle/>
          <a:p>
            <a:fld id="{30E0BAC0-EE18-4D30-A289-A934EB3BF9C3}"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A1EEF-4115-4178-9940-5FABE795B1C5}" type="datetime1">
              <a:rPr lang="en-US" smtClean="0"/>
              <a:t>2/15/2017</a:t>
            </a:fld>
            <a:endParaRPr lang="en-US" dirty="0"/>
          </a:p>
        </p:txBody>
      </p:sp>
      <p:sp>
        <p:nvSpPr>
          <p:cNvPr id="6" name="Footer Placeholder 5"/>
          <p:cNvSpPr>
            <a:spLocks noGrp="1"/>
          </p:cNvSpPr>
          <p:nvPr>
            <p:ph type="ftr" sz="quarter" idx="11"/>
          </p:nvPr>
        </p:nvSpPr>
        <p:spPr/>
        <p:txBody>
          <a:bodyPr/>
          <a:lstStyle/>
          <a:p>
            <a:r>
              <a:rPr lang="en-US" smtClean="0"/>
              <a:t>P.K. Modi &amp; Co.</a:t>
            </a:r>
            <a:endParaRPr lang="en-US" dirty="0"/>
          </a:p>
        </p:txBody>
      </p:sp>
      <p:sp>
        <p:nvSpPr>
          <p:cNvPr id="7" name="Slide Number Placeholder 6"/>
          <p:cNvSpPr>
            <a:spLocks noGrp="1"/>
          </p:cNvSpPr>
          <p:nvPr>
            <p:ph type="sldNum" sz="quarter" idx="12"/>
          </p:nvPr>
        </p:nvSpPr>
        <p:spPr/>
        <p:txBody>
          <a:bodyPr/>
          <a:lstStyle/>
          <a:p>
            <a:fld id="{30E0BAC0-EE18-4D30-A289-A934EB3BF9C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8A377620-1A6D-4F35-8920-C8474B4584EB}" type="datetime1">
              <a:rPr lang="en-US" smtClean="0"/>
              <a:t>2/15/2017</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en-US" smtClean="0"/>
              <a:t>P.K. Modi &amp; Co.</a:t>
            </a:r>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0E0BAC0-EE18-4D30-A289-A934EB3BF9C3}" type="slidenum">
              <a:rPr lang="en-US" smtClean="0"/>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mailto:support@pkmodi.com" TargetMode="External"/><Relationship Id="rId2" Type="http://schemas.openxmlformats.org/officeDocument/2006/relationships/hyperlink" Target="mailto:pkm@pkmodi.com" TargetMode="External"/><Relationship Id="rId1" Type="http://schemas.openxmlformats.org/officeDocument/2006/relationships/slideLayout" Target="../slideLayouts/slideLayout2.xml"/><Relationship Id="rId4" Type="http://schemas.openxmlformats.org/officeDocument/2006/relationships/hyperlink" Target="mailto:pkmoffice@gmai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29334"/>
            <a:ext cx="7772400" cy="3323455"/>
          </a:xfrm>
        </p:spPr>
        <p:txBody>
          <a:bodyPr>
            <a:normAutofit/>
          </a:bodyPr>
          <a:lstStyle/>
          <a:p>
            <a:r>
              <a:rPr lang="en-US" sz="4800" b="1" dirty="0" smtClean="0">
                <a:solidFill>
                  <a:srgbClr val="FF0000"/>
                </a:solidFill>
              </a:rPr>
              <a:t>LEGAL FORMALITIES AND LICENSES FOR START-UP</a:t>
            </a:r>
            <a:endParaRPr lang="en-US" sz="4800" b="1" dirty="0">
              <a:solidFill>
                <a:srgbClr val="FF0000"/>
              </a:solidFill>
            </a:endParaRPr>
          </a:p>
        </p:txBody>
      </p:sp>
      <p:sp>
        <p:nvSpPr>
          <p:cNvPr id="3" name="Subtitle 2"/>
          <p:cNvSpPr>
            <a:spLocks noGrp="1"/>
          </p:cNvSpPr>
          <p:nvPr>
            <p:ph type="subTitle" idx="1"/>
          </p:nvPr>
        </p:nvSpPr>
        <p:spPr>
          <a:xfrm>
            <a:off x="1403648" y="3645024"/>
            <a:ext cx="6400800" cy="1219200"/>
          </a:xfrm>
        </p:spPr>
        <p:txBody>
          <a:bodyPr>
            <a:normAutofit fontScale="85000" lnSpcReduction="20000"/>
          </a:bodyPr>
          <a:lstStyle/>
          <a:p>
            <a:r>
              <a:rPr lang="en-US" sz="3300" dirty="0" smtClean="0">
                <a:solidFill>
                  <a:schemeClr val="tx1"/>
                </a:solidFill>
              </a:rPr>
              <a:t>How to Start Business</a:t>
            </a:r>
          </a:p>
          <a:p>
            <a:r>
              <a:rPr lang="en-US" sz="2800" dirty="0" smtClean="0">
                <a:solidFill>
                  <a:schemeClr val="tx1"/>
                </a:solidFill>
              </a:rPr>
              <a:t>Ahmedabad Management Association</a:t>
            </a:r>
          </a:p>
          <a:p>
            <a:r>
              <a:rPr lang="en-US" sz="2800" dirty="0" smtClean="0">
                <a:solidFill>
                  <a:schemeClr val="tx1"/>
                </a:solidFill>
              </a:rPr>
              <a:t>15</a:t>
            </a:r>
            <a:r>
              <a:rPr lang="en-US" sz="2800" baseline="30000" dirty="0" smtClean="0">
                <a:solidFill>
                  <a:schemeClr val="tx1"/>
                </a:solidFill>
              </a:rPr>
              <a:t>th</a:t>
            </a:r>
            <a:r>
              <a:rPr lang="en-US" sz="2800" dirty="0" smtClean="0">
                <a:solidFill>
                  <a:schemeClr val="tx1"/>
                </a:solidFill>
              </a:rPr>
              <a:t> February, 2017</a:t>
            </a:r>
          </a:p>
        </p:txBody>
      </p:sp>
      <p:pic>
        <p:nvPicPr>
          <p:cNvPr id="7" name="Picture 6"/>
          <p:cNvPicPr>
            <a:picLocks noChangeAspect="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88032" y="4725144"/>
            <a:ext cx="1835696" cy="1412776"/>
          </a:xfrm>
          <a:prstGeom prst="rect">
            <a:avLst/>
          </a:prstGeom>
        </p:spPr>
      </p:pic>
      <p:sp>
        <p:nvSpPr>
          <p:cNvPr id="8" name="TextBox 7"/>
          <p:cNvSpPr txBox="1"/>
          <p:nvPr/>
        </p:nvSpPr>
        <p:spPr>
          <a:xfrm>
            <a:off x="1331640" y="5085184"/>
            <a:ext cx="6912768" cy="954107"/>
          </a:xfrm>
          <a:prstGeom prst="rect">
            <a:avLst/>
          </a:prstGeom>
          <a:noFill/>
        </p:spPr>
        <p:txBody>
          <a:bodyPr wrap="square" rtlCol="0">
            <a:spAutoFit/>
          </a:bodyPr>
          <a:lstStyle/>
          <a:p>
            <a:pPr algn="ctr"/>
            <a:r>
              <a:rPr lang="en-US" sz="2800" b="1" dirty="0" smtClean="0">
                <a:solidFill>
                  <a:schemeClr val="tx2"/>
                </a:solidFill>
              </a:rPr>
              <a:t>P. K. MODI &amp; CO.</a:t>
            </a:r>
          </a:p>
          <a:p>
            <a:pPr algn="ctr"/>
            <a:r>
              <a:rPr lang="en-US" sz="2800" b="1" dirty="0" smtClean="0">
                <a:solidFill>
                  <a:schemeClr val="tx2"/>
                </a:solidFill>
              </a:rPr>
              <a:t>CHARTERED ACCOUNTANTS</a:t>
            </a:r>
            <a:endParaRPr lang="en-US" sz="2800" b="1" dirty="0">
              <a:solidFill>
                <a:schemeClr val="tx2"/>
              </a:solidFill>
            </a:endParaRPr>
          </a:p>
        </p:txBody>
      </p:sp>
    </p:spTree>
    <p:extLst>
      <p:ext uri="{BB962C8B-B14F-4D97-AF65-F5344CB8AC3E}">
        <p14:creationId xmlns:p14="http://schemas.microsoft.com/office/powerpoint/2010/main" val="41131303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PARTNERSHIP  </a:t>
            </a:r>
            <a:r>
              <a:rPr lang="en-US" sz="18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196752"/>
            <a:ext cx="8229600" cy="5328592"/>
          </a:xfrm>
        </p:spPr>
        <p:txBody>
          <a:bodyPr>
            <a:noAutofit/>
          </a:bodyPr>
          <a:lstStyle/>
          <a:p>
            <a:pPr marL="0" indent="0" algn="just">
              <a:buNone/>
            </a:pPr>
            <a:r>
              <a:rPr lang="en-US" sz="1800" b="1" dirty="0" smtClean="0">
                <a:solidFill>
                  <a:schemeClr val="tx1"/>
                </a:solidFill>
                <a:latin typeface="Calibri" panose="020F0502020204030204" pitchFamily="34" charset="0"/>
              </a:rPr>
              <a:t>Step – 5 : Open a Current Account</a:t>
            </a:r>
          </a:p>
          <a:p>
            <a:pPr marL="0" indent="0" algn="just">
              <a:buNone/>
            </a:pPr>
            <a:r>
              <a:rPr lang="en-US" sz="1800" b="1" dirty="0" smtClean="0">
                <a:solidFill>
                  <a:schemeClr val="tx1"/>
                </a:solidFill>
                <a:latin typeface="Calibri" panose="020F0502020204030204" pitchFamily="34" charset="0"/>
              </a:rPr>
              <a:t>Step – 6 : Register for VAT/Sales Tax</a:t>
            </a:r>
          </a:p>
          <a:p>
            <a:pPr marL="0" indent="0" algn="just">
              <a:buNone/>
            </a:pPr>
            <a:r>
              <a:rPr lang="en-US" sz="1800" b="1" dirty="0">
                <a:solidFill>
                  <a:schemeClr val="tx1"/>
                </a:solidFill>
                <a:latin typeface="Calibri" panose="020F0502020204030204" pitchFamily="34" charset="0"/>
              </a:rPr>
              <a:t>	</a:t>
            </a:r>
            <a:r>
              <a:rPr lang="en-US" sz="1800" b="1" dirty="0" smtClean="0">
                <a:solidFill>
                  <a:schemeClr val="tx1"/>
                </a:solidFill>
                <a:latin typeface="Calibri" panose="020F0502020204030204" pitchFamily="34" charset="0"/>
              </a:rPr>
              <a:t>Documents Required:</a:t>
            </a:r>
          </a:p>
          <a:p>
            <a:pPr marL="900113" indent="-173038" algn="just">
              <a:buFont typeface="Wingdings" panose="05000000000000000000" pitchFamily="2" charset="2"/>
              <a:buChar char="§"/>
            </a:pPr>
            <a:r>
              <a:rPr lang="en-US" sz="1800" b="1" dirty="0">
                <a:solidFill>
                  <a:schemeClr val="tx1"/>
                </a:solidFill>
                <a:latin typeface="Calibri" panose="020F0502020204030204" pitchFamily="34" charset="0"/>
              </a:rPr>
              <a:t>	</a:t>
            </a:r>
            <a:r>
              <a:rPr lang="en-US" sz="1800" dirty="0" smtClean="0">
                <a:solidFill>
                  <a:schemeClr val="tx1"/>
                </a:solidFill>
                <a:latin typeface="Calibri" panose="020F0502020204030204" pitchFamily="34" charset="0"/>
              </a:rPr>
              <a:t>Turnover (Sales/Purchase) required above Rs. 5 Lakhs</a:t>
            </a:r>
          </a:p>
          <a:p>
            <a:pPr marL="727075" indent="0" algn="just">
              <a:buNone/>
            </a:pPr>
            <a:r>
              <a:rPr lang="en-US" sz="1800" b="1" dirty="0">
                <a:solidFill>
                  <a:schemeClr val="tx1"/>
                </a:solidFill>
                <a:latin typeface="Calibri" panose="020F0502020204030204" pitchFamily="34" charset="0"/>
              </a:rPr>
              <a:t>	</a:t>
            </a:r>
            <a:r>
              <a:rPr lang="en-US" sz="1800" dirty="0" smtClean="0">
                <a:solidFill>
                  <a:schemeClr val="tx1"/>
                </a:solidFill>
                <a:latin typeface="Calibri" panose="020F0502020204030204" pitchFamily="34" charset="0"/>
              </a:rPr>
              <a:t>If Turnover is less than Rs. 5 Lakhs then required Challan deposit of Rs. 25,000</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Proof of Business: Copy of Shop &amp; Establishment Certificate, Copy of Partnership Deed, Copy of PAN Card of Firm, Firm Registration (if Registered)</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Proof of Address of Business: Copy of Electricity Bill/Telephone Bill, Municipal Tax Bill</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If Business Place is owned: Copy of Agreement/Possession Letter/Allotment Letter </a:t>
            </a:r>
          </a:p>
          <a:p>
            <a:pPr marL="900113" indent="-173038" algn="just">
              <a:buFont typeface="Wingdings" panose="05000000000000000000" pitchFamily="2" charset="2"/>
              <a:buChar char="§"/>
            </a:pPr>
            <a:r>
              <a:rPr lang="en-US" sz="1800" dirty="0">
                <a:solidFill>
                  <a:schemeClr val="tx1"/>
                </a:solidFill>
                <a:latin typeface="Calibri" panose="020F0502020204030204" pitchFamily="34" charset="0"/>
              </a:rPr>
              <a:t>If Business Place is rented: Copy of Rent Agreement, Rent Receipt</a:t>
            </a:r>
          </a:p>
          <a:p>
            <a:pPr marL="900113" indent="-173038" algn="just">
              <a:buFont typeface="Wingdings" panose="05000000000000000000" pitchFamily="2" charset="2"/>
              <a:buChar char="§"/>
            </a:pPr>
            <a:r>
              <a:rPr lang="en-US" sz="1800" dirty="0">
                <a:solidFill>
                  <a:schemeClr val="tx1"/>
                </a:solidFill>
                <a:latin typeface="Calibri" panose="020F0502020204030204" pitchFamily="34" charset="0"/>
              </a:rPr>
              <a:t>Proof of Residence of all the partners: Copy of Electricity Bill/Telephone Bill/Municipal Tax Bill</a:t>
            </a:r>
          </a:p>
          <a:p>
            <a:pPr marL="900113" indent="-173038" algn="just">
              <a:buFont typeface="Wingdings" panose="05000000000000000000" pitchFamily="2" charset="2"/>
              <a:buChar char="§"/>
            </a:pPr>
            <a:r>
              <a:rPr lang="en-US" sz="1800" dirty="0">
                <a:solidFill>
                  <a:schemeClr val="tx1"/>
                </a:solidFill>
                <a:latin typeface="Calibri" panose="020F0502020204030204" pitchFamily="34" charset="0"/>
              </a:rPr>
              <a:t>If Residential place is owned: Copy of Agreement/Possession Letter/Allotment Letter </a:t>
            </a:r>
          </a:p>
          <a:p>
            <a:pPr marL="727075" indent="0" algn="just">
              <a:buNone/>
            </a:pPr>
            <a:endParaRPr lang="en-US" sz="2000" dirty="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10</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32701327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PARTNERSHIP  </a:t>
            </a:r>
            <a:r>
              <a:rPr lang="en-US" sz="18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196752"/>
            <a:ext cx="8229600" cy="5112568"/>
          </a:xfrm>
          <a:ln cap="rnd" cmpd="dbl">
            <a:solidFill>
              <a:schemeClr val="tx1"/>
            </a:solidFill>
            <a:prstDash val="sysDot"/>
          </a:ln>
        </p:spPr>
        <p:txBody>
          <a:bodyPr>
            <a:noAutofit/>
          </a:bodyPr>
          <a:lstStyle/>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If </a:t>
            </a:r>
            <a:r>
              <a:rPr lang="en-US" sz="1800" dirty="0">
                <a:solidFill>
                  <a:schemeClr val="tx1"/>
                </a:solidFill>
                <a:latin typeface="Calibri" panose="020F0502020204030204" pitchFamily="34" charset="0"/>
              </a:rPr>
              <a:t>Residential place </a:t>
            </a:r>
            <a:r>
              <a:rPr lang="en-US" sz="1800" dirty="0" smtClean="0">
                <a:solidFill>
                  <a:schemeClr val="tx1"/>
                </a:solidFill>
                <a:latin typeface="Calibri" panose="020F0502020204030204" pitchFamily="34" charset="0"/>
              </a:rPr>
              <a:t>is rented: </a:t>
            </a:r>
            <a:r>
              <a:rPr lang="en-US" sz="1800" dirty="0">
                <a:solidFill>
                  <a:schemeClr val="tx1"/>
                </a:solidFill>
                <a:latin typeface="Calibri" panose="020F0502020204030204" pitchFamily="34" charset="0"/>
              </a:rPr>
              <a:t>Copy of Rent Agreement, Rent Receipt</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Photos of all the Partners 5 Copies each</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PAN Card of all the Partners</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Voter’s ID, Driving License, Aadhar Card of all the Partners</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Bank Statement of Business Account</a:t>
            </a:r>
          </a:p>
          <a:p>
            <a:pPr marL="900113" indent="-173038" algn="just">
              <a:buFont typeface="Wingdings" panose="05000000000000000000" pitchFamily="2" charset="2"/>
              <a:buChar char="§"/>
            </a:pPr>
            <a:r>
              <a:rPr lang="en-US" sz="1800" dirty="0">
                <a:solidFill>
                  <a:schemeClr val="tx1"/>
                </a:solidFill>
                <a:latin typeface="Calibri" panose="020F0502020204030204" pitchFamily="34" charset="0"/>
              </a:rPr>
              <a:t>Net Banking is Compulsory from Selected Banks (ICICI, HDFC, BOB, SBI, Union Bank of India)</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All Purchase Bills, Books of Account and Purchase Ledger Required</a:t>
            </a:r>
          </a:p>
          <a:p>
            <a:pPr marL="0" indent="0" algn="just">
              <a:buNone/>
            </a:pPr>
            <a:r>
              <a:rPr lang="en-US" sz="1800" b="1" dirty="0">
                <a:solidFill>
                  <a:schemeClr val="tx1"/>
                </a:solidFill>
                <a:latin typeface="Calibri" panose="020F0502020204030204" pitchFamily="34" charset="0"/>
              </a:rPr>
              <a:t>Step – </a:t>
            </a:r>
            <a:r>
              <a:rPr lang="en-US" sz="1800" b="1" dirty="0" smtClean="0">
                <a:solidFill>
                  <a:schemeClr val="tx1"/>
                </a:solidFill>
                <a:latin typeface="Calibri" panose="020F0502020204030204" pitchFamily="34" charset="0"/>
              </a:rPr>
              <a:t>7 </a:t>
            </a:r>
            <a:r>
              <a:rPr lang="en-US" sz="1800" b="1" dirty="0">
                <a:solidFill>
                  <a:schemeClr val="tx1"/>
                </a:solidFill>
                <a:latin typeface="Calibri" panose="020F0502020204030204" pitchFamily="34" charset="0"/>
              </a:rPr>
              <a:t>: Register for Service Tax Number</a:t>
            </a:r>
          </a:p>
          <a:p>
            <a:pPr marL="0" indent="0" algn="just">
              <a:buNone/>
            </a:pPr>
            <a:r>
              <a:rPr lang="en-US" sz="1800" b="1" dirty="0">
                <a:solidFill>
                  <a:schemeClr val="tx1"/>
                </a:solidFill>
                <a:latin typeface="Calibri" panose="020F0502020204030204" pitchFamily="34" charset="0"/>
              </a:rPr>
              <a:t>	Documents Required:</a:t>
            </a:r>
          </a:p>
          <a:p>
            <a:pPr marL="900113" indent="-171450" algn="just">
              <a:buFont typeface="Wingdings" panose="05000000000000000000" pitchFamily="2" charset="2"/>
              <a:buChar char="§"/>
            </a:pPr>
            <a:r>
              <a:rPr lang="en-US" sz="1800" dirty="0">
                <a:solidFill>
                  <a:schemeClr val="tx1"/>
                </a:solidFill>
                <a:latin typeface="Calibri" panose="020F0502020204030204" pitchFamily="34" charset="0"/>
              </a:rPr>
              <a:t>	Print out of the filled ST-1 Form duly signed by the Proprietor</a:t>
            </a:r>
          </a:p>
          <a:p>
            <a:pPr marL="900113" indent="-171450" algn="just">
              <a:buFont typeface="Wingdings" panose="05000000000000000000" pitchFamily="2" charset="2"/>
              <a:buChar char="§"/>
            </a:pPr>
            <a:r>
              <a:rPr lang="en-US" sz="1800" dirty="0">
                <a:solidFill>
                  <a:schemeClr val="tx1"/>
                </a:solidFill>
                <a:latin typeface="Calibri" panose="020F0502020204030204" pitchFamily="34" charset="0"/>
              </a:rPr>
              <a:t>Copy of PAN Card of Firm</a:t>
            </a:r>
          </a:p>
          <a:p>
            <a:pPr marL="900113" indent="-171450" algn="just">
              <a:buFont typeface="Wingdings" panose="05000000000000000000" pitchFamily="2" charset="2"/>
              <a:buChar char="§"/>
            </a:pPr>
            <a:r>
              <a:rPr lang="en-US" sz="1800" dirty="0">
                <a:solidFill>
                  <a:schemeClr val="tx1"/>
                </a:solidFill>
                <a:latin typeface="Calibri" panose="020F0502020204030204" pitchFamily="34" charset="0"/>
              </a:rPr>
              <a:t>Copy of PAN Card of all the Partners</a:t>
            </a:r>
          </a:p>
          <a:p>
            <a:pPr marL="900113" indent="-171450" algn="just">
              <a:buFont typeface="Wingdings" panose="05000000000000000000" pitchFamily="2" charset="2"/>
              <a:buChar char="§"/>
            </a:pPr>
            <a:r>
              <a:rPr lang="en-US" sz="1800" dirty="0">
                <a:solidFill>
                  <a:schemeClr val="tx1"/>
                </a:solidFill>
                <a:latin typeface="Calibri" panose="020F0502020204030204" pitchFamily="34" charset="0"/>
              </a:rPr>
              <a:t>Copy of Address proof of all the Partners</a:t>
            </a:r>
          </a:p>
          <a:p>
            <a:pPr marL="727075" indent="0" algn="just">
              <a:buNone/>
            </a:pPr>
            <a:endParaRPr lang="en-US" sz="1800" dirty="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11</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38024292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PARTNERSHIP  </a:t>
            </a:r>
            <a:r>
              <a:rPr lang="en-US" sz="18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196752"/>
            <a:ext cx="8229600" cy="5112568"/>
          </a:xfrm>
          <a:ln cap="rnd" cmpd="dbl">
            <a:solidFill>
              <a:schemeClr val="tx1"/>
            </a:solidFill>
            <a:prstDash val="sysDot"/>
          </a:ln>
        </p:spPr>
        <p:txBody>
          <a:bodyPr>
            <a:noAutofit/>
          </a:bodyPr>
          <a:lstStyle/>
          <a:p>
            <a:pPr marL="900113" indent="-171450" algn="just">
              <a:buFont typeface="Wingdings" panose="05000000000000000000" pitchFamily="2" charset="2"/>
              <a:buChar char="§"/>
            </a:pPr>
            <a:r>
              <a:rPr lang="en-US" sz="1800" b="1" dirty="0" smtClean="0">
                <a:solidFill>
                  <a:schemeClr val="tx1"/>
                </a:solidFill>
                <a:latin typeface="Calibri" panose="020F0502020204030204" pitchFamily="34" charset="0"/>
              </a:rPr>
              <a:t>Documents required for the premises for which registration is sought:</a:t>
            </a:r>
          </a:p>
          <a:p>
            <a:pPr marL="900113" indent="-171450" algn="just">
              <a:buFont typeface="Wingdings" panose="05000000000000000000" pitchFamily="2" charset="2"/>
              <a:buChar char="§"/>
            </a:pPr>
            <a:r>
              <a:rPr lang="en-US" sz="1800" dirty="0" smtClean="0">
                <a:solidFill>
                  <a:schemeClr val="tx1"/>
                </a:solidFill>
                <a:latin typeface="Calibri" panose="020F0502020204030204" pitchFamily="34" charset="0"/>
              </a:rPr>
              <a:t>If Business Place is Owned: Copy of Sale Deed/Allotment Letter/Property Tax Payment Receipt</a:t>
            </a:r>
          </a:p>
          <a:p>
            <a:pPr marL="900113" indent="-171450" algn="just">
              <a:buFont typeface="Wingdings" panose="05000000000000000000" pitchFamily="2" charset="2"/>
              <a:buChar char="§"/>
            </a:pPr>
            <a:r>
              <a:rPr lang="en-US" sz="1800" dirty="0" smtClean="0">
                <a:solidFill>
                  <a:schemeClr val="tx1"/>
                </a:solidFill>
                <a:latin typeface="Calibri" panose="020F0502020204030204" pitchFamily="34" charset="0"/>
              </a:rPr>
              <a:t>If Business Place is rented: Copy of Rent Agreement, Rent Receipt, No Objection Certificate (NOC) from owner of property along with evidence of ownership</a:t>
            </a:r>
          </a:p>
          <a:p>
            <a:pPr marL="900113" indent="-171450" algn="just">
              <a:buFont typeface="Wingdings" panose="05000000000000000000" pitchFamily="2" charset="2"/>
              <a:buChar char="§"/>
            </a:pPr>
            <a:r>
              <a:rPr lang="en-US" sz="1800" dirty="0" smtClean="0">
                <a:solidFill>
                  <a:schemeClr val="tx1"/>
                </a:solidFill>
                <a:latin typeface="Calibri" panose="020F0502020204030204" pitchFamily="34" charset="0"/>
              </a:rPr>
              <a:t>Copy of Electricity Bill/Telephone Bill of Business Place</a:t>
            </a:r>
          </a:p>
          <a:p>
            <a:pPr marL="900113" indent="-171450" algn="just">
              <a:buFont typeface="Wingdings" panose="05000000000000000000" pitchFamily="2" charset="2"/>
              <a:buChar char="§"/>
            </a:pPr>
            <a:r>
              <a:rPr lang="en-US" sz="1800" dirty="0" smtClean="0">
                <a:solidFill>
                  <a:schemeClr val="tx1"/>
                </a:solidFill>
                <a:latin typeface="Calibri" panose="020F0502020204030204" pitchFamily="34" charset="0"/>
              </a:rPr>
              <a:t>Power of Attorney in case person authorized by the Managing Partner</a:t>
            </a:r>
            <a:endParaRPr lang="en-US" sz="1800" dirty="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12</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5050748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PARTNERSHIP  </a:t>
            </a:r>
            <a:r>
              <a:rPr lang="en-US" sz="20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268760"/>
            <a:ext cx="8229600" cy="5112568"/>
          </a:xfrm>
          <a:ln cap="rnd" cmpd="dbl">
            <a:solidFill>
              <a:schemeClr val="tx1"/>
            </a:solidFill>
            <a:prstDash val="sysDot"/>
          </a:ln>
        </p:spPr>
        <p:txBody>
          <a:bodyPr>
            <a:noAutofit/>
          </a:bodyPr>
          <a:lstStyle/>
          <a:p>
            <a:pPr marL="0" indent="0" algn="just">
              <a:buNone/>
            </a:pPr>
            <a:r>
              <a:rPr lang="en-US" sz="1800" b="1" dirty="0" smtClean="0">
                <a:solidFill>
                  <a:schemeClr val="tx1"/>
                </a:solidFill>
                <a:latin typeface="Calibri" panose="020F0502020204030204" pitchFamily="34" charset="0"/>
              </a:rPr>
              <a:t>EFFECTS OF REGISTERING PARTNERSHIP FIRM:</a:t>
            </a:r>
          </a:p>
          <a:p>
            <a:pPr algn="just"/>
            <a:r>
              <a:rPr lang="en-US" sz="1800" dirty="0" smtClean="0">
                <a:solidFill>
                  <a:schemeClr val="tx1"/>
                </a:solidFill>
                <a:latin typeface="Calibri" panose="020F0502020204030204" pitchFamily="34" charset="0"/>
              </a:rPr>
              <a:t>Power to file case in a court by a Partner against the Firm or other Co-Partners.</a:t>
            </a:r>
          </a:p>
          <a:p>
            <a:pPr algn="just"/>
            <a:r>
              <a:rPr lang="en-US" sz="1800" dirty="0" smtClean="0">
                <a:solidFill>
                  <a:schemeClr val="tx1"/>
                </a:solidFill>
                <a:latin typeface="Calibri" panose="020F0502020204030204" pitchFamily="34" charset="0"/>
              </a:rPr>
              <a:t>Power to file case in a court by Firm against 3</a:t>
            </a:r>
            <a:r>
              <a:rPr lang="en-US" sz="1800" baseline="30000" dirty="0" smtClean="0">
                <a:solidFill>
                  <a:schemeClr val="tx1"/>
                </a:solidFill>
                <a:latin typeface="Calibri" panose="020F0502020204030204" pitchFamily="34" charset="0"/>
              </a:rPr>
              <a:t>rd</a:t>
            </a:r>
            <a:r>
              <a:rPr lang="en-US" sz="1800" dirty="0" smtClean="0">
                <a:solidFill>
                  <a:schemeClr val="tx1"/>
                </a:solidFill>
                <a:latin typeface="Calibri" panose="020F0502020204030204" pitchFamily="34" charset="0"/>
              </a:rPr>
              <a:t> Party.</a:t>
            </a:r>
          </a:p>
          <a:p>
            <a:pPr algn="just"/>
            <a:r>
              <a:rPr lang="en-US" sz="1800" dirty="0" smtClean="0">
                <a:solidFill>
                  <a:schemeClr val="tx1"/>
                </a:solidFill>
                <a:latin typeface="Calibri" panose="020F0502020204030204" pitchFamily="34" charset="0"/>
              </a:rPr>
              <a:t>Power to claim set off or other proceeding to enforce a right arising from a contract.</a:t>
            </a:r>
          </a:p>
          <a:p>
            <a:pPr marL="0" indent="0">
              <a:buNone/>
            </a:pPr>
            <a:endParaRPr lang="en-US" sz="1800" dirty="0" smtClean="0">
              <a:solidFill>
                <a:schemeClr val="tx1"/>
              </a:solidFill>
              <a:latin typeface="Calibri" panose="020F0502020204030204" pitchFamily="34" charset="0"/>
            </a:endParaRPr>
          </a:p>
          <a:p>
            <a:pPr marL="0" indent="0">
              <a:buNone/>
            </a:pPr>
            <a:r>
              <a:rPr lang="en-US" sz="1800" b="1" dirty="0" smtClean="0">
                <a:solidFill>
                  <a:schemeClr val="tx1"/>
                </a:solidFill>
                <a:latin typeface="Calibri" panose="020F0502020204030204" pitchFamily="34" charset="0"/>
              </a:rPr>
              <a:t>EFFECTS OF NON-REGISTERING PARTNERSHIP FIRM:</a:t>
            </a:r>
          </a:p>
          <a:p>
            <a:r>
              <a:rPr lang="en-US" sz="1800" dirty="0" smtClean="0">
                <a:solidFill>
                  <a:schemeClr val="tx1"/>
                </a:solidFill>
                <a:latin typeface="Calibri" panose="020F0502020204030204" pitchFamily="34" charset="0"/>
              </a:rPr>
              <a:t>No suit can be filed in a court by a Partner against the Firm or other Co-Partners.</a:t>
            </a:r>
          </a:p>
          <a:p>
            <a:r>
              <a:rPr lang="en-US" sz="1800" dirty="0" smtClean="0">
                <a:solidFill>
                  <a:schemeClr val="tx1"/>
                </a:solidFill>
                <a:latin typeface="Calibri" panose="020F0502020204030204" pitchFamily="34" charset="0"/>
              </a:rPr>
              <a:t>No suit can be filed in a court by Firm against 3</a:t>
            </a:r>
            <a:r>
              <a:rPr lang="en-US" sz="1800" baseline="30000" dirty="0" smtClean="0">
                <a:solidFill>
                  <a:schemeClr val="tx1"/>
                </a:solidFill>
                <a:latin typeface="Calibri" panose="020F0502020204030204" pitchFamily="34" charset="0"/>
              </a:rPr>
              <a:t>rd</a:t>
            </a:r>
            <a:r>
              <a:rPr lang="en-US" sz="1800" dirty="0" smtClean="0">
                <a:solidFill>
                  <a:schemeClr val="tx1"/>
                </a:solidFill>
                <a:latin typeface="Calibri" panose="020F0502020204030204" pitchFamily="34" charset="0"/>
              </a:rPr>
              <a:t> Party.</a:t>
            </a:r>
          </a:p>
          <a:p>
            <a:r>
              <a:rPr lang="en-US" sz="1800" dirty="0" smtClean="0">
                <a:solidFill>
                  <a:schemeClr val="tx1"/>
                </a:solidFill>
                <a:latin typeface="Calibri" panose="020F0502020204030204" pitchFamily="34" charset="0"/>
              </a:rPr>
              <a:t>Power to claim set off or other proceeding to enforce a right arising from a contract is not available.</a:t>
            </a:r>
          </a:p>
          <a:p>
            <a:endParaRPr lang="en-US" sz="1800" dirty="0">
              <a:solidFill>
                <a:schemeClr val="tx1"/>
              </a:solidFill>
              <a:latin typeface="Calibri" panose="020F0502020204030204" pitchFamily="34" charset="0"/>
            </a:endParaRPr>
          </a:p>
          <a:p>
            <a:pPr marL="0" indent="0">
              <a:buNone/>
            </a:pPr>
            <a:endParaRPr lang="en-US" sz="1800" dirty="0">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13</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32256257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LIMITED LIABILITY PARTNERSHIP (LLP)</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908720"/>
            <a:ext cx="8229600" cy="5400600"/>
          </a:xfrm>
          <a:ln cap="rnd" cmpd="dbl">
            <a:solidFill>
              <a:schemeClr val="tx1"/>
            </a:solidFill>
            <a:prstDash val="sysDot"/>
          </a:ln>
        </p:spPr>
        <p:txBody>
          <a:bodyPr>
            <a:noAutofit/>
          </a:bodyPr>
          <a:lstStyle/>
          <a:p>
            <a:pPr marL="0" indent="0" algn="just">
              <a:buNone/>
            </a:pPr>
            <a:r>
              <a:rPr lang="en-US" sz="1800" dirty="0" smtClean="0">
                <a:solidFill>
                  <a:schemeClr val="tx1"/>
                </a:solidFill>
                <a:latin typeface="Calibri" panose="020F0502020204030204" pitchFamily="34" charset="0"/>
              </a:rPr>
              <a:t>Limited Liability Partnership is governed by Limited Liability Partnership Act, 2008, which </a:t>
            </a:r>
            <a:r>
              <a:rPr lang="en-US" sz="1800" dirty="0">
                <a:solidFill>
                  <a:schemeClr val="tx1"/>
                </a:solidFill>
                <a:latin typeface="Calibri" panose="020F0502020204030204" pitchFamily="34" charset="0"/>
              </a:rPr>
              <a:t>is an improvement over general partnership. This gives promoters an invaluable advantage of limited liability </a:t>
            </a:r>
            <a:r>
              <a:rPr lang="en-US" sz="1800" dirty="0" smtClean="0">
                <a:solidFill>
                  <a:schemeClr val="tx1"/>
                </a:solidFill>
                <a:latin typeface="Calibri" panose="020F0502020204030204" pitchFamily="34" charset="0"/>
              </a:rPr>
              <a:t>AND </a:t>
            </a:r>
            <a:r>
              <a:rPr lang="en-US" sz="1800" dirty="0">
                <a:solidFill>
                  <a:schemeClr val="tx1"/>
                </a:solidFill>
                <a:latin typeface="Calibri" panose="020F0502020204030204" pitchFamily="34" charset="0"/>
              </a:rPr>
              <a:t>the company can have continuous existence. Company has to be incorporated through Ministry of Corporate </a:t>
            </a:r>
            <a:r>
              <a:rPr lang="en-US" sz="1800" dirty="0" smtClean="0">
                <a:solidFill>
                  <a:schemeClr val="tx1"/>
                </a:solidFill>
                <a:latin typeface="Calibri" panose="020F0502020204030204" pitchFamily="34" charset="0"/>
              </a:rPr>
              <a:t>Affairs (MCA). </a:t>
            </a:r>
            <a:endParaRPr lang="en-US" sz="1800" dirty="0" smtClean="0">
              <a:solidFill>
                <a:schemeClr val="tx1"/>
              </a:solidFill>
              <a:latin typeface="Calibri" panose="020F0502020204030204" pitchFamily="34" charset="0"/>
            </a:endParaRPr>
          </a:p>
          <a:p>
            <a:pPr marL="0" indent="0" algn="just">
              <a:buNone/>
            </a:pPr>
            <a:endParaRPr lang="en-US" sz="1800" dirty="0">
              <a:solidFill>
                <a:schemeClr val="tx1"/>
              </a:solidFill>
              <a:latin typeface="Calibri" panose="020F0502020204030204" pitchFamily="34" charset="0"/>
            </a:endParaRPr>
          </a:p>
          <a:p>
            <a:pPr marL="0" indent="0">
              <a:buNone/>
            </a:pPr>
            <a:r>
              <a:rPr lang="en-US" sz="1800" b="1" dirty="0" smtClean="0">
                <a:solidFill>
                  <a:schemeClr val="tx1"/>
                </a:solidFill>
                <a:latin typeface="Calibri" panose="020F0502020204030204" pitchFamily="34" charset="0"/>
              </a:rPr>
              <a:t>Requirements: </a:t>
            </a:r>
            <a:r>
              <a:rPr lang="en-US" sz="1800" dirty="0" smtClean="0">
                <a:solidFill>
                  <a:schemeClr val="tx1"/>
                </a:solidFill>
                <a:latin typeface="Calibri" panose="020F0502020204030204" pitchFamily="34" charset="0"/>
              </a:rPr>
              <a:t>Need Minimum 2 Persons as Designated Partners</a:t>
            </a:r>
            <a:endParaRPr lang="en-US" sz="1800" b="1" dirty="0" smtClean="0">
              <a:solidFill>
                <a:schemeClr val="tx1"/>
              </a:solidFill>
              <a:latin typeface="Calibri" panose="020F0502020204030204" pitchFamily="34" charset="0"/>
            </a:endParaRPr>
          </a:p>
          <a:p>
            <a:pPr marL="0" indent="0">
              <a:buNone/>
            </a:pPr>
            <a:r>
              <a:rPr lang="en-US" sz="1800" b="1" dirty="0" smtClean="0">
                <a:solidFill>
                  <a:schemeClr val="tx1"/>
                </a:solidFill>
                <a:latin typeface="Calibri" panose="020F0502020204030204" pitchFamily="34" charset="0"/>
              </a:rPr>
              <a:t>Cost: </a:t>
            </a:r>
            <a:r>
              <a:rPr lang="en-US" sz="1800" dirty="0" smtClean="0">
                <a:solidFill>
                  <a:schemeClr val="tx1"/>
                </a:solidFill>
                <a:latin typeface="Calibri" panose="020F0502020204030204" pitchFamily="34" charset="0"/>
              </a:rPr>
              <a:t>Rs. 20,000 to 25,000 (For all Below mentioned Steps)</a:t>
            </a:r>
          </a:p>
          <a:p>
            <a:pPr marL="0" indent="0">
              <a:buNone/>
            </a:pPr>
            <a:endParaRPr lang="en-US" sz="1800" b="1" dirty="0">
              <a:solidFill>
                <a:schemeClr val="tx1"/>
              </a:solidFill>
              <a:latin typeface="Calibri" panose="020F0502020204030204" pitchFamily="34" charset="0"/>
            </a:endParaRPr>
          </a:p>
          <a:p>
            <a:pPr marL="0" indent="0">
              <a:buNone/>
            </a:pPr>
            <a:r>
              <a:rPr lang="en-US" sz="1800" b="1" dirty="0">
                <a:solidFill>
                  <a:schemeClr val="tx1"/>
                </a:solidFill>
                <a:latin typeface="Calibri" panose="020F0502020204030204" pitchFamily="34" charset="0"/>
              </a:rPr>
              <a:t>STEPS FOR </a:t>
            </a:r>
            <a:r>
              <a:rPr lang="en-US" sz="1800" b="1" dirty="0" smtClean="0">
                <a:solidFill>
                  <a:schemeClr val="tx1"/>
                </a:solidFill>
                <a:latin typeface="Calibri" panose="020F0502020204030204" pitchFamily="34" charset="0"/>
              </a:rPr>
              <a:t>INCORPORATING LIMITED LIABILITY PARTNERSHIP:</a:t>
            </a:r>
          </a:p>
          <a:p>
            <a:pPr marL="0" indent="0">
              <a:buNone/>
            </a:pPr>
            <a:r>
              <a:rPr lang="en-US" sz="1800" b="1" dirty="0" smtClean="0">
                <a:solidFill>
                  <a:schemeClr val="tx1"/>
                </a:solidFill>
                <a:latin typeface="Calibri" panose="020F0502020204030204" pitchFamily="34" charset="0"/>
              </a:rPr>
              <a:t>Step – 1 : INCORPORATING LLP</a:t>
            </a:r>
          </a:p>
          <a:p>
            <a:pPr>
              <a:buFont typeface="Courier New" panose="02070309020205020404" pitchFamily="49" charset="0"/>
              <a:buChar char="o"/>
            </a:pPr>
            <a:r>
              <a:rPr lang="en-US" sz="1800" b="1" dirty="0" smtClean="0">
                <a:solidFill>
                  <a:schemeClr val="tx1"/>
                </a:solidFill>
                <a:latin typeface="Calibri" panose="020F0502020204030204" pitchFamily="34" charset="0"/>
              </a:rPr>
              <a:t>Apply for obtaining DIN of proposed Designated Partners.</a:t>
            </a:r>
          </a:p>
          <a:p>
            <a:r>
              <a:rPr lang="en-US" sz="1800" b="1" dirty="0" smtClean="0">
                <a:solidFill>
                  <a:schemeClr val="tx1"/>
                </a:solidFill>
                <a:latin typeface="Calibri" panose="020F0502020204030204" pitchFamily="34" charset="0"/>
              </a:rPr>
              <a:t>Documents Required for DIN Registration:</a:t>
            </a:r>
            <a:endParaRPr lang="en-US" sz="1800" b="1" dirty="0">
              <a:solidFill>
                <a:schemeClr val="tx1"/>
              </a:solidFill>
              <a:latin typeface="Calibri" panose="020F0502020204030204" pitchFamily="34" charset="0"/>
            </a:endParaRPr>
          </a:p>
          <a:p>
            <a:pPr marL="706438">
              <a:buFont typeface="Wingdings" panose="05000000000000000000" pitchFamily="2" charset="2"/>
              <a:buChar char="§"/>
            </a:pPr>
            <a:r>
              <a:rPr lang="en-US" sz="1800" dirty="0" smtClean="0">
                <a:solidFill>
                  <a:schemeClr val="tx1"/>
                </a:solidFill>
                <a:latin typeface="Calibri" panose="020F0502020204030204" pitchFamily="34" charset="0"/>
              </a:rPr>
              <a:t>1 Passport size Photograph</a:t>
            </a:r>
          </a:p>
          <a:p>
            <a:pPr marL="706438">
              <a:buFont typeface="Wingdings" panose="05000000000000000000" pitchFamily="2" charset="2"/>
              <a:buChar char="§"/>
            </a:pPr>
            <a:r>
              <a:rPr lang="en-US" sz="1800" dirty="0" smtClean="0">
                <a:solidFill>
                  <a:schemeClr val="tx1"/>
                </a:solidFill>
                <a:latin typeface="Calibri" panose="020F0502020204030204" pitchFamily="34" charset="0"/>
              </a:rPr>
              <a:t>Identity Proof: PAN Card of Designated Partners</a:t>
            </a:r>
          </a:p>
          <a:p>
            <a:pPr marL="706438">
              <a:buFont typeface="Wingdings" panose="05000000000000000000" pitchFamily="2" charset="2"/>
              <a:buChar char="§"/>
            </a:pPr>
            <a:r>
              <a:rPr lang="en-US" sz="1800" dirty="0" smtClean="0">
                <a:solidFill>
                  <a:schemeClr val="tx1"/>
                </a:solidFill>
                <a:latin typeface="Calibri" panose="020F0502020204030204" pitchFamily="34" charset="0"/>
              </a:rPr>
              <a:t>Address Proof: Passport/Driving License having pin code/Election Card or Electricity Bill/Telephone Bill/Bank Statement certified by Bank Manager</a:t>
            </a:r>
          </a:p>
          <a:p>
            <a:pPr marL="363538" indent="0" defTabSz="711200">
              <a:buNone/>
            </a:pPr>
            <a:r>
              <a:rPr lang="en-US" sz="1800" dirty="0" smtClean="0">
                <a:solidFill>
                  <a:schemeClr val="tx1"/>
                </a:solidFill>
                <a:latin typeface="Calibri" panose="020F0502020204030204" pitchFamily="34" charset="0"/>
              </a:rPr>
              <a:t>	(Which should not be older than 2 months)</a:t>
            </a:r>
          </a:p>
          <a:p>
            <a:pPr marL="363538" indent="0" defTabSz="711200">
              <a:buNone/>
            </a:pPr>
            <a:r>
              <a:rPr lang="en-US" sz="1800" dirty="0" smtClean="0">
                <a:solidFill>
                  <a:schemeClr val="tx1"/>
                </a:solidFill>
                <a:latin typeface="Calibri" panose="020F0502020204030204" pitchFamily="34" charset="0"/>
              </a:rPr>
              <a:t>	</a:t>
            </a:r>
            <a:endParaRPr lang="en-US" sz="1800" dirty="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14</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40906283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fontScale="90000"/>
          </a:bodyPr>
          <a:lstStyle/>
          <a:p>
            <a:pPr algn="l"/>
            <a:r>
              <a:rPr lang="en-US" sz="2800" b="1" dirty="0" smtClean="0">
                <a:latin typeface="Aharoni" panose="02010803020104030203" pitchFamily="2" charset="-79"/>
                <a:cs typeface="Aharoni" panose="02010803020104030203" pitchFamily="2" charset="-79"/>
              </a:rPr>
              <a:t>LIMITED LIABILITY PARTNERSHIP (LLP) </a:t>
            </a:r>
            <a:r>
              <a:rPr lang="en-US" sz="20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052736"/>
            <a:ext cx="8229600" cy="5256584"/>
          </a:xfrm>
          <a:ln cap="rnd" cmpd="dbl">
            <a:solidFill>
              <a:schemeClr val="tx1"/>
            </a:solidFill>
            <a:prstDash val="sysDot"/>
          </a:ln>
        </p:spPr>
        <p:txBody>
          <a:bodyPr>
            <a:noAutofit/>
          </a:bodyPr>
          <a:lstStyle/>
          <a:p>
            <a:pPr marL="649288" indent="-285750" defTabSz="711200">
              <a:buFont typeface="Wingdings" panose="05000000000000000000" pitchFamily="2" charset="2"/>
              <a:buChar char="§"/>
            </a:pPr>
            <a:r>
              <a:rPr lang="en-US" sz="1800" dirty="0">
                <a:solidFill>
                  <a:schemeClr val="tx1"/>
                </a:solidFill>
                <a:latin typeface="Calibri" panose="020F0502020204030204" pitchFamily="34" charset="0"/>
              </a:rPr>
              <a:t>Email Address &amp; Mobile Number of Applicants</a:t>
            </a:r>
          </a:p>
          <a:p>
            <a:pPr>
              <a:buFont typeface="Courier New" panose="02070309020205020404" pitchFamily="49" charset="0"/>
              <a:buChar char="o"/>
            </a:pPr>
            <a:endParaRPr lang="en-US" sz="1800" b="1" dirty="0" smtClean="0">
              <a:solidFill>
                <a:schemeClr val="tx1"/>
              </a:solidFill>
              <a:latin typeface="Calibri" panose="020F0502020204030204" pitchFamily="34" charset="0"/>
            </a:endParaRPr>
          </a:p>
          <a:p>
            <a:pPr>
              <a:buFont typeface="Courier New" panose="02070309020205020404" pitchFamily="49" charset="0"/>
              <a:buChar char="o"/>
            </a:pPr>
            <a:r>
              <a:rPr lang="en-US" sz="1800" b="1" dirty="0" smtClean="0">
                <a:solidFill>
                  <a:schemeClr val="tx1"/>
                </a:solidFill>
                <a:latin typeface="Calibri" panose="020F0502020204030204" pitchFamily="34" charset="0"/>
              </a:rPr>
              <a:t>Apply for Digital Signature Certificate</a:t>
            </a:r>
          </a:p>
          <a:p>
            <a:pPr marL="0" indent="0">
              <a:buNone/>
              <a:tabLst>
                <a:tab pos="363538" algn="l"/>
              </a:tabLst>
            </a:pPr>
            <a:r>
              <a:rPr lang="en-US" sz="1800" dirty="0" smtClean="0">
                <a:solidFill>
                  <a:schemeClr val="tx1"/>
                </a:solidFill>
                <a:latin typeface="Calibri" panose="020F0502020204030204" pitchFamily="34" charset="0"/>
              </a:rPr>
              <a:t>	Digital Signature Certificate of all the Designated Partners is required.</a:t>
            </a:r>
          </a:p>
          <a:p>
            <a:pPr>
              <a:tabLst>
                <a:tab pos="363538" algn="l"/>
              </a:tabLst>
            </a:pPr>
            <a:r>
              <a:rPr lang="en-US" sz="1800" b="1" dirty="0" smtClean="0">
                <a:solidFill>
                  <a:schemeClr val="tx1"/>
                </a:solidFill>
                <a:latin typeface="Calibri" panose="020F0502020204030204" pitchFamily="34" charset="0"/>
              </a:rPr>
              <a:t>Documents required for DSC:</a:t>
            </a:r>
          </a:p>
          <a:p>
            <a:pPr marL="706438">
              <a:buFont typeface="Wingdings" panose="05000000000000000000" pitchFamily="2" charset="2"/>
              <a:buChar char="§"/>
              <a:tabLst>
                <a:tab pos="711200" algn="l"/>
              </a:tabLst>
            </a:pPr>
            <a:r>
              <a:rPr lang="en-US" sz="1800" b="1" dirty="0">
                <a:solidFill>
                  <a:schemeClr val="tx1"/>
                </a:solidFill>
                <a:latin typeface="Calibri" panose="020F0502020204030204" pitchFamily="34" charset="0"/>
              </a:rPr>
              <a:t>	</a:t>
            </a:r>
            <a:r>
              <a:rPr lang="en-US" sz="1800" dirty="0" smtClean="0">
                <a:solidFill>
                  <a:schemeClr val="tx1"/>
                </a:solidFill>
                <a:latin typeface="Calibri" panose="020F0502020204030204" pitchFamily="34" charset="0"/>
              </a:rPr>
              <a:t>DSC Application Form</a:t>
            </a:r>
          </a:p>
          <a:p>
            <a:pPr marL="706438">
              <a:buFont typeface="Wingdings" panose="05000000000000000000" pitchFamily="2" charset="2"/>
              <a:buChar char="§"/>
              <a:tabLst>
                <a:tab pos="711200" algn="l"/>
              </a:tabLst>
            </a:pPr>
            <a:r>
              <a:rPr lang="en-US" sz="1800" dirty="0" smtClean="0">
                <a:solidFill>
                  <a:schemeClr val="tx1"/>
                </a:solidFill>
                <a:latin typeface="Calibri" panose="020F0502020204030204" pitchFamily="34" charset="0"/>
              </a:rPr>
              <a:t>Identity Proof</a:t>
            </a:r>
          </a:p>
          <a:p>
            <a:pPr marL="706438">
              <a:buFont typeface="Wingdings" panose="05000000000000000000" pitchFamily="2" charset="2"/>
              <a:buChar char="§"/>
              <a:tabLst>
                <a:tab pos="711200" algn="l"/>
              </a:tabLst>
            </a:pPr>
            <a:r>
              <a:rPr lang="en-US" sz="1800" dirty="0" smtClean="0">
                <a:solidFill>
                  <a:schemeClr val="tx1"/>
                </a:solidFill>
                <a:latin typeface="Calibri" panose="020F0502020204030204" pitchFamily="34" charset="0"/>
              </a:rPr>
              <a:t>Address Proof</a:t>
            </a:r>
            <a:r>
              <a:rPr lang="en-US" sz="1800" dirty="0">
                <a:solidFill>
                  <a:schemeClr val="tx1"/>
                </a:solidFill>
                <a:latin typeface="Calibri" panose="020F0502020204030204" pitchFamily="34" charset="0"/>
              </a:rPr>
              <a:t>	</a:t>
            </a:r>
          </a:p>
          <a:p>
            <a:pPr>
              <a:buFont typeface="Courier New" panose="02070309020205020404" pitchFamily="49" charset="0"/>
              <a:buChar char="o"/>
            </a:pPr>
            <a:r>
              <a:rPr lang="en-US" sz="1800" b="1" dirty="0" smtClean="0">
                <a:solidFill>
                  <a:schemeClr val="tx1"/>
                </a:solidFill>
                <a:latin typeface="Calibri" panose="020F0502020204030204" pitchFamily="34" charset="0"/>
              </a:rPr>
              <a:t>Application to Government for name availability of the Proposed LLP</a:t>
            </a:r>
          </a:p>
          <a:p>
            <a:pPr marL="706438">
              <a:buFont typeface="Wingdings" panose="05000000000000000000" pitchFamily="2" charset="2"/>
              <a:buChar char="§"/>
              <a:tabLst>
                <a:tab pos="711200" algn="l"/>
              </a:tabLst>
            </a:pPr>
            <a:r>
              <a:rPr lang="en-US" sz="1800" dirty="0" smtClean="0">
                <a:solidFill>
                  <a:schemeClr val="tx1"/>
                </a:solidFill>
                <a:latin typeface="Calibri" panose="020F0502020204030204" pitchFamily="34" charset="0"/>
              </a:rPr>
              <a:t>	Need to file E-Form 1 for name availability. </a:t>
            </a:r>
          </a:p>
          <a:p>
            <a:pPr marL="706438">
              <a:buFont typeface="Wingdings" panose="05000000000000000000" pitchFamily="2" charset="2"/>
              <a:buChar char="§"/>
              <a:tabLst>
                <a:tab pos="711200" algn="l"/>
              </a:tabLst>
            </a:pPr>
            <a:r>
              <a:rPr lang="en-US" sz="1800" dirty="0" smtClean="0">
                <a:solidFill>
                  <a:schemeClr val="tx1"/>
                </a:solidFill>
                <a:latin typeface="Calibri" panose="020F0502020204030204" pitchFamily="34" charset="0"/>
              </a:rPr>
              <a:t>The applicant need to give 5/6 proposed names in preference along with their meaning and significance of each word.</a:t>
            </a:r>
            <a:endParaRPr lang="en-US" sz="1800" dirty="0">
              <a:solidFill>
                <a:schemeClr val="tx1"/>
              </a:solidFill>
              <a:latin typeface="Calibri" panose="020F0502020204030204" pitchFamily="34" charset="0"/>
            </a:endParaRPr>
          </a:p>
          <a:p>
            <a:pPr marL="301625" indent="-285750">
              <a:buFont typeface="Courier New" panose="02070309020205020404" pitchFamily="49" charset="0"/>
              <a:buChar char="o"/>
              <a:tabLst>
                <a:tab pos="363538" algn="l"/>
              </a:tabLst>
            </a:pPr>
            <a:r>
              <a:rPr lang="en-US" sz="1800" b="1" dirty="0" smtClean="0">
                <a:solidFill>
                  <a:schemeClr val="tx1"/>
                </a:solidFill>
                <a:latin typeface="Calibri" panose="020F0502020204030204" pitchFamily="34" charset="0"/>
              </a:rPr>
              <a:t>Filing of Incorporation document </a:t>
            </a:r>
            <a:r>
              <a:rPr lang="en-US" sz="1800" b="1" dirty="0" smtClean="0">
                <a:solidFill>
                  <a:schemeClr val="tx1"/>
                </a:solidFill>
                <a:latin typeface="Calibri" panose="020F0502020204030204" pitchFamily="34" charset="0"/>
              </a:rPr>
              <a:t>AND </a:t>
            </a:r>
            <a:r>
              <a:rPr lang="en-US" sz="1800" b="1" dirty="0" smtClean="0">
                <a:solidFill>
                  <a:schemeClr val="tx1"/>
                </a:solidFill>
                <a:latin typeface="Calibri" panose="020F0502020204030204" pitchFamily="34" charset="0"/>
              </a:rPr>
              <a:t>Subscription </a:t>
            </a:r>
            <a:r>
              <a:rPr lang="en-US" sz="1800" b="1" dirty="0" smtClean="0">
                <a:solidFill>
                  <a:schemeClr val="tx1"/>
                </a:solidFill>
                <a:latin typeface="Calibri" panose="020F0502020204030204" pitchFamily="34" charset="0"/>
              </a:rPr>
              <a:t>Statement</a:t>
            </a:r>
          </a:p>
          <a:p>
            <a:pPr marL="650875" indent="-285750">
              <a:buFont typeface="Wingdings" panose="05000000000000000000" pitchFamily="2" charset="2"/>
              <a:buChar char="§"/>
              <a:tabLst>
                <a:tab pos="363538" algn="l"/>
              </a:tabLst>
            </a:pPr>
            <a:r>
              <a:rPr lang="en-US" sz="1800" dirty="0" smtClean="0">
                <a:solidFill>
                  <a:schemeClr val="tx1"/>
                </a:solidFill>
                <a:latin typeface="Calibri" panose="020F0502020204030204" pitchFamily="34" charset="0"/>
              </a:rPr>
              <a:t>Need to file E-Form 2.</a:t>
            </a:r>
          </a:p>
          <a:p>
            <a:pPr marL="650875" indent="-285750">
              <a:buFont typeface="Wingdings" panose="05000000000000000000" pitchFamily="2" charset="2"/>
              <a:buChar char="§"/>
              <a:tabLst>
                <a:tab pos="363538" algn="l"/>
              </a:tabLst>
            </a:pPr>
            <a:r>
              <a:rPr lang="en-US" sz="1800" dirty="0" smtClean="0">
                <a:solidFill>
                  <a:schemeClr val="tx1"/>
                </a:solidFill>
                <a:latin typeface="Calibri" panose="020F0502020204030204" pitchFamily="34" charset="0"/>
              </a:rPr>
              <a:t>Address Proof (Electricity/Telephone/Property Tax Bill) of not older than 2 months self attested by one of the Partners.</a:t>
            </a:r>
          </a:p>
        </p:txBody>
      </p:sp>
      <p:sp>
        <p:nvSpPr>
          <p:cNvPr id="6" name="Slide Number Placeholder 5"/>
          <p:cNvSpPr>
            <a:spLocks noGrp="1"/>
          </p:cNvSpPr>
          <p:nvPr>
            <p:ph type="sldNum" sz="quarter" idx="12"/>
          </p:nvPr>
        </p:nvSpPr>
        <p:spPr/>
        <p:txBody>
          <a:bodyPr/>
          <a:lstStyle/>
          <a:p>
            <a:fld id="{30E0BAC0-EE18-4D30-A289-A934EB3BF9C3}" type="slidenum">
              <a:rPr lang="en-US" smtClean="0"/>
              <a:t>15</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37690400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fontScale="90000"/>
          </a:bodyPr>
          <a:lstStyle/>
          <a:p>
            <a:pPr algn="l"/>
            <a:r>
              <a:rPr lang="en-US" sz="2800" b="1" dirty="0" smtClean="0">
                <a:latin typeface="Aharoni" panose="02010803020104030203" pitchFamily="2" charset="-79"/>
                <a:cs typeface="Aharoni" panose="02010803020104030203" pitchFamily="2" charset="-79"/>
              </a:rPr>
              <a:t>LIMITED LIABILITY PARTNERSHIP (LLP) </a:t>
            </a:r>
            <a:r>
              <a:rPr lang="en-US" sz="20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196752"/>
            <a:ext cx="8229600" cy="5112568"/>
          </a:xfrm>
          <a:ln cap="rnd" cmpd="dbl">
            <a:solidFill>
              <a:schemeClr val="tx1"/>
            </a:solidFill>
            <a:prstDash val="sysDot"/>
          </a:ln>
        </p:spPr>
        <p:txBody>
          <a:bodyPr>
            <a:normAutofit/>
          </a:bodyPr>
          <a:lstStyle/>
          <a:p>
            <a:pPr marL="0" indent="0">
              <a:buNone/>
            </a:pPr>
            <a:endParaRPr lang="en-US" sz="2300" b="1" dirty="0" smtClean="0">
              <a:solidFill>
                <a:schemeClr val="tx1"/>
              </a:solidFill>
              <a:latin typeface="Calibri" panose="020F0502020204030204" pitchFamily="34" charset="0"/>
            </a:endParaRPr>
          </a:p>
          <a:p>
            <a:pPr marL="650875" lvl="0" indent="-285750">
              <a:buFont typeface="Wingdings" panose="05000000000000000000" pitchFamily="2" charset="2"/>
              <a:buChar char="§"/>
              <a:tabLst>
                <a:tab pos="363538" algn="l"/>
              </a:tabLst>
            </a:pPr>
            <a:r>
              <a:rPr lang="en-US" sz="1800" dirty="0">
                <a:solidFill>
                  <a:prstClr val="black"/>
                </a:solidFill>
                <a:latin typeface="Calibri" panose="020F0502020204030204" pitchFamily="34" charset="0"/>
              </a:rPr>
              <a:t>Incorporation Document &amp; Subscription Statement (Signed by each Designated Partner and witnessed by Professional).</a:t>
            </a:r>
          </a:p>
          <a:p>
            <a:pPr>
              <a:buFont typeface="Courier New" panose="02070309020205020404" pitchFamily="49" charset="0"/>
              <a:buChar char="o"/>
            </a:pPr>
            <a:r>
              <a:rPr lang="en-US" sz="1800" b="1" dirty="0" smtClean="0">
                <a:solidFill>
                  <a:schemeClr val="tx1"/>
                </a:solidFill>
                <a:latin typeface="Calibri" panose="020F0502020204030204" pitchFamily="34" charset="0"/>
              </a:rPr>
              <a:t>Certificate of Incorporation</a:t>
            </a:r>
          </a:p>
          <a:p>
            <a:pPr>
              <a:buFont typeface="Courier New" panose="02070309020205020404" pitchFamily="49" charset="0"/>
              <a:buChar char="o"/>
              <a:tabLst>
                <a:tab pos="363538" algn="l"/>
              </a:tabLst>
            </a:pPr>
            <a:r>
              <a:rPr lang="en-US" sz="1800" b="1" dirty="0" smtClean="0">
                <a:solidFill>
                  <a:schemeClr val="tx1"/>
                </a:solidFill>
                <a:latin typeface="Calibri" panose="020F0502020204030204" pitchFamily="34" charset="0"/>
              </a:rPr>
              <a:t>Drafting of LLP Agreement</a:t>
            </a:r>
          </a:p>
          <a:p>
            <a:pPr marL="706438">
              <a:buFont typeface="Wingdings" panose="05000000000000000000" pitchFamily="2" charset="2"/>
              <a:buChar char="§"/>
              <a:tabLst>
                <a:tab pos="711200" algn="l"/>
              </a:tabLst>
            </a:pPr>
            <a:r>
              <a:rPr lang="en-US" sz="1800" dirty="0" smtClean="0">
                <a:solidFill>
                  <a:schemeClr val="tx1"/>
                </a:solidFill>
                <a:latin typeface="Calibri" panose="020F0502020204030204" pitchFamily="34" charset="0"/>
              </a:rPr>
              <a:t>Need to draft LLP agreement duly printed on Stamp Paper </a:t>
            </a:r>
            <a:r>
              <a:rPr lang="en-US" sz="1800" dirty="0" smtClean="0">
                <a:solidFill>
                  <a:schemeClr val="tx1"/>
                </a:solidFill>
                <a:latin typeface="Calibri" panose="020F0502020204030204" pitchFamily="34" charset="0"/>
              </a:rPr>
              <a:t>of</a:t>
            </a:r>
            <a:r>
              <a:rPr lang="en-US" sz="1800" dirty="0" smtClean="0">
                <a:solidFill>
                  <a:schemeClr val="tx1"/>
                </a:solidFill>
                <a:latin typeface="Calibri" panose="020F0502020204030204" pitchFamily="34" charset="0"/>
              </a:rPr>
              <a:t> </a:t>
            </a:r>
            <a:r>
              <a:rPr lang="en-US" sz="1800" dirty="0" err="1" smtClean="0">
                <a:solidFill>
                  <a:schemeClr val="tx1"/>
                </a:solidFill>
                <a:latin typeface="Calibri" panose="020F0502020204030204" pitchFamily="34" charset="0"/>
              </a:rPr>
              <a:t>Rs</a:t>
            </a:r>
            <a:r>
              <a:rPr lang="en-US" sz="1800" dirty="0" smtClean="0">
                <a:solidFill>
                  <a:schemeClr val="tx1"/>
                </a:solidFill>
                <a:latin typeface="Calibri" panose="020F0502020204030204" pitchFamily="34" charset="0"/>
              </a:rPr>
              <a:t> 1000 and </a:t>
            </a:r>
            <a:r>
              <a:rPr lang="en-US" sz="1800" dirty="0" smtClean="0">
                <a:solidFill>
                  <a:schemeClr val="tx1"/>
                </a:solidFill>
                <a:latin typeface="Calibri" panose="020F0502020204030204" pitchFamily="34" charset="0"/>
              </a:rPr>
              <a:t>signed by each Designated Partner with the signatures of two witnesses.</a:t>
            </a:r>
          </a:p>
          <a:p>
            <a:pPr>
              <a:buFont typeface="Courier New" panose="02070309020205020404" pitchFamily="49" charset="0"/>
              <a:buChar char="o"/>
            </a:pPr>
            <a:r>
              <a:rPr lang="en-US" sz="1800" b="1" dirty="0" smtClean="0">
                <a:solidFill>
                  <a:schemeClr val="tx1"/>
                </a:solidFill>
                <a:latin typeface="Calibri" panose="020F0502020204030204" pitchFamily="34" charset="0"/>
              </a:rPr>
              <a:t>Filing of LLP Agreement</a:t>
            </a:r>
          </a:p>
          <a:p>
            <a:pPr marL="706438">
              <a:buFont typeface="Wingdings" panose="05000000000000000000" pitchFamily="2" charset="2"/>
              <a:buChar char="§"/>
              <a:tabLst>
                <a:tab pos="711200" algn="l"/>
              </a:tabLst>
            </a:pPr>
            <a:r>
              <a:rPr lang="en-US" sz="1800" dirty="0" smtClean="0">
                <a:solidFill>
                  <a:schemeClr val="tx1"/>
                </a:solidFill>
                <a:latin typeface="Calibri" panose="020F0502020204030204" pitchFamily="34" charset="0"/>
              </a:rPr>
              <a:t>	Need to file E-Form 3 for LLP Agreement.</a:t>
            </a:r>
          </a:p>
          <a:p>
            <a:pPr marL="363538" indent="0">
              <a:buNone/>
              <a:tabLst>
                <a:tab pos="711200" algn="l"/>
              </a:tabLst>
            </a:pPr>
            <a:r>
              <a:rPr lang="en-US" sz="1800" dirty="0" smtClean="0">
                <a:solidFill>
                  <a:schemeClr val="tx1"/>
                </a:solidFill>
                <a:latin typeface="Calibri" panose="020F0502020204030204" pitchFamily="34" charset="0"/>
              </a:rPr>
              <a:t> </a:t>
            </a:r>
          </a:p>
          <a:p>
            <a:pPr marL="15875" indent="0">
              <a:buNone/>
              <a:tabLst>
                <a:tab pos="363538" algn="l"/>
              </a:tabLst>
            </a:pPr>
            <a:r>
              <a:rPr lang="en-US" sz="1800" b="1" dirty="0" smtClean="0">
                <a:solidFill>
                  <a:schemeClr val="tx1"/>
                </a:solidFill>
                <a:latin typeface="Calibri" panose="020F0502020204030204" pitchFamily="34" charset="0"/>
              </a:rPr>
              <a:t>Step – 2 : Application for PAN of LLP</a:t>
            </a:r>
          </a:p>
          <a:p>
            <a:pPr marL="361950" indent="-285750">
              <a:buFont typeface="Wingdings" panose="05000000000000000000" pitchFamily="2" charset="2"/>
              <a:buChar char="§"/>
              <a:tabLst>
                <a:tab pos="363538" algn="l"/>
              </a:tabLst>
            </a:pPr>
            <a:r>
              <a:rPr lang="en-US" sz="1800" b="1" dirty="0" smtClean="0">
                <a:solidFill>
                  <a:schemeClr val="tx1"/>
                </a:solidFill>
                <a:latin typeface="Calibri" panose="020F0502020204030204" pitchFamily="34" charset="0"/>
              </a:rPr>
              <a:t>Following Documents required for PAN of LLP</a:t>
            </a:r>
          </a:p>
          <a:p>
            <a:pPr marL="650875" indent="-285750">
              <a:buFont typeface="Wingdings" panose="05000000000000000000" pitchFamily="2" charset="2"/>
              <a:buChar char="§"/>
              <a:tabLst>
                <a:tab pos="363538" algn="l"/>
              </a:tabLst>
            </a:pPr>
            <a:r>
              <a:rPr lang="en-US" sz="1800" dirty="0" smtClean="0">
                <a:solidFill>
                  <a:schemeClr val="tx1"/>
                </a:solidFill>
                <a:latin typeface="Calibri" panose="020F0502020204030204" pitchFamily="34" charset="0"/>
              </a:rPr>
              <a:t>Incorporation Certificate of LLP</a:t>
            </a:r>
          </a:p>
          <a:p>
            <a:pPr marL="650875" indent="-285750">
              <a:buFont typeface="Wingdings" panose="05000000000000000000" pitchFamily="2" charset="2"/>
              <a:buChar char="§"/>
              <a:tabLst>
                <a:tab pos="363538" algn="l"/>
              </a:tabLst>
            </a:pPr>
            <a:r>
              <a:rPr lang="en-US" sz="1800" dirty="0" smtClean="0">
                <a:solidFill>
                  <a:schemeClr val="tx1"/>
                </a:solidFill>
                <a:latin typeface="Calibri" panose="020F0502020204030204" pitchFamily="34" charset="0"/>
              </a:rPr>
              <a:t>Notarized Copy of LLP Agreement</a:t>
            </a:r>
          </a:p>
          <a:p>
            <a:pPr marL="420688" indent="0">
              <a:buNone/>
              <a:tabLst>
                <a:tab pos="363538" algn="l"/>
              </a:tabLst>
            </a:pPr>
            <a:endParaRPr lang="en-US" sz="1800" dirty="0" smtClean="0">
              <a:solidFill>
                <a:schemeClr val="tx1"/>
              </a:solidFill>
              <a:latin typeface="Calibri" panose="020F0502020204030204" pitchFamily="34" charset="0"/>
            </a:endParaRPr>
          </a:p>
          <a:p>
            <a:pPr marL="650875" indent="-285750">
              <a:tabLst>
                <a:tab pos="363538" algn="l"/>
              </a:tabLst>
            </a:pPr>
            <a:endParaRPr lang="en-US" sz="2900" dirty="0" smtClean="0">
              <a:solidFill>
                <a:schemeClr val="tx1"/>
              </a:solidFill>
              <a:latin typeface="Calibri" panose="020F0502020204030204" pitchFamily="34" charset="0"/>
            </a:endParaRPr>
          </a:p>
          <a:p>
            <a:pPr marL="650875" indent="-285750">
              <a:buFont typeface="Wingdings" panose="05000000000000000000" pitchFamily="2" charset="2"/>
              <a:buChar char="§"/>
              <a:tabLst>
                <a:tab pos="363538" algn="l"/>
              </a:tabLst>
            </a:pPr>
            <a:endParaRPr lang="en-US" sz="1700" dirty="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16</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1261511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LIMITED LIABILITY PARTNERSHIP  </a:t>
            </a:r>
            <a:r>
              <a:rPr lang="en-US" sz="18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052736"/>
            <a:ext cx="8229600" cy="5256584"/>
          </a:xfrm>
          <a:ln cap="rnd" cmpd="dbl">
            <a:solidFill>
              <a:schemeClr val="tx1"/>
            </a:solidFill>
            <a:prstDash val="sysDot"/>
          </a:ln>
        </p:spPr>
        <p:txBody>
          <a:bodyPr>
            <a:noAutofit/>
          </a:bodyPr>
          <a:lstStyle/>
          <a:p>
            <a:pPr marL="0" indent="0" algn="just">
              <a:buNone/>
            </a:pPr>
            <a:r>
              <a:rPr lang="en-US" sz="1800" b="1" dirty="0" smtClean="0">
                <a:solidFill>
                  <a:schemeClr val="tx1"/>
                </a:solidFill>
                <a:latin typeface="Calibri" panose="020F0502020204030204" pitchFamily="34" charset="0"/>
              </a:rPr>
              <a:t>Step </a:t>
            </a:r>
            <a:r>
              <a:rPr lang="en-US" sz="1800" b="1" dirty="0">
                <a:solidFill>
                  <a:schemeClr val="tx1"/>
                </a:solidFill>
                <a:latin typeface="Calibri" panose="020F0502020204030204" pitchFamily="34" charset="0"/>
              </a:rPr>
              <a:t>– 3</a:t>
            </a:r>
            <a:r>
              <a:rPr lang="en-US" sz="1800" b="1" dirty="0" smtClean="0">
                <a:solidFill>
                  <a:schemeClr val="tx1"/>
                </a:solidFill>
                <a:latin typeface="Calibri" panose="020F0502020204030204" pitchFamily="34" charset="0"/>
              </a:rPr>
              <a:t> </a:t>
            </a:r>
            <a:r>
              <a:rPr lang="en-US" sz="1800" b="1" dirty="0">
                <a:solidFill>
                  <a:schemeClr val="tx1"/>
                </a:solidFill>
                <a:latin typeface="Calibri" panose="020F0502020204030204" pitchFamily="34" charset="0"/>
              </a:rPr>
              <a:t>: Obtain Shop &amp; Establishment Certificate</a:t>
            </a:r>
          </a:p>
          <a:p>
            <a:pPr marL="0" indent="0" algn="just">
              <a:buNone/>
            </a:pPr>
            <a:r>
              <a:rPr lang="en-US" sz="1800" b="1" dirty="0">
                <a:solidFill>
                  <a:schemeClr val="tx1"/>
                </a:solidFill>
                <a:latin typeface="Calibri" panose="020F0502020204030204" pitchFamily="34" charset="0"/>
              </a:rPr>
              <a:t>	Documents Required:</a:t>
            </a:r>
          </a:p>
          <a:p>
            <a:pPr marL="706438" indent="20638" algn="just">
              <a:buFont typeface="Wingdings" panose="05000000000000000000" pitchFamily="2" charset="2"/>
              <a:buChar char="§"/>
            </a:pPr>
            <a:r>
              <a:rPr lang="en-US" sz="1800" b="1" dirty="0">
                <a:solidFill>
                  <a:schemeClr val="tx1"/>
                </a:solidFill>
                <a:latin typeface="Calibri" panose="020F0502020204030204" pitchFamily="34" charset="0"/>
              </a:rPr>
              <a:t>	</a:t>
            </a:r>
            <a:r>
              <a:rPr lang="en-US" sz="1800" dirty="0">
                <a:solidFill>
                  <a:schemeClr val="tx1"/>
                </a:solidFill>
                <a:latin typeface="Calibri" panose="020F0502020204030204" pitchFamily="34" charset="0"/>
              </a:rPr>
              <a:t>Copy of PAN Card of </a:t>
            </a:r>
            <a:r>
              <a:rPr lang="en-US" sz="1800" dirty="0" smtClean="0">
                <a:solidFill>
                  <a:schemeClr val="tx1"/>
                </a:solidFill>
                <a:latin typeface="Calibri" panose="020F0502020204030204" pitchFamily="34" charset="0"/>
              </a:rPr>
              <a:t>LLP</a:t>
            </a:r>
          </a:p>
          <a:p>
            <a:pPr marL="706438" indent="20638" algn="just">
              <a:buFont typeface="Wingdings" panose="05000000000000000000" pitchFamily="2" charset="2"/>
              <a:buChar char="§"/>
            </a:pPr>
            <a:r>
              <a:rPr lang="en-US" sz="1800" dirty="0">
                <a:solidFill>
                  <a:schemeClr val="tx1"/>
                </a:solidFill>
                <a:latin typeface="Calibri" panose="020F0502020204030204" pitchFamily="34" charset="0"/>
              </a:rPr>
              <a:t> </a:t>
            </a:r>
            <a:r>
              <a:rPr lang="en-US" sz="1800" dirty="0" smtClean="0">
                <a:solidFill>
                  <a:schemeClr val="tx1"/>
                </a:solidFill>
                <a:latin typeface="Calibri" panose="020F0502020204030204" pitchFamily="34" charset="0"/>
              </a:rPr>
              <a:t> Copy of Incorporation Certificate</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LLP Agreement</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PAN Card of all the Designated Partners</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Photos of all the Designated Partners 2 copies</a:t>
            </a:r>
            <a:endParaRPr lang="en-US" sz="1800" dirty="0">
              <a:solidFill>
                <a:schemeClr val="tx1"/>
              </a:solidFill>
              <a:latin typeface="Calibri" panose="020F0502020204030204" pitchFamily="34" charset="0"/>
            </a:endParaRPr>
          </a:p>
          <a:p>
            <a:pPr marL="706438" indent="20638" algn="just">
              <a:buFont typeface="Wingdings" panose="05000000000000000000" pitchFamily="2" charset="2"/>
              <a:buChar char="§"/>
            </a:pPr>
            <a:r>
              <a:rPr lang="en-US" sz="1800" b="1" dirty="0">
                <a:solidFill>
                  <a:schemeClr val="tx1"/>
                </a:solidFill>
                <a:latin typeface="Calibri" panose="020F0502020204030204" pitchFamily="34" charset="0"/>
              </a:rPr>
              <a:t>  </a:t>
            </a:r>
            <a:r>
              <a:rPr lang="en-US" sz="1800" dirty="0">
                <a:solidFill>
                  <a:schemeClr val="tx1"/>
                </a:solidFill>
                <a:latin typeface="Calibri" panose="020F0502020204030204" pitchFamily="34" charset="0"/>
              </a:rPr>
              <a:t>Copy of ID Proof of </a:t>
            </a:r>
            <a:r>
              <a:rPr lang="en-US" sz="1800" dirty="0" smtClean="0">
                <a:solidFill>
                  <a:schemeClr val="tx1"/>
                </a:solidFill>
                <a:latin typeface="Calibri" panose="020F0502020204030204" pitchFamily="34" charset="0"/>
              </a:rPr>
              <a:t>all the Designated Partners with Address </a:t>
            </a:r>
            <a:r>
              <a:rPr lang="en-US" sz="1800" dirty="0">
                <a:solidFill>
                  <a:schemeClr val="tx1"/>
                </a:solidFill>
                <a:latin typeface="Calibri" panose="020F0502020204030204" pitchFamily="34" charset="0"/>
              </a:rPr>
              <a:t>: Voter’s ID, Aadhar Card, Driving License, </a:t>
            </a:r>
            <a:r>
              <a:rPr lang="en-US" sz="1800" dirty="0" smtClean="0">
                <a:solidFill>
                  <a:schemeClr val="tx1"/>
                </a:solidFill>
                <a:latin typeface="Calibri" panose="020F0502020204030204" pitchFamily="34" charset="0"/>
              </a:rPr>
              <a:t>Passport</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a:t>
            </a:r>
            <a:r>
              <a:rPr lang="en-US" sz="1800" dirty="0">
                <a:solidFill>
                  <a:schemeClr val="tx1"/>
                </a:solidFill>
                <a:latin typeface="Calibri" panose="020F0502020204030204" pitchFamily="34" charset="0"/>
              </a:rPr>
              <a:t>of Sale Deed / Rent Agreement of Office Premises</a:t>
            </a:r>
          </a:p>
          <a:p>
            <a:pPr marL="900113" indent="-173038" algn="just">
              <a:buFont typeface="Wingdings" panose="05000000000000000000" pitchFamily="2" charset="2"/>
              <a:buChar char="§"/>
            </a:pPr>
            <a:r>
              <a:rPr lang="en-US" sz="1800" dirty="0">
                <a:solidFill>
                  <a:schemeClr val="tx1"/>
                </a:solidFill>
                <a:latin typeface="Calibri" panose="020F0502020204030204" pitchFamily="34" charset="0"/>
              </a:rPr>
              <a:t>Copy of Electricity Bill/Telephone Bill of Office </a:t>
            </a:r>
            <a:r>
              <a:rPr lang="en-US" sz="1800" dirty="0" smtClean="0">
                <a:solidFill>
                  <a:schemeClr val="tx1"/>
                </a:solidFill>
                <a:latin typeface="Calibri" panose="020F0502020204030204" pitchFamily="34" charset="0"/>
              </a:rPr>
              <a:t>Premises</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a:t>
            </a:r>
            <a:r>
              <a:rPr lang="en-US" sz="1800" dirty="0">
                <a:solidFill>
                  <a:schemeClr val="tx1"/>
                </a:solidFill>
                <a:latin typeface="Calibri" panose="020F0502020204030204" pitchFamily="34" charset="0"/>
              </a:rPr>
              <a:t>of Tax Bill of Office </a:t>
            </a:r>
            <a:r>
              <a:rPr lang="en-US" sz="1800" dirty="0" smtClean="0">
                <a:solidFill>
                  <a:schemeClr val="tx1"/>
                </a:solidFill>
                <a:latin typeface="Calibri" panose="020F0502020204030204" pitchFamily="34" charset="0"/>
              </a:rPr>
              <a:t>Premises</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Sale Deed/Allotment letter/Rent Agreement of Resident place of all the Designated partners</a:t>
            </a:r>
          </a:p>
          <a:p>
            <a:pPr marL="900113" indent="-173038" algn="just">
              <a:buFont typeface="Wingdings" panose="05000000000000000000" pitchFamily="2" charset="2"/>
              <a:buChar char="§"/>
            </a:pPr>
            <a:r>
              <a:rPr lang="en-US" sz="1800" dirty="0">
                <a:solidFill>
                  <a:schemeClr val="tx1"/>
                </a:solidFill>
                <a:latin typeface="Calibri" panose="020F0502020204030204" pitchFamily="34" charset="0"/>
              </a:rPr>
              <a:t>Copy of Tax Bill of Resident premises of all the </a:t>
            </a:r>
            <a:r>
              <a:rPr lang="en-US" sz="1800" dirty="0" smtClean="0">
                <a:solidFill>
                  <a:schemeClr val="tx1"/>
                </a:solidFill>
                <a:latin typeface="Calibri" panose="020F0502020204030204" pitchFamily="34" charset="0"/>
              </a:rPr>
              <a:t>Designated partners</a:t>
            </a:r>
          </a:p>
          <a:p>
            <a:pPr marL="1588" indent="0" algn="just">
              <a:buNone/>
            </a:pPr>
            <a:r>
              <a:rPr lang="en-US" sz="1800" b="1" dirty="0" smtClean="0">
                <a:solidFill>
                  <a:schemeClr val="tx1"/>
                </a:solidFill>
                <a:latin typeface="Calibri" panose="020F0502020204030204" pitchFamily="34" charset="0"/>
              </a:rPr>
              <a:t>Step </a:t>
            </a:r>
            <a:r>
              <a:rPr lang="en-US" sz="1800" b="1" dirty="0">
                <a:solidFill>
                  <a:schemeClr val="tx1"/>
                </a:solidFill>
                <a:latin typeface="Calibri" panose="020F0502020204030204" pitchFamily="34" charset="0"/>
              </a:rPr>
              <a:t>– </a:t>
            </a:r>
            <a:r>
              <a:rPr lang="en-US" sz="1800" b="1" dirty="0" smtClean="0">
                <a:solidFill>
                  <a:schemeClr val="tx1"/>
                </a:solidFill>
                <a:latin typeface="Calibri" panose="020F0502020204030204" pitchFamily="34" charset="0"/>
              </a:rPr>
              <a:t>4 </a:t>
            </a:r>
            <a:r>
              <a:rPr lang="en-US" sz="1800" b="1" dirty="0">
                <a:solidFill>
                  <a:schemeClr val="tx1"/>
                </a:solidFill>
                <a:latin typeface="Calibri" panose="020F0502020204030204" pitchFamily="34" charset="0"/>
              </a:rPr>
              <a:t>: Open a Current Account</a:t>
            </a:r>
          </a:p>
          <a:p>
            <a:pPr marL="900113" indent="-173038" algn="just">
              <a:buFont typeface="Wingdings" panose="05000000000000000000" pitchFamily="2" charset="2"/>
              <a:buChar char="§"/>
            </a:pPr>
            <a:endParaRPr lang="en-US" sz="1800" dirty="0">
              <a:solidFill>
                <a:schemeClr val="tx1"/>
              </a:solidFill>
              <a:latin typeface="Calibri" panose="020F0502020204030204" pitchFamily="34" charset="0"/>
            </a:endParaRPr>
          </a:p>
          <a:p>
            <a:pPr marL="900113" indent="-173038" algn="just">
              <a:buFont typeface="Wingdings" panose="05000000000000000000" pitchFamily="2" charset="2"/>
              <a:buChar char="§"/>
            </a:pPr>
            <a:endParaRPr lang="en-US" sz="1800" dirty="0">
              <a:solidFill>
                <a:schemeClr val="tx1"/>
              </a:solidFill>
              <a:latin typeface="Calibri" panose="020F0502020204030204" pitchFamily="34" charset="0"/>
            </a:endParaRPr>
          </a:p>
          <a:p>
            <a:pPr marL="706438" indent="20638" algn="just">
              <a:buFont typeface="Wingdings" panose="05000000000000000000" pitchFamily="2" charset="2"/>
              <a:buChar char="§"/>
            </a:pPr>
            <a:endParaRPr lang="en-US" sz="1800" b="1" dirty="0">
              <a:solidFill>
                <a:schemeClr val="tx1"/>
              </a:solidFill>
              <a:latin typeface="Calibri" panose="020F0502020204030204" pitchFamily="34" charset="0"/>
            </a:endParaRPr>
          </a:p>
          <a:p>
            <a:pPr marL="0" indent="0">
              <a:buNone/>
            </a:pPr>
            <a:endParaRPr lang="en-US" sz="1800" dirty="0">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17</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39500977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LIMITED LIABILITY PARTNERSHIP  </a:t>
            </a:r>
            <a:r>
              <a:rPr lang="en-US" sz="18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196752"/>
            <a:ext cx="8229600" cy="5112568"/>
          </a:xfrm>
          <a:ln cap="rnd" cmpd="dbl">
            <a:solidFill>
              <a:schemeClr val="tx1"/>
            </a:solidFill>
            <a:prstDash val="sysDot"/>
          </a:ln>
        </p:spPr>
        <p:txBody>
          <a:bodyPr>
            <a:noAutofit/>
          </a:bodyPr>
          <a:lstStyle/>
          <a:p>
            <a:pPr marL="0" indent="0" algn="just">
              <a:buNone/>
            </a:pPr>
            <a:r>
              <a:rPr lang="en-US" sz="1800" b="1" dirty="0" smtClean="0">
                <a:solidFill>
                  <a:schemeClr val="tx1"/>
                </a:solidFill>
                <a:latin typeface="Calibri" panose="020F0502020204030204" pitchFamily="34" charset="0"/>
              </a:rPr>
              <a:t>Step – 5 : Register for VAT/Sales Tax</a:t>
            </a:r>
          </a:p>
          <a:p>
            <a:pPr marL="0" indent="0" algn="just">
              <a:buNone/>
            </a:pPr>
            <a:r>
              <a:rPr lang="en-US" sz="1800" b="1" dirty="0">
                <a:solidFill>
                  <a:schemeClr val="tx1"/>
                </a:solidFill>
                <a:latin typeface="Calibri" panose="020F0502020204030204" pitchFamily="34" charset="0"/>
              </a:rPr>
              <a:t>	</a:t>
            </a:r>
            <a:r>
              <a:rPr lang="en-US" sz="1800" b="1" dirty="0" smtClean="0">
                <a:solidFill>
                  <a:schemeClr val="tx1"/>
                </a:solidFill>
                <a:latin typeface="Calibri" panose="020F0502020204030204" pitchFamily="34" charset="0"/>
              </a:rPr>
              <a:t>Documents Required:</a:t>
            </a:r>
          </a:p>
          <a:p>
            <a:pPr marL="900113" indent="-173038" algn="just">
              <a:buFont typeface="Wingdings" panose="05000000000000000000" pitchFamily="2" charset="2"/>
              <a:buChar char="§"/>
            </a:pPr>
            <a:r>
              <a:rPr lang="en-US" sz="1800" b="1" dirty="0">
                <a:solidFill>
                  <a:schemeClr val="tx1"/>
                </a:solidFill>
                <a:latin typeface="Calibri" panose="020F0502020204030204" pitchFamily="34" charset="0"/>
              </a:rPr>
              <a:t>	</a:t>
            </a:r>
            <a:r>
              <a:rPr lang="en-US" sz="1800" dirty="0" smtClean="0">
                <a:solidFill>
                  <a:schemeClr val="tx1"/>
                </a:solidFill>
                <a:latin typeface="Calibri" panose="020F0502020204030204" pitchFamily="34" charset="0"/>
              </a:rPr>
              <a:t>Turnover (Sales/Purchase) required above Rs. 5 Lakhs</a:t>
            </a:r>
          </a:p>
          <a:p>
            <a:pPr marL="727075" indent="0" algn="just">
              <a:buNone/>
            </a:pPr>
            <a:r>
              <a:rPr lang="en-US" sz="1800" b="1" dirty="0">
                <a:solidFill>
                  <a:schemeClr val="tx1"/>
                </a:solidFill>
                <a:latin typeface="Calibri" panose="020F0502020204030204" pitchFamily="34" charset="0"/>
              </a:rPr>
              <a:t>	</a:t>
            </a:r>
            <a:r>
              <a:rPr lang="en-US" sz="1800" dirty="0" smtClean="0">
                <a:solidFill>
                  <a:schemeClr val="tx1"/>
                </a:solidFill>
                <a:latin typeface="Calibri" panose="020F0502020204030204" pitchFamily="34" charset="0"/>
              </a:rPr>
              <a:t>If Turnover is less than Rs. 5 Lakhs then required Challan deposit of Rs. 25,000</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Proof of Business: Copy of Shop &amp; Establishment Certificate, Copy of LLP Agreement, Copy of PAN Card of LLP, Incorporation Certificate</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Proof of Address of Business: Copy of Electricity Bill, Telephone Bill, Municipal Tax Bill</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If Business Place is owned: Copy of Agreement/Possession Letter/Allotment Letter </a:t>
            </a:r>
          </a:p>
          <a:p>
            <a:pPr marL="900113" indent="-173038" algn="just">
              <a:buFont typeface="Wingdings" panose="05000000000000000000" pitchFamily="2" charset="2"/>
              <a:buChar char="§"/>
            </a:pPr>
            <a:r>
              <a:rPr lang="en-US" sz="1800" dirty="0">
                <a:solidFill>
                  <a:schemeClr val="tx1"/>
                </a:solidFill>
                <a:latin typeface="Calibri" panose="020F0502020204030204" pitchFamily="34" charset="0"/>
              </a:rPr>
              <a:t>If Business Place is rented: Copy of Rent Agreement, Rent Receipt</a:t>
            </a:r>
          </a:p>
          <a:p>
            <a:pPr marL="900113" indent="-173038" algn="just">
              <a:buFont typeface="Wingdings" panose="05000000000000000000" pitchFamily="2" charset="2"/>
              <a:buChar char="§"/>
            </a:pPr>
            <a:r>
              <a:rPr lang="en-US" sz="1800" dirty="0">
                <a:solidFill>
                  <a:schemeClr val="tx1"/>
                </a:solidFill>
                <a:latin typeface="Calibri" panose="020F0502020204030204" pitchFamily="34" charset="0"/>
              </a:rPr>
              <a:t>Proof of Residence of all the partners: Copy of Electricity Bill/Telephone Bill/Municipal Tax Bill</a:t>
            </a:r>
          </a:p>
          <a:p>
            <a:pPr marL="900113" indent="-173038" algn="just">
              <a:buFont typeface="Wingdings" panose="05000000000000000000" pitchFamily="2" charset="2"/>
              <a:buChar char="§"/>
            </a:pPr>
            <a:r>
              <a:rPr lang="en-US" sz="1800" dirty="0">
                <a:solidFill>
                  <a:schemeClr val="tx1"/>
                </a:solidFill>
                <a:latin typeface="Calibri" panose="020F0502020204030204" pitchFamily="34" charset="0"/>
              </a:rPr>
              <a:t>If Residential place is owned: Copy of Agreement/Possession Letter/Allotment Letter </a:t>
            </a:r>
          </a:p>
          <a:p>
            <a:pPr marL="727075" indent="0" algn="just">
              <a:buNone/>
            </a:pPr>
            <a:endParaRPr lang="en-US" sz="2000" dirty="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18</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25641983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LIMITED LIABILITY PARTNERSHIP  </a:t>
            </a:r>
            <a:r>
              <a:rPr lang="en-US" sz="18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052736"/>
            <a:ext cx="8229600" cy="5256584"/>
          </a:xfrm>
          <a:ln cap="rnd" cmpd="dbl">
            <a:solidFill>
              <a:schemeClr val="tx1"/>
            </a:solidFill>
            <a:prstDash val="sysDot"/>
          </a:ln>
        </p:spPr>
        <p:txBody>
          <a:bodyPr>
            <a:noAutofit/>
          </a:bodyPr>
          <a:lstStyle/>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If </a:t>
            </a:r>
            <a:r>
              <a:rPr lang="en-US" sz="1800" dirty="0">
                <a:solidFill>
                  <a:schemeClr val="tx1"/>
                </a:solidFill>
                <a:latin typeface="Calibri" panose="020F0502020204030204" pitchFamily="34" charset="0"/>
              </a:rPr>
              <a:t>Residential place </a:t>
            </a:r>
            <a:r>
              <a:rPr lang="en-US" sz="1800" dirty="0" smtClean="0">
                <a:solidFill>
                  <a:schemeClr val="tx1"/>
                </a:solidFill>
                <a:latin typeface="Calibri" panose="020F0502020204030204" pitchFamily="34" charset="0"/>
              </a:rPr>
              <a:t>is rented: </a:t>
            </a:r>
            <a:r>
              <a:rPr lang="en-US" sz="1800" dirty="0">
                <a:solidFill>
                  <a:schemeClr val="tx1"/>
                </a:solidFill>
                <a:latin typeface="Calibri" panose="020F0502020204030204" pitchFamily="34" charset="0"/>
              </a:rPr>
              <a:t>Copy of Rent Agreement, Rent Receipt</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Photo of all the Designated Partner 5 copies each</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PAN Card of all the Designated Partners</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Voter’s ID, Driving License, Aadhar Card of all the Designated Partners</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Bank  Statement of Business Account</a:t>
            </a:r>
          </a:p>
          <a:p>
            <a:pPr marL="900113" indent="-173038" algn="just">
              <a:buFont typeface="Wingdings" panose="05000000000000000000" pitchFamily="2" charset="2"/>
              <a:buChar char="§"/>
            </a:pPr>
            <a:r>
              <a:rPr lang="en-US" sz="1800" dirty="0">
                <a:solidFill>
                  <a:schemeClr val="tx1"/>
                </a:solidFill>
                <a:latin typeface="Calibri" panose="020F0502020204030204" pitchFamily="34" charset="0"/>
              </a:rPr>
              <a:t>Net Banking is Compulsory from Selected Banks (ICICI, HDFC, BOB, SBI, Union Bank of India)</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All Purchase Bills, Books of Account and Purchase Ledger Required</a:t>
            </a:r>
          </a:p>
          <a:p>
            <a:pPr marL="727075" indent="0" algn="just">
              <a:buNone/>
            </a:pPr>
            <a:endParaRPr lang="en-US" sz="1800" dirty="0" smtClean="0">
              <a:solidFill>
                <a:schemeClr val="tx1"/>
              </a:solidFill>
              <a:latin typeface="Calibri" panose="020F0502020204030204" pitchFamily="34" charset="0"/>
            </a:endParaRPr>
          </a:p>
          <a:p>
            <a:pPr marL="0" indent="0" algn="just">
              <a:buNone/>
            </a:pPr>
            <a:r>
              <a:rPr lang="en-US" sz="1800" b="1" dirty="0">
                <a:solidFill>
                  <a:schemeClr val="tx1"/>
                </a:solidFill>
                <a:latin typeface="Calibri" panose="020F0502020204030204" pitchFamily="34" charset="0"/>
              </a:rPr>
              <a:t>Step – </a:t>
            </a:r>
            <a:r>
              <a:rPr lang="en-US" sz="1800" b="1" dirty="0" smtClean="0">
                <a:solidFill>
                  <a:schemeClr val="tx1"/>
                </a:solidFill>
                <a:latin typeface="Calibri" panose="020F0502020204030204" pitchFamily="34" charset="0"/>
              </a:rPr>
              <a:t>6 </a:t>
            </a:r>
            <a:r>
              <a:rPr lang="en-US" sz="1800" b="1" dirty="0">
                <a:solidFill>
                  <a:schemeClr val="tx1"/>
                </a:solidFill>
                <a:latin typeface="Calibri" panose="020F0502020204030204" pitchFamily="34" charset="0"/>
              </a:rPr>
              <a:t>: Register for Service Tax Number</a:t>
            </a:r>
          </a:p>
          <a:p>
            <a:pPr marL="0" indent="0" algn="just">
              <a:buNone/>
            </a:pPr>
            <a:r>
              <a:rPr lang="en-US" sz="1800" b="1" dirty="0">
                <a:solidFill>
                  <a:schemeClr val="tx1"/>
                </a:solidFill>
                <a:latin typeface="Calibri" panose="020F0502020204030204" pitchFamily="34" charset="0"/>
              </a:rPr>
              <a:t>	Documents Required:</a:t>
            </a:r>
          </a:p>
          <a:p>
            <a:pPr marL="900113" indent="-171450" algn="just">
              <a:buFont typeface="Wingdings" panose="05000000000000000000" pitchFamily="2" charset="2"/>
              <a:buChar char="§"/>
            </a:pPr>
            <a:r>
              <a:rPr lang="en-US" sz="1800" dirty="0">
                <a:solidFill>
                  <a:schemeClr val="tx1"/>
                </a:solidFill>
                <a:latin typeface="Calibri" panose="020F0502020204030204" pitchFamily="34" charset="0"/>
              </a:rPr>
              <a:t>	Print out of the filled ST-1 Form duly signed by the </a:t>
            </a:r>
            <a:r>
              <a:rPr lang="en-US" sz="1800" dirty="0" smtClean="0">
                <a:solidFill>
                  <a:schemeClr val="tx1"/>
                </a:solidFill>
                <a:latin typeface="Calibri" panose="020F0502020204030204" pitchFamily="34" charset="0"/>
              </a:rPr>
              <a:t>Designated Partner</a:t>
            </a:r>
            <a:endParaRPr lang="en-US" sz="1800" dirty="0">
              <a:solidFill>
                <a:schemeClr val="tx1"/>
              </a:solidFill>
              <a:latin typeface="Calibri" panose="020F0502020204030204" pitchFamily="34" charset="0"/>
            </a:endParaRPr>
          </a:p>
          <a:p>
            <a:pPr marL="900113" indent="-171450" algn="just">
              <a:buFont typeface="Wingdings" panose="05000000000000000000" pitchFamily="2" charset="2"/>
              <a:buChar char="§"/>
            </a:pPr>
            <a:r>
              <a:rPr lang="en-US" sz="1800" dirty="0">
                <a:solidFill>
                  <a:schemeClr val="tx1"/>
                </a:solidFill>
                <a:latin typeface="Calibri" panose="020F0502020204030204" pitchFamily="34" charset="0"/>
              </a:rPr>
              <a:t>Copy of PAN Card of </a:t>
            </a:r>
            <a:r>
              <a:rPr lang="en-US" sz="1800" dirty="0" smtClean="0">
                <a:solidFill>
                  <a:schemeClr val="tx1"/>
                </a:solidFill>
                <a:latin typeface="Calibri" panose="020F0502020204030204" pitchFamily="34" charset="0"/>
              </a:rPr>
              <a:t>LLP</a:t>
            </a:r>
            <a:endParaRPr lang="en-US" sz="1800" dirty="0">
              <a:solidFill>
                <a:schemeClr val="tx1"/>
              </a:solidFill>
              <a:latin typeface="Calibri" panose="020F0502020204030204" pitchFamily="34" charset="0"/>
            </a:endParaRPr>
          </a:p>
          <a:p>
            <a:pPr marL="900113" indent="-171450" algn="just">
              <a:buFont typeface="Wingdings" panose="05000000000000000000" pitchFamily="2" charset="2"/>
              <a:buChar char="§"/>
            </a:pPr>
            <a:r>
              <a:rPr lang="en-US" sz="1800" dirty="0">
                <a:solidFill>
                  <a:schemeClr val="tx1"/>
                </a:solidFill>
                <a:latin typeface="Calibri" panose="020F0502020204030204" pitchFamily="34" charset="0"/>
              </a:rPr>
              <a:t>Copy of PAN Card of all </a:t>
            </a:r>
            <a:r>
              <a:rPr lang="en-US" sz="1800" dirty="0" smtClean="0">
                <a:solidFill>
                  <a:schemeClr val="tx1"/>
                </a:solidFill>
                <a:latin typeface="Calibri" panose="020F0502020204030204" pitchFamily="34" charset="0"/>
              </a:rPr>
              <a:t>the designated </a:t>
            </a:r>
            <a:r>
              <a:rPr lang="en-US" sz="1800" dirty="0">
                <a:solidFill>
                  <a:schemeClr val="tx1"/>
                </a:solidFill>
                <a:latin typeface="Calibri" panose="020F0502020204030204" pitchFamily="34" charset="0"/>
              </a:rPr>
              <a:t>Partners</a:t>
            </a:r>
          </a:p>
          <a:p>
            <a:pPr marL="900113" indent="-171450" algn="just">
              <a:buFont typeface="Wingdings" panose="05000000000000000000" pitchFamily="2" charset="2"/>
              <a:buChar char="§"/>
            </a:pPr>
            <a:r>
              <a:rPr lang="en-US" sz="1800" dirty="0">
                <a:solidFill>
                  <a:schemeClr val="tx1"/>
                </a:solidFill>
                <a:latin typeface="Calibri" panose="020F0502020204030204" pitchFamily="34" charset="0"/>
              </a:rPr>
              <a:t>Copy of Address proof of all the </a:t>
            </a:r>
            <a:r>
              <a:rPr lang="en-US" sz="1800" dirty="0" smtClean="0">
                <a:solidFill>
                  <a:schemeClr val="tx1"/>
                </a:solidFill>
                <a:latin typeface="Calibri" panose="020F0502020204030204" pitchFamily="34" charset="0"/>
              </a:rPr>
              <a:t>designated Partners</a:t>
            </a:r>
            <a:endParaRPr lang="en-US" sz="1800" dirty="0">
              <a:solidFill>
                <a:schemeClr val="tx1"/>
              </a:solidFill>
              <a:latin typeface="Calibri" panose="020F0502020204030204" pitchFamily="34" charset="0"/>
            </a:endParaRPr>
          </a:p>
          <a:p>
            <a:pPr marL="727075" indent="0" algn="just">
              <a:buNone/>
            </a:pPr>
            <a:endParaRPr lang="en-US" sz="1800" dirty="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19</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9190875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2736"/>
          </a:xfrm>
        </p:spPr>
        <p:txBody>
          <a:bodyPr>
            <a:normAutofit/>
          </a:bodyPr>
          <a:lstStyle/>
          <a:p>
            <a:pPr algn="l"/>
            <a:r>
              <a:rPr lang="en-US" sz="2800" b="1" dirty="0" smtClean="0">
                <a:latin typeface="Aharoni" panose="02010803020104030203" pitchFamily="2" charset="-79"/>
                <a:cs typeface="Aharoni" panose="02010803020104030203" pitchFamily="2" charset="-79"/>
              </a:rPr>
              <a:t>INTRODUCTION</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ln cap="rnd" cmpd="dbl">
            <a:solidFill>
              <a:schemeClr val="tx1"/>
            </a:solidFill>
            <a:prstDash val="sysDot"/>
          </a:ln>
        </p:spPr>
        <p:txBody>
          <a:bodyPr>
            <a:noAutofit/>
          </a:bodyPr>
          <a:lstStyle/>
          <a:p>
            <a:pPr marL="0" indent="0">
              <a:buNone/>
            </a:pPr>
            <a:r>
              <a:rPr lang="en-US" dirty="0" smtClean="0">
                <a:solidFill>
                  <a:schemeClr val="tx1"/>
                </a:solidFill>
                <a:latin typeface="Calibri" panose="020F0502020204030204" pitchFamily="34" charset="0"/>
                <a:cs typeface="Times New Roman" panose="02020603050405020304" pitchFamily="18" charset="0"/>
              </a:rPr>
              <a:t>So, you have decided to start your business, finalized your business plan and are ready to implement it.</a:t>
            </a:r>
          </a:p>
          <a:p>
            <a:pPr marL="0" indent="0">
              <a:buNone/>
            </a:pPr>
            <a:r>
              <a:rPr lang="en-US" dirty="0" smtClean="0">
                <a:solidFill>
                  <a:schemeClr val="tx1"/>
                </a:solidFill>
                <a:latin typeface="Calibri" panose="020F0502020204030204" pitchFamily="34" charset="0"/>
                <a:cs typeface="Times New Roman" panose="02020603050405020304" pitchFamily="18" charset="0"/>
              </a:rPr>
              <a:t>You have an ambitious timeline – but you will found following Questions in you mind</a:t>
            </a:r>
            <a:r>
              <a:rPr lang="en-US" dirty="0" smtClean="0">
                <a:solidFill>
                  <a:schemeClr val="tx1"/>
                </a:solidFill>
                <a:latin typeface="Calibri" panose="020F0502020204030204" pitchFamily="34" charset="0"/>
                <a:cs typeface="Times New Roman" panose="02020603050405020304" pitchFamily="18" charset="0"/>
              </a:rPr>
              <a:t>:</a:t>
            </a:r>
            <a:endParaRPr lang="en-US" dirty="0" smtClean="0">
              <a:solidFill>
                <a:schemeClr val="tx1"/>
              </a:solidFill>
              <a:latin typeface="Calibri" panose="020F0502020204030204" pitchFamily="34" charset="0"/>
              <a:cs typeface="Times New Roman" panose="02020603050405020304" pitchFamily="18" charset="0"/>
            </a:endParaRPr>
          </a:p>
          <a:p>
            <a:r>
              <a:rPr lang="en-US" dirty="0" smtClean="0">
                <a:solidFill>
                  <a:schemeClr val="tx1"/>
                </a:solidFill>
                <a:latin typeface="Calibri" panose="020F0502020204030204" pitchFamily="34" charset="0"/>
                <a:cs typeface="Times New Roman" panose="02020603050405020304" pitchFamily="18" charset="0"/>
              </a:rPr>
              <a:t>From where </a:t>
            </a:r>
            <a:r>
              <a:rPr lang="en-US" dirty="0" smtClean="0">
                <a:solidFill>
                  <a:schemeClr val="tx1"/>
                </a:solidFill>
                <a:latin typeface="Calibri" panose="020F0502020204030204" pitchFamily="34" charset="0"/>
                <a:cs typeface="Times New Roman" panose="02020603050405020304" pitchFamily="18" charset="0"/>
              </a:rPr>
              <a:t>do you begin?</a:t>
            </a:r>
          </a:p>
          <a:p>
            <a:r>
              <a:rPr lang="en-US" dirty="0" smtClean="0">
                <a:solidFill>
                  <a:schemeClr val="tx1"/>
                </a:solidFill>
                <a:latin typeface="Calibri" panose="020F0502020204030204" pitchFamily="34" charset="0"/>
                <a:cs typeface="Times New Roman" panose="02020603050405020304" pitchFamily="18" charset="0"/>
              </a:rPr>
              <a:t>What licenses and clearances will you need?</a:t>
            </a:r>
          </a:p>
          <a:p>
            <a:r>
              <a:rPr lang="en-US" dirty="0" smtClean="0">
                <a:solidFill>
                  <a:schemeClr val="tx1"/>
                </a:solidFill>
                <a:latin typeface="Calibri" panose="020F0502020204030204" pitchFamily="34" charset="0"/>
                <a:cs typeface="Times New Roman" panose="02020603050405020304" pitchFamily="18" charset="0"/>
              </a:rPr>
              <a:t>Which </a:t>
            </a:r>
            <a:r>
              <a:rPr lang="en-US" dirty="0" smtClean="0">
                <a:solidFill>
                  <a:schemeClr val="tx1"/>
                </a:solidFill>
                <a:latin typeface="Calibri" panose="020F0502020204030204" pitchFamily="34" charset="0"/>
                <a:cs typeface="Times New Roman" panose="02020603050405020304" pitchFamily="18" charset="0"/>
              </a:rPr>
              <a:t>regulatory agencies </a:t>
            </a:r>
            <a:r>
              <a:rPr lang="en-US" dirty="0" smtClean="0">
                <a:solidFill>
                  <a:schemeClr val="tx1"/>
                </a:solidFill>
                <a:latin typeface="Calibri" panose="020F0502020204030204" pitchFamily="34" charset="0"/>
                <a:cs typeface="Times New Roman" panose="02020603050405020304" pitchFamily="18" charset="0"/>
              </a:rPr>
              <a:t>are involved ?</a:t>
            </a:r>
            <a:endParaRPr lang="en-US" dirty="0" smtClean="0">
              <a:solidFill>
                <a:schemeClr val="tx1"/>
              </a:solidFill>
              <a:latin typeface="Calibri" panose="020F0502020204030204" pitchFamily="34" charset="0"/>
              <a:cs typeface="Times New Roman" panose="02020603050405020304" pitchFamily="18" charset="0"/>
            </a:endParaRPr>
          </a:p>
          <a:p>
            <a:r>
              <a:rPr lang="en-US" dirty="0" smtClean="0">
                <a:solidFill>
                  <a:schemeClr val="tx1"/>
                </a:solidFill>
                <a:latin typeface="Calibri" panose="020F0502020204030204" pitchFamily="34" charset="0"/>
                <a:cs typeface="Times New Roman" panose="02020603050405020304" pitchFamily="18" charset="0"/>
              </a:rPr>
              <a:t>How do you apply for each license/clearance?</a:t>
            </a:r>
          </a:p>
          <a:p>
            <a:r>
              <a:rPr lang="en-US" dirty="0" smtClean="0">
                <a:solidFill>
                  <a:schemeClr val="tx1"/>
                </a:solidFill>
                <a:latin typeface="Calibri" panose="020F0502020204030204" pitchFamily="34" charset="0"/>
                <a:cs typeface="Times New Roman" panose="02020603050405020304" pitchFamily="18" charset="0"/>
              </a:rPr>
              <a:t>Is there a sequence in which these licenses and clearances need to be applied for?</a:t>
            </a:r>
            <a:endParaRPr lang="en-US" dirty="0">
              <a:solidFill>
                <a:schemeClr val="tx1"/>
              </a:solidFill>
              <a:latin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2</a:t>
            </a:fld>
            <a:endParaRPr lang="en-US" dirty="0"/>
          </a:p>
        </p:txBody>
      </p:sp>
      <p:sp>
        <p:nvSpPr>
          <p:cNvPr id="7" name="TextBox 6"/>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
        <p:nvSpPr>
          <p:cNvPr id="8" name="TextBox 7"/>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Tree>
    <p:extLst>
      <p:ext uri="{BB962C8B-B14F-4D97-AF65-F5344CB8AC3E}">
        <p14:creationId xmlns:p14="http://schemas.microsoft.com/office/powerpoint/2010/main" val="30141397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LIMITED LIABILITY PARTNERSHIP  </a:t>
            </a:r>
            <a:r>
              <a:rPr lang="en-US" sz="18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196752"/>
            <a:ext cx="8229600" cy="5112568"/>
          </a:xfrm>
          <a:ln cap="rnd" cmpd="dbl">
            <a:solidFill>
              <a:schemeClr val="tx1"/>
            </a:solidFill>
            <a:prstDash val="sysDot"/>
          </a:ln>
        </p:spPr>
        <p:txBody>
          <a:bodyPr>
            <a:noAutofit/>
          </a:bodyPr>
          <a:lstStyle/>
          <a:p>
            <a:pPr marL="900113" indent="-171450" algn="just">
              <a:buFont typeface="Wingdings" panose="05000000000000000000" pitchFamily="2" charset="2"/>
              <a:buChar char="§"/>
            </a:pPr>
            <a:r>
              <a:rPr lang="en-US" sz="1800" b="1" dirty="0" smtClean="0">
                <a:solidFill>
                  <a:schemeClr val="tx1"/>
                </a:solidFill>
                <a:latin typeface="Calibri" panose="020F0502020204030204" pitchFamily="34" charset="0"/>
              </a:rPr>
              <a:t>Documents required for the premises for which registration is sought:</a:t>
            </a:r>
          </a:p>
          <a:p>
            <a:pPr marL="900113" indent="-171450" algn="just">
              <a:buFont typeface="Wingdings" panose="05000000000000000000" pitchFamily="2" charset="2"/>
              <a:buChar char="§"/>
            </a:pPr>
            <a:r>
              <a:rPr lang="en-US" sz="1800" dirty="0" smtClean="0">
                <a:solidFill>
                  <a:schemeClr val="tx1"/>
                </a:solidFill>
                <a:latin typeface="Calibri" panose="020F0502020204030204" pitchFamily="34" charset="0"/>
              </a:rPr>
              <a:t>If Business Place is Owned: Copy of Sale Deed/Allotment Letter/Property Tax Payment Receipt</a:t>
            </a:r>
          </a:p>
          <a:p>
            <a:pPr marL="900113" indent="-171450" algn="just">
              <a:buFont typeface="Wingdings" panose="05000000000000000000" pitchFamily="2" charset="2"/>
              <a:buChar char="§"/>
            </a:pPr>
            <a:r>
              <a:rPr lang="en-US" sz="1800" dirty="0" smtClean="0">
                <a:solidFill>
                  <a:schemeClr val="tx1"/>
                </a:solidFill>
                <a:latin typeface="Calibri" panose="020F0502020204030204" pitchFamily="34" charset="0"/>
              </a:rPr>
              <a:t>If Business Place is rented: Copy of Rent Agreement, Rent Receipt, No Objection Certificate (NOC) from owner of property along with evidence of ownership</a:t>
            </a:r>
          </a:p>
          <a:p>
            <a:pPr marL="900113" indent="-171450" algn="just">
              <a:buFont typeface="Wingdings" panose="05000000000000000000" pitchFamily="2" charset="2"/>
              <a:buChar char="§"/>
            </a:pPr>
            <a:r>
              <a:rPr lang="en-US" sz="1800" dirty="0" smtClean="0">
                <a:solidFill>
                  <a:schemeClr val="tx1"/>
                </a:solidFill>
                <a:latin typeface="Calibri" panose="020F0502020204030204" pitchFamily="34" charset="0"/>
              </a:rPr>
              <a:t>Copy of Electricity Bill/Telephone Bill of Business Place</a:t>
            </a:r>
          </a:p>
          <a:p>
            <a:pPr marL="900113" indent="-171450" algn="just">
              <a:buFont typeface="Wingdings" panose="05000000000000000000" pitchFamily="2" charset="2"/>
              <a:buChar char="§"/>
            </a:pPr>
            <a:r>
              <a:rPr lang="en-US" sz="1800" dirty="0" smtClean="0">
                <a:solidFill>
                  <a:schemeClr val="tx1"/>
                </a:solidFill>
                <a:latin typeface="Calibri" panose="020F0502020204030204" pitchFamily="34" charset="0"/>
              </a:rPr>
              <a:t>Power of Attorney in case person authorized by the Designated Partner</a:t>
            </a:r>
          </a:p>
          <a:p>
            <a:pPr marL="0" indent="0" algn="just">
              <a:buNone/>
            </a:pPr>
            <a:r>
              <a:rPr lang="en-US" sz="1800" b="1" dirty="0" smtClean="0">
                <a:solidFill>
                  <a:schemeClr val="tx1"/>
                </a:solidFill>
                <a:latin typeface="Calibri" panose="020F0502020204030204" pitchFamily="34" charset="0"/>
              </a:rPr>
              <a:t>ADVANTAGES </a:t>
            </a:r>
            <a:r>
              <a:rPr lang="en-US" sz="1800" b="1" dirty="0">
                <a:solidFill>
                  <a:schemeClr val="tx1"/>
                </a:solidFill>
                <a:latin typeface="Calibri" panose="020F0502020204030204" pitchFamily="34" charset="0"/>
              </a:rPr>
              <a:t>OF FORMING LLP:</a:t>
            </a:r>
          </a:p>
          <a:p>
            <a:pPr algn="just"/>
            <a:r>
              <a:rPr lang="en-US" sz="1800" dirty="0" smtClean="0">
                <a:solidFill>
                  <a:schemeClr val="tx1"/>
                </a:solidFill>
                <a:latin typeface="Calibri" panose="020F0502020204030204" pitchFamily="34" charset="0"/>
              </a:rPr>
              <a:t>Separate Legal Entity</a:t>
            </a:r>
          </a:p>
          <a:p>
            <a:pPr algn="just"/>
            <a:r>
              <a:rPr lang="en-US" sz="1800" dirty="0" smtClean="0">
                <a:solidFill>
                  <a:schemeClr val="tx1"/>
                </a:solidFill>
                <a:latin typeface="Calibri" panose="020F0502020204030204" pitchFamily="34" charset="0"/>
              </a:rPr>
              <a:t>No </a:t>
            </a:r>
            <a:r>
              <a:rPr lang="en-US" sz="1800" dirty="0">
                <a:solidFill>
                  <a:schemeClr val="tx1"/>
                </a:solidFill>
                <a:latin typeface="Calibri" panose="020F0502020204030204" pitchFamily="34" charset="0"/>
              </a:rPr>
              <a:t>Requirement of Minimum Contribution, can be formed with any amount of capital</a:t>
            </a:r>
          </a:p>
          <a:p>
            <a:pPr algn="just"/>
            <a:r>
              <a:rPr lang="en-US" sz="1800" dirty="0">
                <a:solidFill>
                  <a:schemeClr val="tx1"/>
                </a:solidFill>
                <a:latin typeface="Calibri" panose="020F0502020204030204" pitchFamily="34" charset="0"/>
              </a:rPr>
              <a:t>No limit on number of members</a:t>
            </a:r>
          </a:p>
          <a:p>
            <a:pPr algn="just"/>
            <a:r>
              <a:rPr lang="en-US" sz="1800" dirty="0">
                <a:solidFill>
                  <a:schemeClr val="tx1"/>
                </a:solidFill>
                <a:latin typeface="Calibri" panose="020F0502020204030204" pitchFamily="34" charset="0"/>
              </a:rPr>
              <a:t>Lower Registration Cost</a:t>
            </a:r>
          </a:p>
          <a:p>
            <a:pPr algn="just"/>
            <a:r>
              <a:rPr lang="en-US" sz="1800" dirty="0">
                <a:solidFill>
                  <a:schemeClr val="tx1"/>
                </a:solidFill>
                <a:latin typeface="Calibri" panose="020F0502020204030204" pitchFamily="34" charset="0"/>
              </a:rPr>
              <a:t>No Requirement of compulsory Audit</a:t>
            </a:r>
          </a:p>
          <a:p>
            <a:pPr algn="just"/>
            <a:r>
              <a:rPr lang="en-US" sz="1800" dirty="0">
                <a:solidFill>
                  <a:schemeClr val="tx1"/>
                </a:solidFill>
                <a:latin typeface="Calibri" panose="020F0502020204030204" pitchFamily="34" charset="0"/>
              </a:rPr>
              <a:t>Dividend Distribution Tax not applicable</a:t>
            </a:r>
          </a:p>
          <a:p>
            <a:pPr marL="900113" indent="-171450" algn="just">
              <a:buFont typeface="Wingdings" panose="05000000000000000000" pitchFamily="2" charset="2"/>
              <a:buChar char="§"/>
            </a:pPr>
            <a:endParaRPr lang="en-US" sz="1800" dirty="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20</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39192048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ONE PERSON COMPANY (OPC)</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124744"/>
            <a:ext cx="8229600" cy="5001419"/>
          </a:xfrm>
          <a:ln cap="rnd" cmpd="dbl">
            <a:solidFill>
              <a:schemeClr val="tx1"/>
            </a:solidFill>
            <a:prstDash val="sysDot"/>
          </a:ln>
        </p:spPr>
        <p:txBody>
          <a:bodyPr>
            <a:normAutofit lnSpcReduction="10000"/>
          </a:bodyPr>
          <a:lstStyle/>
          <a:p>
            <a:pPr marL="0" indent="0" algn="just">
              <a:buNone/>
            </a:pPr>
            <a:r>
              <a:rPr lang="en-US" sz="1800" dirty="0">
                <a:solidFill>
                  <a:schemeClr val="tx1"/>
                </a:solidFill>
                <a:latin typeface="Calibri" panose="020F0502020204030204" pitchFamily="34" charset="0"/>
              </a:rPr>
              <a:t>OPC is a recently introduced improvement on sole proprietorship firm registration. This gives the promoter an invaluable advantage of limited liability </a:t>
            </a:r>
            <a:r>
              <a:rPr lang="en-US" sz="1800" dirty="0" smtClean="0">
                <a:solidFill>
                  <a:schemeClr val="tx1"/>
                </a:solidFill>
                <a:latin typeface="Calibri" panose="020F0502020204030204" pitchFamily="34" charset="0"/>
              </a:rPr>
              <a:t>and  </a:t>
            </a:r>
            <a:r>
              <a:rPr lang="en-US" sz="1800" dirty="0">
                <a:solidFill>
                  <a:schemeClr val="tx1"/>
                </a:solidFill>
                <a:latin typeface="Calibri" panose="020F0502020204030204" pitchFamily="34" charset="0"/>
              </a:rPr>
              <a:t>the company can have continuous existence. </a:t>
            </a:r>
            <a:r>
              <a:rPr lang="en-US" sz="1800" dirty="0" smtClean="0">
                <a:solidFill>
                  <a:schemeClr val="tx1"/>
                </a:solidFill>
                <a:latin typeface="Calibri" panose="020F0502020204030204" pitchFamily="34" charset="0"/>
              </a:rPr>
              <a:t>OPC is a hybrid of Sole-proprietor and company form of business, and has been provided with concessional/relaxed requirements under the Act. OPC </a:t>
            </a:r>
            <a:r>
              <a:rPr lang="en-US" sz="1800" dirty="0">
                <a:solidFill>
                  <a:schemeClr val="tx1"/>
                </a:solidFill>
                <a:latin typeface="Calibri" panose="020F0502020204030204" pitchFamily="34" charset="0"/>
              </a:rPr>
              <a:t>has to be incorporated through Ministry of Corporate Affairs. </a:t>
            </a:r>
            <a:r>
              <a:rPr lang="en-US" sz="1800" dirty="0" smtClean="0">
                <a:solidFill>
                  <a:schemeClr val="tx1"/>
                </a:solidFill>
                <a:latin typeface="Calibri" panose="020F0502020204030204" pitchFamily="34" charset="0"/>
              </a:rPr>
              <a:t>The </a:t>
            </a:r>
            <a:r>
              <a:rPr lang="en-US" sz="1800" dirty="0">
                <a:solidFill>
                  <a:schemeClr val="tx1"/>
                </a:solidFill>
                <a:latin typeface="Calibri" panose="020F0502020204030204" pitchFamily="34" charset="0"/>
              </a:rPr>
              <a:t>company can nominate any other person as director without executive powers. </a:t>
            </a:r>
            <a:endParaRPr lang="en-US" sz="1800" dirty="0" smtClean="0">
              <a:solidFill>
                <a:schemeClr val="tx1"/>
              </a:solidFill>
              <a:latin typeface="Calibri" panose="020F0502020204030204" pitchFamily="34" charset="0"/>
            </a:endParaRPr>
          </a:p>
          <a:p>
            <a:pPr marL="0" indent="0" algn="just">
              <a:buNone/>
            </a:pPr>
            <a:endParaRPr lang="en-US" sz="1800" dirty="0">
              <a:solidFill>
                <a:schemeClr val="tx1"/>
              </a:solidFill>
              <a:latin typeface="Calibri" panose="020F0502020204030204" pitchFamily="34" charset="0"/>
            </a:endParaRPr>
          </a:p>
          <a:p>
            <a:pPr marL="0" indent="0">
              <a:buNone/>
            </a:pPr>
            <a:r>
              <a:rPr lang="en-US" sz="1800" b="1" dirty="0" smtClean="0">
                <a:solidFill>
                  <a:schemeClr val="tx1"/>
                </a:solidFill>
                <a:latin typeface="Calibri" panose="020F0502020204030204" pitchFamily="34" charset="0"/>
              </a:rPr>
              <a:t>Requirements: </a:t>
            </a:r>
            <a:r>
              <a:rPr lang="en-US" sz="1800" dirty="0" smtClean="0">
                <a:solidFill>
                  <a:schemeClr val="tx1"/>
                </a:solidFill>
                <a:latin typeface="Calibri" panose="020F0502020204030204" pitchFamily="34" charset="0"/>
              </a:rPr>
              <a:t>Need Only 1 Person</a:t>
            </a:r>
            <a:endParaRPr lang="en-US" sz="1800" b="1" dirty="0" smtClean="0">
              <a:solidFill>
                <a:schemeClr val="tx1"/>
              </a:solidFill>
              <a:latin typeface="Calibri" panose="020F0502020204030204" pitchFamily="34" charset="0"/>
            </a:endParaRPr>
          </a:p>
          <a:p>
            <a:pPr marL="0" indent="0">
              <a:buNone/>
            </a:pPr>
            <a:r>
              <a:rPr lang="en-US" sz="1800" b="1" dirty="0" smtClean="0">
                <a:solidFill>
                  <a:schemeClr val="tx1"/>
                </a:solidFill>
                <a:latin typeface="Calibri" panose="020F0502020204030204" pitchFamily="34" charset="0"/>
              </a:rPr>
              <a:t>Cost: </a:t>
            </a:r>
            <a:r>
              <a:rPr lang="en-US" sz="1800" dirty="0" smtClean="0">
                <a:solidFill>
                  <a:schemeClr val="tx1"/>
                </a:solidFill>
                <a:latin typeface="Calibri" panose="020F0502020204030204" pitchFamily="34" charset="0"/>
              </a:rPr>
              <a:t>Rs. </a:t>
            </a:r>
            <a:r>
              <a:rPr lang="en-US" sz="1800" dirty="0" smtClean="0">
                <a:solidFill>
                  <a:schemeClr val="tx1"/>
                </a:solidFill>
                <a:latin typeface="Calibri" panose="020F0502020204030204" pitchFamily="34" charset="0"/>
              </a:rPr>
              <a:t>12,000 </a:t>
            </a:r>
            <a:r>
              <a:rPr lang="en-US" sz="1800" dirty="0" smtClean="0">
                <a:solidFill>
                  <a:schemeClr val="tx1"/>
                </a:solidFill>
                <a:latin typeface="Calibri" panose="020F0502020204030204" pitchFamily="34" charset="0"/>
              </a:rPr>
              <a:t>to 15,000 (For all Below mentioned Steps)</a:t>
            </a:r>
          </a:p>
          <a:p>
            <a:pPr marL="0" indent="0">
              <a:buNone/>
            </a:pPr>
            <a:endParaRPr lang="en-US" sz="1800" b="1" dirty="0" smtClean="0">
              <a:solidFill>
                <a:schemeClr val="tx1"/>
              </a:solidFill>
              <a:latin typeface="Calibri" panose="020F0502020204030204" pitchFamily="34" charset="0"/>
            </a:endParaRPr>
          </a:p>
          <a:p>
            <a:pPr marL="0" indent="0">
              <a:buNone/>
            </a:pPr>
            <a:r>
              <a:rPr lang="en-US" sz="1800" b="1" dirty="0" smtClean="0">
                <a:solidFill>
                  <a:schemeClr val="tx1"/>
                </a:solidFill>
                <a:latin typeface="Calibri" panose="020F0502020204030204" pitchFamily="34" charset="0"/>
              </a:rPr>
              <a:t>FEATURES OF ONE PERSON COMPANY (OPC)</a:t>
            </a:r>
          </a:p>
          <a:p>
            <a:r>
              <a:rPr lang="en-US" sz="1800" dirty="0" smtClean="0">
                <a:solidFill>
                  <a:schemeClr val="tx1"/>
                </a:solidFill>
                <a:latin typeface="Calibri" panose="020F0502020204030204" pitchFamily="34" charset="0"/>
              </a:rPr>
              <a:t>Only one Shareholder:</a:t>
            </a:r>
          </a:p>
          <a:p>
            <a:pPr marL="363538" indent="-363538">
              <a:buNone/>
              <a:tabLst>
                <a:tab pos="363538" algn="l"/>
              </a:tabLst>
            </a:pPr>
            <a:r>
              <a:rPr lang="en-US" sz="1800" dirty="0" smtClean="0">
                <a:solidFill>
                  <a:schemeClr val="tx1"/>
                </a:solidFill>
                <a:latin typeface="Calibri" panose="020F0502020204030204" pitchFamily="34" charset="0"/>
              </a:rPr>
              <a:t>	Only a natural person, who is an India citizen and resident in India shall be eligible to incorporate a OPC.</a:t>
            </a:r>
          </a:p>
          <a:p>
            <a:pPr>
              <a:tabLst>
                <a:tab pos="363538" algn="l"/>
              </a:tabLst>
            </a:pPr>
            <a:r>
              <a:rPr lang="en-US" sz="1800" dirty="0" smtClean="0">
                <a:solidFill>
                  <a:schemeClr val="tx1"/>
                </a:solidFill>
                <a:latin typeface="Calibri" panose="020F0502020204030204" pitchFamily="34" charset="0"/>
              </a:rPr>
              <a:t>Director:</a:t>
            </a:r>
          </a:p>
          <a:p>
            <a:pPr marL="363538" indent="-363538">
              <a:buNone/>
              <a:tabLst>
                <a:tab pos="363538" algn="l"/>
              </a:tabLst>
            </a:pPr>
            <a:r>
              <a:rPr lang="en-US" sz="1800" dirty="0">
                <a:solidFill>
                  <a:schemeClr val="tx1"/>
                </a:solidFill>
                <a:latin typeface="Calibri" panose="020F0502020204030204" pitchFamily="34" charset="0"/>
              </a:rPr>
              <a:t>	</a:t>
            </a:r>
            <a:r>
              <a:rPr lang="en-US" sz="1800" dirty="0" smtClean="0">
                <a:solidFill>
                  <a:schemeClr val="tx1"/>
                </a:solidFill>
                <a:latin typeface="Calibri" panose="020F0502020204030204" pitchFamily="34" charset="0"/>
              </a:rPr>
              <a:t>Must have a minimum of One Director, the Sole Shareholder can himself be the Sole Director. The Company may have a maximum number of 15 Directors</a:t>
            </a:r>
            <a:endParaRPr lang="en-US" sz="1800" dirty="0">
              <a:solidFill>
                <a:schemeClr val="tx1"/>
              </a:solidFill>
              <a:latin typeface="Calibri" panose="020F0502020204030204" pitchFamily="34" charset="0"/>
            </a:endParaRPr>
          </a:p>
          <a:p>
            <a:endParaRPr lang="en-US" sz="1800" b="1" dirty="0">
              <a:solidFill>
                <a:schemeClr val="tx1"/>
              </a:solidFill>
            </a:endParaRPr>
          </a:p>
          <a:p>
            <a:pPr marL="0" indent="0">
              <a:buNone/>
            </a:pPr>
            <a:endParaRPr lang="en-US" sz="1800" dirty="0"/>
          </a:p>
        </p:txBody>
      </p:sp>
      <p:sp>
        <p:nvSpPr>
          <p:cNvPr id="6" name="Slide Number Placeholder 5"/>
          <p:cNvSpPr>
            <a:spLocks noGrp="1"/>
          </p:cNvSpPr>
          <p:nvPr>
            <p:ph type="sldNum" sz="quarter" idx="12"/>
          </p:nvPr>
        </p:nvSpPr>
        <p:spPr/>
        <p:txBody>
          <a:bodyPr/>
          <a:lstStyle/>
          <a:p>
            <a:fld id="{30E0BAC0-EE18-4D30-A289-A934EB3BF9C3}" type="slidenum">
              <a:rPr lang="en-US" smtClean="0"/>
              <a:t>21</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9970125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ONE PERSON COMPANY (OPC)  </a:t>
            </a:r>
            <a:r>
              <a:rPr lang="en-US" sz="18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124744"/>
            <a:ext cx="8229600" cy="5001419"/>
          </a:xfrm>
          <a:ln cap="rnd" cmpd="dbl">
            <a:solidFill>
              <a:schemeClr val="tx1"/>
            </a:solidFill>
            <a:prstDash val="sysDot"/>
          </a:ln>
        </p:spPr>
        <p:txBody>
          <a:bodyPr>
            <a:normAutofit fontScale="92500" lnSpcReduction="10000"/>
          </a:bodyPr>
          <a:lstStyle/>
          <a:p>
            <a:pPr marL="0" indent="0">
              <a:buNone/>
            </a:pPr>
            <a:r>
              <a:rPr lang="en-US" sz="1800" b="1" dirty="0" smtClean="0">
                <a:solidFill>
                  <a:schemeClr val="tx1"/>
                </a:solidFill>
                <a:latin typeface="Calibri" panose="020F0502020204030204" pitchFamily="34" charset="0"/>
              </a:rPr>
              <a:t>TERMS AND RESTRICTIONS OF OPC</a:t>
            </a:r>
          </a:p>
          <a:p>
            <a:pPr marL="0" indent="0">
              <a:buNone/>
            </a:pPr>
            <a:endParaRPr lang="en-US" sz="1800" b="1" dirty="0" smtClean="0">
              <a:solidFill>
                <a:schemeClr val="tx1"/>
              </a:solidFill>
              <a:latin typeface="Calibri" panose="020F0502020204030204" pitchFamily="34" charset="0"/>
            </a:endParaRPr>
          </a:p>
          <a:p>
            <a:r>
              <a:rPr lang="en-US" sz="1900" dirty="0">
                <a:solidFill>
                  <a:schemeClr val="tx1"/>
                </a:solidFill>
                <a:latin typeface="Calibri" panose="020F0502020204030204" pitchFamily="34" charset="0"/>
              </a:rPr>
              <a:t>A person shall not be eligible to incorporate more than a One Person Company or become nominee in more than one such company</a:t>
            </a:r>
            <a:r>
              <a:rPr lang="en-US" sz="1900" dirty="0" smtClean="0">
                <a:solidFill>
                  <a:schemeClr val="tx1"/>
                </a:solidFill>
                <a:latin typeface="Calibri" panose="020F0502020204030204" pitchFamily="34" charset="0"/>
              </a:rPr>
              <a:t>.</a:t>
            </a:r>
          </a:p>
          <a:p>
            <a:r>
              <a:rPr lang="en-US" sz="1900" dirty="0" smtClean="0">
                <a:solidFill>
                  <a:schemeClr val="tx1"/>
                </a:solidFill>
                <a:latin typeface="Calibri" panose="020F0502020204030204" pitchFamily="34" charset="0"/>
              </a:rPr>
              <a:t>Minor cannot become member or nominee of the One Person Company or can hold share with beneficial interest.</a:t>
            </a:r>
          </a:p>
          <a:p>
            <a:r>
              <a:rPr lang="en-US" sz="1900" dirty="0" smtClean="0">
                <a:solidFill>
                  <a:schemeClr val="tx1"/>
                </a:solidFill>
                <a:latin typeface="Calibri" panose="020F0502020204030204" pitchFamily="34" charset="0"/>
              </a:rPr>
              <a:t>An </a:t>
            </a:r>
            <a:r>
              <a:rPr lang="en-US" sz="1900" dirty="0">
                <a:solidFill>
                  <a:schemeClr val="tx1"/>
                </a:solidFill>
                <a:latin typeface="Calibri" panose="020F0502020204030204" pitchFamily="34" charset="0"/>
              </a:rPr>
              <a:t>OPC cannot be incorporated or converted into a company under Section 8 of the Act. [Company not for Profit</a:t>
            </a:r>
            <a:r>
              <a:rPr lang="en-US" sz="1900" dirty="0" smtClean="0">
                <a:solidFill>
                  <a:schemeClr val="tx1"/>
                </a:solidFill>
                <a:latin typeface="Calibri" panose="020F0502020204030204" pitchFamily="34" charset="0"/>
              </a:rPr>
              <a:t>].</a:t>
            </a:r>
          </a:p>
          <a:p>
            <a:r>
              <a:rPr lang="en-US" sz="1900" dirty="0" smtClean="0">
                <a:solidFill>
                  <a:schemeClr val="tx1"/>
                </a:solidFill>
                <a:latin typeface="Calibri" panose="020F0502020204030204" pitchFamily="34" charset="0"/>
              </a:rPr>
              <a:t>An </a:t>
            </a:r>
            <a:r>
              <a:rPr lang="en-US" sz="1900" dirty="0">
                <a:solidFill>
                  <a:schemeClr val="tx1"/>
                </a:solidFill>
                <a:latin typeface="Calibri" panose="020F0502020204030204" pitchFamily="34" charset="0"/>
              </a:rPr>
              <a:t>OPC cannot carry out Non-Banking Financial Investment activities including investment in securities of any body corporate. </a:t>
            </a:r>
            <a:endParaRPr lang="en-US" sz="1900" dirty="0" smtClean="0">
              <a:solidFill>
                <a:schemeClr val="tx1"/>
              </a:solidFill>
              <a:latin typeface="Calibri" panose="020F0502020204030204" pitchFamily="34" charset="0"/>
            </a:endParaRPr>
          </a:p>
          <a:p>
            <a:r>
              <a:rPr lang="en-US" sz="1900" dirty="0" smtClean="0">
                <a:solidFill>
                  <a:schemeClr val="tx1"/>
                </a:solidFill>
                <a:latin typeface="Calibri" panose="020F0502020204030204" pitchFamily="34" charset="0"/>
              </a:rPr>
              <a:t>An </a:t>
            </a:r>
            <a:r>
              <a:rPr lang="en-US" sz="1900" dirty="0">
                <a:solidFill>
                  <a:schemeClr val="tx1"/>
                </a:solidFill>
                <a:latin typeface="Calibri" panose="020F0502020204030204" pitchFamily="34" charset="0"/>
              </a:rPr>
              <a:t>OPC cannot convert voluntarily into any kind of company unless two years have expired from the date of incorporation of One Person Company, except threshold limit (paid up share capital) is increased beyond Rs</a:t>
            </a:r>
            <a:r>
              <a:rPr lang="en-US" sz="1900" dirty="0" smtClean="0">
                <a:solidFill>
                  <a:schemeClr val="tx1"/>
                </a:solidFill>
                <a:latin typeface="Calibri" panose="020F0502020204030204" pitchFamily="34" charset="0"/>
              </a:rPr>
              <a:t>. 50 </a:t>
            </a:r>
            <a:r>
              <a:rPr lang="en-US" sz="1900" dirty="0">
                <a:solidFill>
                  <a:schemeClr val="tx1"/>
                </a:solidFill>
                <a:latin typeface="Calibri" panose="020F0502020204030204" pitchFamily="34" charset="0"/>
              </a:rPr>
              <a:t>Lakhs or its average annual turnover during the relevant period exceeds Rs</a:t>
            </a:r>
            <a:r>
              <a:rPr lang="en-US" sz="1900" dirty="0" smtClean="0">
                <a:solidFill>
                  <a:schemeClr val="tx1"/>
                </a:solidFill>
                <a:latin typeface="Calibri" panose="020F0502020204030204" pitchFamily="34" charset="0"/>
              </a:rPr>
              <a:t>. 2 </a:t>
            </a:r>
            <a:r>
              <a:rPr lang="en-US" sz="1900" dirty="0">
                <a:solidFill>
                  <a:schemeClr val="tx1"/>
                </a:solidFill>
                <a:latin typeface="Calibri" panose="020F0502020204030204" pitchFamily="34" charset="0"/>
              </a:rPr>
              <a:t>Crores i.e., if the Paid-up capital of the Company crosses Rs</a:t>
            </a:r>
            <a:r>
              <a:rPr lang="en-US" sz="1900" dirty="0" smtClean="0">
                <a:solidFill>
                  <a:schemeClr val="tx1"/>
                </a:solidFill>
                <a:latin typeface="Calibri" panose="020F0502020204030204" pitchFamily="34" charset="0"/>
              </a:rPr>
              <a:t>. 50 </a:t>
            </a:r>
            <a:r>
              <a:rPr lang="en-US" sz="1900" dirty="0">
                <a:solidFill>
                  <a:schemeClr val="tx1"/>
                </a:solidFill>
                <a:latin typeface="Calibri" panose="020F0502020204030204" pitchFamily="34" charset="0"/>
              </a:rPr>
              <a:t>Lakhs or the average annual turnover during the relevant period exceeds Rs</a:t>
            </a:r>
            <a:r>
              <a:rPr lang="en-US" sz="1900" dirty="0" smtClean="0">
                <a:solidFill>
                  <a:schemeClr val="tx1"/>
                </a:solidFill>
                <a:latin typeface="Calibri" panose="020F0502020204030204" pitchFamily="34" charset="0"/>
              </a:rPr>
              <a:t>. 2 </a:t>
            </a:r>
            <a:r>
              <a:rPr lang="en-US" sz="1900" dirty="0">
                <a:solidFill>
                  <a:schemeClr val="tx1"/>
                </a:solidFill>
                <a:latin typeface="Calibri" panose="020F0502020204030204" pitchFamily="34" charset="0"/>
              </a:rPr>
              <a:t>Crores, then the OPC has to invariably file forms with the ROC for conversion in to a Private or Public Company, </a:t>
            </a:r>
            <a:r>
              <a:rPr lang="en-US" sz="1900" dirty="0" smtClean="0">
                <a:solidFill>
                  <a:schemeClr val="tx1"/>
                </a:solidFill>
                <a:latin typeface="Calibri" panose="020F0502020204030204" pitchFamily="34" charset="0"/>
              </a:rPr>
              <a:t>within </a:t>
            </a:r>
            <a:r>
              <a:rPr lang="en-US" sz="1900" dirty="0">
                <a:solidFill>
                  <a:schemeClr val="tx1"/>
                </a:solidFill>
                <a:latin typeface="Calibri" panose="020F0502020204030204" pitchFamily="34" charset="0"/>
              </a:rPr>
              <a:t>a period of Six Months on breaching the above threshold limits.</a:t>
            </a:r>
          </a:p>
          <a:p>
            <a:endParaRPr lang="en-US" sz="1800" b="1" dirty="0">
              <a:solidFill>
                <a:schemeClr val="tx1"/>
              </a:solidFill>
            </a:endParaRPr>
          </a:p>
          <a:p>
            <a:pPr marL="0" indent="0">
              <a:buNone/>
            </a:pPr>
            <a:endParaRPr lang="en-US" sz="1800" dirty="0"/>
          </a:p>
        </p:txBody>
      </p:sp>
      <p:sp>
        <p:nvSpPr>
          <p:cNvPr id="6" name="Slide Number Placeholder 5"/>
          <p:cNvSpPr>
            <a:spLocks noGrp="1"/>
          </p:cNvSpPr>
          <p:nvPr>
            <p:ph type="sldNum" sz="quarter" idx="12"/>
          </p:nvPr>
        </p:nvSpPr>
        <p:spPr/>
        <p:txBody>
          <a:bodyPr/>
          <a:lstStyle/>
          <a:p>
            <a:fld id="{30E0BAC0-EE18-4D30-A289-A934EB3BF9C3}" type="slidenum">
              <a:rPr lang="en-US" smtClean="0"/>
              <a:t>22</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29772376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ONE PERSON COMPANY (OPC)  </a:t>
            </a:r>
            <a:r>
              <a:rPr lang="en-US" sz="18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124744"/>
            <a:ext cx="8229600" cy="5001419"/>
          </a:xfrm>
          <a:ln cap="rnd" cmpd="dbl">
            <a:solidFill>
              <a:schemeClr val="tx1"/>
            </a:solidFill>
            <a:prstDash val="sysDot"/>
          </a:ln>
        </p:spPr>
        <p:txBody>
          <a:bodyPr>
            <a:normAutofit/>
          </a:bodyPr>
          <a:lstStyle/>
          <a:p>
            <a:pPr marL="0" indent="0">
              <a:buNone/>
            </a:pPr>
            <a:r>
              <a:rPr lang="en-US" sz="1800" b="1" dirty="0" smtClean="0">
                <a:solidFill>
                  <a:schemeClr val="tx1"/>
                </a:solidFill>
                <a:latin typeface="Calibri" panose="020F0502020204030204" pitchFamily="34" charset="0"/>
              </a:rPr>
              <a:t>STEPS TO INCORPORATE ONE PERSON COMPANY (OPC)</a:t>
            </a:r>
          </a:p>
          <a:p>
            <a:pPr marL="0" indent="0">
              <a:buNone/>
            </a:pPr>
            <a:r>
              <a:rPr lang="en-US" sz="1800" b="1" dirty="0">
                <a:solidFill>
                  <a:schemeClr val="tx1"/>
                </a:solidFill>
                <a:latin typeface="Calibri" panose="020F0502020204030204" pitchFamily="34" charset="0"/>
              </a:rPr>
              <a:t>Step – 1 : INCORPORATING </a:t>
            </a:r>
            <a:r>
              <a:rPr lang="en-US" sz="1800" b="1" dirty="0" smtClean="0">
                <a:solidFill>
                  <a:schemeClr val="tx1"/>
                </a:solidFill>
                <a:latin typeface="Calibri" panose="020F0502020204030204" pitchFamily="34" charset="0"/>
              </a:rPr>
              <a:t>OPC</a:t>
            </a:r>
            <a:endParaRPr lang="en-US" sz="1800" b="1" dirty="0">
              <a:solidFill>
                <a:schemeClr val="tx1"/>
              </a:solidFill>
              <a:latin typeface="Calibri" panose="020F0502020204030204" pitchFamily="34" charset="0"/>
            </a:endParaRPr>
          </a:p>
          <a:p>
            <a:pPr>
              <a:buFont typeface="Courier New" panose="02070309020205020404" pitchFamily="49" charset="0"/>
              <a:buChar char="o"/>
            </a:pPr>
            <a:r>
              <a:rPr lang="en-US" sz="1800" b="1" dirty="0">
                <a:solidFill>
                  <a:schemeClr val="tx1"/>
                </a:solidFill>
                <a:latin typeface="Calibri" panose="020F0502020204030204" pitchFamily="34" charset="0"/>
              </a:rPr>
              <a:t>Apply for Digital Signature Certificate</a:t>
            </a:r>
          </a:p>
          <a:p>
            <a:pPr marL="0" indent="0">
              <a:buNone/>
              <a:tabLst>
                <a:tab pos="363538" algn="l"/>
              </a:tabLst>
            </a:pPr>
            <a:r>
              <a:rPr lang="en-US" sz="1800" dirty="0">
                <a:solidFill>
                  <a:schemeClr val="tx1"/>
                </a:solidFill>
                <a:latin typeface="Calibri" panose="020F0502020204030204" pitchFamily="34" charset="0"/>
              </a:rPr>
              <a:t>	Digital Signature Certificate of </a:t>
            </a:r>
            <a:r>
              <a:rPr lang="en-US" sz="1800" dirty="0" smtClean="0">
                <a:solidFill>
                  <a:schemeClr val="tx1"/>
                </a:solidFill>
                <a:latin typeface="Calibri" panose="020F0502020204030204" pitchFamily="34" charset="0"/>
              </a:rPr>
              <a:t>the proposed Director </a:t>
            </a:r>
            <a:r>
              <a:rPr lang="en-US" sz="1800" dirty="0">
                <a:solidFill>
                  <a:schemeClr val="tx1"/>
                </a:solidFill>
                <a:latin typeface="Calibri" panose="020F0502020204030204" pitchFamily="34" charset="0"/>
              </a:rPr>
              <a:t>is required.</a:t>
            </a:r>
          </a:p>
          <a:p>
            <a:pPr>
              <a:tabLst>
                <a:tab pos="363538" algn="l"/>
              </a:tabLst>
            </a:pPr>
            <a:r>
              <a:rPr lang="en-US" sz="1800" b="1" dirty="0">
                <a:solidFill>
                  <a:schemeClr val="tx1"/>
                </a:solidFill>
                <a:latin typeface="Calibri" panose="020F0502020204030204" pitchFamily="34" charset="0"/>
              </a:rPr>
              <a:t>Documents required for DSC:</a:t>
            </a:r>
          </a:p>
          <a:p>
            <a:pPr marL="706438">
              <a:buFont typeface="Wingdings" panose="05000000000000000000" pitchFamily="2" charset="2"/>
              <a:buChar char="§"/>
              <a:tabLst>
                <a:tab pos="711200" algn="l"/>
              </a:tabLst>
            </a:pPr>
            <a:r>
              <a:rPr lang="en-US" sz="1800" b="1" dirty="0">
                <a:solidFill>
                  <a:schemeClr val="tx1"/>
                </a:solidFill>
                <a:latin typeface="Calibri" panose="020F0502020204030204" pitchFamily="34" charset="0"/>
              </a:rPr>
              <a:t>	</a:t>
            </a:r>
            <a:r>
              <a:rPr lang="en-US" sz="1800" dirty="0">
                <a:solidFill>
                  <a:schemeClr val="tx1"/>
                </a:solidFill>
                <a:latin typeface="Calibri" panose="020F0502020204030204" pitchFamily="34" charset="0"/>
              </a:rPr>
              <a:t>DSC Application Form</a:t>
            </a:r>
          </a:p>
          <a:p>
            <a:pPr marL="706438">
              <a:buFont typeface="Wingdings" panose="05000000000000000000" pitchFamily="2" charset="2"/>
              <a:buChar char="§"/>
              <a:tabLst>
                <a:tab pos="711200" algn="l"/>
              </a:tabLst>
            </a:pPr>
            <a:r>
              <a:rPr lang="en-US" sz="1800" dirty="0">
                <a:solidFill>
                  <a:schemeClr val="tx1"/>
                </a:solidFill>
                <a:latin typeface="Calibri" panose="020F0502020204030204" pitchFamily="34" charset="0"/>
              </a:rPr>
              <a:t>Identity Proof</a:t>
            </a:r>
          </a:p>
          <a:p>
            <a:pPr marL="706438">
              <a:buFont typeface="Wingdings" panose="05000000000000000000" pitchFamily="2" charset="2"/>
              <a:buChar char="§"/>
              <a:tabLst>
                <a:tab pos="711200" algn="l"/>
              </a:tabLst>
            </a:pPr>
            <a:r>
              <a:rPr lang="en-US" sz="1800" dirty="0">
                <a:solidFill>
                  <a:schemeClr val="tx1"/>
                </a:solidFill>
                <a:latin typeface="Calibri" panose="020F0502020204030204" pitchFamily="34" charset="0"/>
              </a:rPr>
              <a:t>Address </a:t>
            </a:r>
            <a:r>
              <a:rPr lang="en-US" sz="1800" dirty="0" smtClean="0">
                <a:solidFill>
                  <a:schemeClr val="tx1"/>
                </a:solidFill>
                <a:latin typeface="Calibri" panose="020F0502020204030204" pitchFamily="34" charset="0"/>
              </a:rPr>
              <a:t>Proof</a:t>
            </a:r>
          </a:p>
          <a:p>
            <a:pPr>
              <a:buFont typeface="Courier New" panose="02070309020205020404" pitchFamily="49" charset="0"/>
              <a:buChar char="o"/>
            </a:pPr>
            <a:r>
              <a:rPr lang="en-US" sz="1800" b="1" dirty="0">
                <a:solidFill>
                  <a:schemeClr val="tx1"/>
                </a:solidFill>
                <a:latin typeface="Calibri" panose="020F0502020204030204" pitchFamily="34" charset="0"/>
              </a:rPr>
              <a:t>Apply for obtaining DIN of proposed </a:t>
            </a:r>
            <a:r>
              <a:rPr lang="en-US" sz="1800" b="1" dirty="0" smtClean="0">
                <a:solidFill>
                  <a:schemeClr val="tx1"/>
                </a:solidFill>
                <a:latin typeface="Calibri" panose="020F0502020204030204" pitchFamily="34" charset="0"/>
              </a:rPr>
              <a:t>Director.</a:t>
            </a:r>
            <a:endParaRPr lang="en-US" sz="1800" b="1" dirty="0">
              <a:solidFill>
                <a:schemeClr val="tx1"/>
              </a:solidFill>
              <a:latin typeface="Calibri" panose="020F0502020204030204" pitchFamily="34" charset="0"/>
            </a:endParaRPr>
          </a:p>
          <a:p>
            <a:r>
              <a:rPr lang="en-US" sz="1800" b="1" dirty="0">
                <a:solidFill>
                  <a:schemeClr val="tx1"/>
                </a:solidFill>
                <a:latin typeface="Calibri" panose="020F0502020204030204" pitchFamily="34" charset="0"/>
              </a:rPr>
              <a:t>Documents Required for DIN Registration:</a:t>
            </a:r>
          </a:p>
          <a:p>
            <a:pPr marL="706438">
              <a:buFont typeface="Wingdings" panose="05000000000000000000" pitchFamily="2" charset="2"/>
              <a:buChar char="§"/>
            </a:pPr>
            <a:r>
              <a:rPr lang="en-US" sz="1800" dirty="0">
                <a:solidFill>
                  <a:schemeClr val="tx1"/>
                </a:solidFill>
                <a:latin typeface="Calibri" panose="020F0502020204030204" pitchFamily="34" charset="0"/>
              </a:rPr>
              <a:t>1 Passport size Photograph</a:t>
            </a:r>
          </a:p>
          <a:p>
            <a:pPr marL="706438">
              <a:buFont typeface="Wingdings" panose="05000000000000000000" pitchFamily="2" charset="2"/>
              <a:buChar char="§"/>
            </a:pPr>
            <a:r>
              <a:rPr lang="en-US" sz="1800" dirty="0">
                <a:solidFill>
                  <a:schemeClr val="tx1"/>
                </a:solidFill>
                <a:latin typeface="Calibri" panose="020F0502020204030204" pitchFamily="34" charset="0"/>
              </a:rPr>
              <a:t>Identity Proof: PAN Card of </a:t>
            </a:r>
            <a:r>
              <a:rPr lang="en-US" sz="1800" dirty="0" smtClean="0">
                <a:solidFill>
                  <a:schemeClr val="tx1"/>
                </a:solidFill>
                <a:latin typeface="Calibri" panose="020F0502020204030204" pitchFamily="34" charset="0"/>
              </a:rPr>
              <a:t>Director</a:t>
            </a:r>
          </a:p>
          <a:p>
            <a:pPr marL="706438">
              <a:buFont typeface="Wingdings" panose="05000000000000000000" pitchFamily="2" charset="2"/>
              <a:buChar char="§"/>
            </a:pPr>
            <a:r>
              <a:rPr lang="en-US" sz="1800" dirty="0" smtClean="0">
                <a:solidFill>
                  <a:schemeClr val="tx1"/>
                </a:solidFill>
                <a:latin typeface="Calibri" panose="020F0502020204030204" pitchFamily="34" charset="0"/>
              </a:rPr>
              <a:t>Address Proof: Passport/Driving License having pin code/Election Card or Electricity Bill/Telephone Bill/Bank Statement certified by Bank Manager</a:t>
            </a:r>
          </a:p>
          <a:p>
            <a:pPr marL="363538" indent="0" defTabSz="711200">
              <a:buNone/>
            </a:pPr>
            <a:r>
              <a:rPr lang="en-US" sz="1800" dirty="0">
                <a:solidFill>
                  <a:schemeClr val="tx1"/>
                </a:solidFill>
                <a:latin typeface="Calibri" panose="020F0502020204030204" pitchFamily="34" charset="0"/>
              </a:rPr>
              <a:t>	(Which should not be older than 2 months)</a:t>
            </a:r>
          </a:p>
          <a:p>
            <a:pPr marL="706438">
              <a:buFont typeface="Wingdings" panose="05000000000000000000" pitchFamily="2" charset="2"/>
              <a:buChar char="§"/>
              <a:tabLst>
                <a:tab pos="711200" algn="l"/>
              </a:tabLst>
            </a:pPr>
            <a:endParaRPr lang="en-US" sz="1800" dirty="0"/>
          </a:p>
        </p:txBody>
      </p:sp>
      <p:sp>
        <p:nvSpPr>
          <p:cNvPr id="6" name="Slide Number Placeholder 5"/>
          <p:cNvSpPr>
            <a:spLocks noGrp="1"/>
          </p:cNvSpPr>
          <p:nvPr>
            <p:ph type="sldNum" sz="quarter" idx="12"/>
          </p:nvPr>
        </p:nvSpPr>
        <p:spPr/>
        <p:txBody>
          <a:bodyPr/>
          <a:lstStyle/>
          <a:p>
            <a:fld id="{30E0BAC0-EE18-4D30-A289-A934EB3BF9C3}" type="slidenum">
              <a:rPr lang="en-US" smtClean="0"/>
              <a:t>23</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27416488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ONE PERSON COMPANY (OPC)  </a:t>
            </a:r>
            <a:r>
              <a:rPr lang="en-US" sz="18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124744"/>
            <a:ext cx="8229600" cy="5001419"/>
          </a:xfrm>
          <a:ln cap="rnd" cmpd="dbl">
            <a:solidFill>
              <a:schemeClr val="tx1"/>
            </a:solidFill>
            <a:prstDash val="sysDot"/>
          </a:ln>
        </p:spPr>
        <p:txBody>
          <a:bodyPr>
            <a:normAutofit/>
          </a:bodyPr>
          <a:lstStyle/>
          <a:p>
            <a:pPr marL="649288" indent="-285750" defTabSz="711200">
              <a:buFont typeface="Wingdings" panose="05000000000000000000" pitchFamily="2" charset="2"/>
              <a:buChar char="§"/>
            </a:pPr>
            <a:r>
              <a:rPr lang="en-US" sz="1800" dirty="0">
                <a:solidFill>
                  <a:schemeClr val="tx1"/>
                </a:solidFill>
                <a:latin typeface="Calibri" panose="020F0502020204030204" pitchFamily="34" charset="0"/>
              </a:rPr>
              <a:t>Email Address &amp; Mobile Number of </a:t>
            </a:r>
            <a:r>
              <a:rPr lang="en-US" sz="1800" dirty="0" smtClean="0">
                <a:solidFill>
                  <a:schemeClr val="tx1"/>
                </a:solidFill>
                <a:latin typeface="Calibri" panose="020F0502020204030204" pitchFamily="34" charset="0"/>
              </a:rPr>
              <a:t>Applicants</a:t>
            </a:r>
          </a:p>
          <a:p>
            <a:pPr>
              <a:buFont typeface="Courier New" panose="02070309020205020404" pitchFamily="49" charset="0"/>
              <a:buChar char="o"/>
            </a:pPr>
            <a:r>
              <a:rPr lang="en-US" sz="1800" b="1" dirty="0">
                <a:solidFill>
                  <a:schemeClr val="tx1"/>
                </a:solidFill>
                <a:latin typeface="Calibri" panose="020F0502020204030204" pitchFamily="34" charset="0"/>
              </a:rPr>
              <a:t>Application to Government for name availability of the </a:t>
            </a:r>
            <a:r>
              <a:rPr lang="en-US" sz="1800" b="1" dirty="0" smtClean="0">
                <a:solidFill>
                  <a:schemeClr val="tx1"/>
                </a:solidFill>
                <a:latin typeface="Calibri" panose="020F0502020204030204" pitchFamily="34" charset="0"/>
              </a:rPr>
              <a:t>proposed OPC</a:t>
            </a:r>
            <a:endParaRPr lang="en-US" sz="1800" b="1" dirty="0">
              <a:solidFill>
                <a:schemeClr val="tx1"/>
              </a:solidFill>
              <a:latin typeface="Calibri" panose="020F0502020204030204" pitchFamily="34" charset="0"/>
            </a:endParaRPr>
          </a:p>
          <a:p>
            <a:pPr marL="706438">
              <a:buFont typeface="Wingdings" panose="05000000000000000000" pitchFamily="2" charset="2"/>
              <a:buChar char="§"/>
              <a:tabLst>
                <a:tab pos="711200" algn="l"/>
              </a:tabLst>
            </a:pPr>
            <a:r>
              <a:rPr lang="en-US" sz="1800" dirty="0">
                <a:solidFill>
                  <a:schemeClr val="tx1"/>
                </a:solidFill>
                <a:latin typeface="Calibri" panose="020F0502020204030204" pitchFamily="34" charset="0"/>
              </a:rPr>
              <a:t>	Need to </a:t>
            </a:r>
            <a:r>
              <a:rPr lang="en-US" sz="1800" dirty="0" smtClean="0">
                <a:solidFill>
                  <a:schemeClr val="tx1"/>
                </a:solidFill>
                <a:latin typeface="Calibri" panose="020F0502020204030204" pitchFamily="34" charset="0"/>
              </a:rPr>
              <a:t>file Form INC-1 </a:t>
            </a:r>
            <a:r>
              <a:rPr lang="en-US" sz="1800" dirty="0">
                <a:solidFill>
                  <a:schemeClr val="tx1"/>
                </a:solidFill>
                <a:latin typeface="Calibri" panose="020F0502020204030204" pitchFamily="34" charset="0"/>
              </a:rPr>
              <a:t>for name availability. </a:t>
            </a:r>
          </a:p>
          <a:p>
            <a:pPr marL="706438">
              <a:buFont typeface="Wingdings" panose="05000000000000000000" pitchFamily="2" charset="2"/>
              <a:buChar char="§"/>
              <a:tabLst>
                <a:tab pos="711200" algn="l"/>
              </a:tabLst>
            </a:pPr>
            <a:r>
              <a:rPr lang="en-US" sz="1800" dirty="0">
                <a:solidFill>
                  <a:schemeClr val="tx1"/>
                </a:solidFill>
                <a:latin typeface="Calibri" panose="020F0502020204030204" pitchFamily="34" charset="0"/>
              </a:rPr>
              <a:t>The applicant need to give 5/6 proposed names in preference along with their meaning and significance of each word.</a:t>
            </a:r>
          </a:p>
          <a:p>
            <a:pPr marL="301625" indent="-285750">
              <a:buFont typeface="Courier New" panose="02070309020205020404" pitchFamily="49" charset="0"/>
              <a:buChar char="o"/>
              <a:tabLst>
                <a:tab pos="363538" algn="l"/>
              </a:tabLst>
            </a:pPr>
            <a:r>
              <a:rPr lang="en-US" sz="1800" b="1" dirty="0">
                <a:solidFill>
                  <a:schemeClr val="tx1"/>
                </a:solidFill>
                <a:latin typeface="Calibri" panose="020F0502020204030204" pitchFamily="34" charset="0"/>
              </a:rPr>
              <a:t>Filing of Incorporation </a:t>
            </a:r>
            <a:r>
              <a:rPr lang="en-US" sz="1800" b="1" dirty="0" smtClean="0">
                <a:solidFill>
                  <a:schemeClr val="tx1"/>
                </a:solidFill>
                <a:latin typeface="Calibri" panose="020F0502020204030204" pitchFamily="34" charset="0"/>
              </a:rPr>
              <a:t>document</a:t>
            </a:r>
          </a:p>
          <a:p>
            <a:pPr marL="706438" indent="-285750">
              <a:buFont typeface="Wingdings" panose="05000000000000000000" pitchFamily="2" charset="2"/>
              <a:buChar char="§"/>
              <a:tabLst>
                <a:tab pos="363538" algn="l"/>
              </a:tabLst>
            </a:pPr>
            <a:r>
              <a:rPr lang="en-US" sz="1800" dirty="0" smtClean="0">
                <a:solidFill>
                  <a:schemeClr val="tx1"/>
                </a:solidFill>
                <a:latin typeface="Calibri" panose="020F0502020204030204" pitchFamily="34" charset="0"/>
              </a:rPr>
              <a:t>Need to file Form INC-2 </a:t>
            </a:r>
            <a:r>
              <a:rPr lang="en-US" sz="1800" b="1" dirty="0" smtClean="0">
                <a:solidFill>
                  <a:schemeClr val="tx1"/>
                </a:solidFill>
                <a:latin typeface="Calibri" panose="020F0502020204030204" pitchFamily="34" charset="0"/>
              </a:rPr>
              <a:t>	</a:t>
            </a:r>
            <a:endParaRPr lang="en-US" sz="1800" dirty="0">
              <a:solidFill>
                <a:schemeClr val="tx1"/>
              </a:solidFill>
              <a:latin typeface="Calibri" panose="020F0502020204030204" pitchFamily="34" charset="0"/>
            </a:endParaRPr>
          </a:p>
          <a:p>
            <a:pPr marL="285750" indent="-285750">
              <a:buFont typeface="Courier New" panose="02070309020205020404" pitchFamily="49" charset="0"/>
              <a:buChar char="o"/>
              <a:tabLst>
                <a:tab pos="711200" algn="l"/>
              </a:tabLst>
            </a:pPr>
            <a:r>
              <a:rPr lang="en-US" sz="1800" b="1" dirty="0" smtClean="0">
                <a:solidFill>
                  <a:schemeClr val="tx1"/>
                </a:solidFill>
                <a:latin typeface="Calibri" panose="020F0502020204030204" pitchFamily="34" charset="0"/>
              </a:rPr>
              <a:t>Certificate of Incorporation</a:t>
            </a:r>
          </a:p>
          <a:p>
            <a:pPr marL="0" indent="0">
              <a:buNone/>
              <a:tabLst>
                <a:tab pos="711200" algn="l"/>
              </a:tabLst>
            </a:pPr>
            <a:endParaRPr lang="en-US" sz="1800" b="1" dirty="0" smtClean="0">
              <a:solidFill>
                <a:schemeClr val="tx1"/>
              </a:solidFill>
              <a:latin typeface="Calibri" panose="020F0502020204030204" pitchFamily="34" charset="0"/>
            </a:endParaRPr>
          </a:p>
          <a:p>
            <a:pPr marL="15875" indent="0">
              <a:buNone/>
              <a:tabLst>
                <a:tab pos="363538" algn="l"/>
              </a:tabLst>
            </a:pPr>
            <a:r>
              <a:rPr lang="en-US" sz="1800" b="1" dirty="0">
                <a:solidFill>
                  <a:schemeClr val="tx1"/>
                </a:solidFill>
                <a:latin typeface="Calibri" panose="020F0502020204030204" pitchFamily="34" charset="0"/>
              </a:rPr>
              <a:t>Step – 2 : Application for PAN of </a:t>
            </a:r>
            <a:r>
              <a:rPr lang="en-US" sz="1800" b="1" dirty="0" smtClean="0">
                <a:solidFill>
                  <a:schemeClr val="tx1"/>
                </a:solidFill>
                <a:latin typeface="Calibri" panose="020F0502020204030204" pitchFamily="34" charset="0"/>
              </a:rPr>
              <a:t>OPC</a:t>
            </a:r>
            <a:endParaRPr lang="en-US" sz="1800" b="1" dirty="0">
              <a:solidFill>
                <a:schemeClr val="tx1"/>
              </a:solidFill>
              <a:latin typeface="Calibri" panose="020F0502020204030204" pitchFamily="34" charset="0"/>
            </a:endParaRPr>
          </a:p>
          <a:p>
            <a:pPr marL="361950" indent="-285750">
              <a:buFont typeface="Wingdings" panose="05000000000000000000" pitchFamily="2" charset="2"/>
              <a:buChar char="§"/>
              <a:tabLst>
                <a:tab pos="363538" algn="l"/>
              </a:tabLst>
            </a:pPr>
            <a:r>
              <a:rPr lang="en-US" sz="1800" b="1" dirty="0">
                <a:solidFill>
                  <a:schemeClr val="tx1"/>
                </a:solidFill>
                <a:latin typeface="Calibri" panose="020F0502020204030204" pitchFamily="34" charset="0"/>
              </a:rPr>
              <a:t>Following Documents required for PAN of </a:t>
            </a:r>
            <a:r>
              <a:rPr lang="en-US" sz="1800" b="1" dirty="0" smtClean="0">
                <a:solidFill>
                  <a:schemeClr val="tx1"/>
                </a:solidFill>
                <a:latin typeface="Calibri" panose="020F0502020204030204" pitchFamily="34" charset="0"/>
              </a:rPr>
              <a:t>OPC</a:t>
            </a:r>
            <a:endParaRPr lang="en-US" sz="1800" b="1" dirty="0">
              <a:solidFill>
                <a:schemeClr val="tx1"/>
              </a:solidFill>
              <a:latin typeface="Calibri" panose="020F0502020204030204" pitchFamily="34" charset="0"/>
            </a:endParaRPr>
          </a:p>
          <a:p>
            <a:pPr marL="650875" indent="-285750">
              <a:buFont typeface="Wingdings" panose="05000000000000000000" pitchFamily="2" charset="2"/>
              <a:buChar char="§"/>
              <a:tabLst>
                <a:tab pos="363538" algn="l"/>
              </a:tabLst>
            </a:pPr>
            <a:r>
              <a:rPr lang="en-US" sz="1800" dirty="0">
                <a:solidFill>
                  <a:schemeClr val="tx1"/>
                </a:solidFill>
                <a:latin typeface="Calibri" panose="020F0502020204030204" pitchFamily="34" charset="0"/>
              </a:rPr>
              <a:t>Incorporation Certificate of </a:t>
            </a:r>
            <a:r>
              <a:rPr lang="en-US" sz="1800" dirty="0" smtClean="0">
                <a:solidFill>
                  <a:schemeClr val="tx1"/>
                </a:solidFill>
                <a:latin typeface="Calibri" panose="020F0502020204030204" pitchFamily="34" charset="0"/>
              </a:rPr>
              <a:t>OPC</a:t>
            </a:r>
            <a:endParaRPr lang="en-US" sz="1800" dirty="0">
              <a:solidFill>
                <a:schemeClr val="tx1"/>
              </a:solidFill>
              <a:latin typeface="Calibri" panose="020F0502020204030204" pitchFamily="34" charset="0"/>
            </a:endParaRPr>
          </a:p>
          <a:p>
            <a:pPr marL="365125" indent="0">
              <a:buNone/>
              <a:tabLst>
                <a:tab pos="363538" algn="l"/>
              </a:tabLst>
            </a:pPr>
            <a:endParaRPr lang="en-US" sz="1800" dirty="0">
              <a:solidFill>
                <a:schemeClr val="tx1"/>
              </a:solidFill>
              <a:latin typeface="Calibri" panose="020F0502020204030204" pitchFamily="34" charset="0"/>
            </a:endParaRPr>
          </a:p>
          <a:p>
            <a:pPr marL="0" indent="0">
              <a:buNone/>
              <a:tabLst>
                <a:tab pos="711200" algn="l"/>
              </a:tabLst>
            </a:pPr>
            <a:endParaRPr lang="en-US" sz="1800" b="1" dirty="0" smtClean="0">
              <a:solidFill>
                <a:schemeClr val="tx1"/>
              </a:solidFill>
              <a:latin typeface="Calibri" panose="020F0502020204030204" pitchFamily="34" charset="0"/>
            </a:endParaRPr>
          </a:p>
          <a:p>
            <a:pPr marL="0" indent="0">
              <a:buNone/>
              <a:tabLst>
                <a:tab pos="711200" algn="l"/>
              </a:tabLst>
            </a:pPr>
            <a:endParaRPr lang="en-US" sz="1800" b="1" dirty="0">
              <a:solidFill>
                <a:schemeClr val="tx1"/>
              </a:solidFill>
              <a:latin typeface="Calibri" panose="020F0502020204030204" pitchFamily="34" charset="0"/>
            </a:endParaRPr>
          </a:p>
          <a:p>
            <a:pPr marL="363538" indent="0">
              <a:buNone/>
              <a:tabLst>
                <a:tab pos="711200" algn="l"/>
              </a:tabLst>
            </a:pPr>
            <a:endParaRPr lang="en-US" sz="1800" dirty="0"/>
          </a:p>
        </p:txBody>
      </p:sp>
      <p:sp>
        <p:nvSpPr>
          <p:cNvPr id="6" name="Slide Number Placeholder 5"/>
          <p:cNvSpPr>
            <a:spLocks noGrp="1"/>
          </p:cNvSpPr>
          <p:nvPr>
            <p:ph type="sldNum" sz="quarter" idx="12"/>
          </p:nvPr>
        </p:nvSpPr>
        <p:spPr/>
        <p:txBody>
          <a:bodyPr/>
          <a:lstStyle/>
          <a:p>
            <a:fld id="{30E0BAC0-EE18-4D30-A289-A934EB3BF9C3}" type="slidenum">
              <a:rPr lang="en-US" smtClean="0"/>
              <a:t>24</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658191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ONE PERSON COMPANY (OPC)  </a:t>
            </a:r>
            <a:r>
              <a:rPr lang="en-US" sz="18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052736"/>
            <a:ext cx="8229600" cy="5184576"/>
          </a:xfrm>
          <a:ln cap="rnd" cmpd="dbl">
            <a:solidFill>
              <a:schemeClr val="tx1"/>
            </a:solidFill>
            <a:prstDash val="sysDot"/>
          </a:ln>
        </p:spPr>
        <p:txBody>
          <a:bodyPr>
            <a:noAutofit/>
          </a:bodyPr>
          <a:lstStyle/>
          <a:p>
            <a:pPr marL="0" indent="0" algn="just">
              <a:buNone/>
            </a:pPr>
            <a:r>
              <a:rPr lang="en-US" sz="1800" b="1" dirty="0" smtClean="0">
                <a:solidFill>
                  <a:schemeClr val="tx1"/>
                </a:solidFill>
                <a:latin typeface="Calibri" panose="020F0502020204030204" pitchFamily="34" charset="0"/>
              </a:rPr>
              <a:t>Step </a:t>
            </a:r>
            <a:r>
              <a:rPr lang="en-US" sz="1800" b="1" dirty="0">
                <a:solidFill>
                  <a:schemeClr val="tx1"/>
                </a:solidFill>
                <a:latin typeface="Calibri" panose="020F0502020204030204" pitchFamily="34" charset="0"/>
              </a:rPr>
              <a:t>– 3</a:t>
            </a:r>
            <a:r>
              <a:rPr lang="en-US" sz="1800" b="1" dirty="0" smtClean="0">
                <a:solidFill>
                  <a:schemeClr val="tx1"/>
                </a:solidFill>
                <a:latin typeface="Calibri" panose="020F0502020204030204" pitchFamily="34" charset="0"/>
              </a:rPr>
              <a:t> </a:t>
            </a:r>
            <a:r>
              <a:rPr lang="en-US" sz="1800" b="1" dirty="0">
                <a:solidFill>
                  <a:schemeClr val="tx1"/>
                </a:solidFill>
                <a:latin typeface="Calibri" panose="020F0502020204030204" pitchFamily="34" charset="0"/>
              </a:rPr>
              <a:t>: Obtain Shop &amp; Establishment Certificate</a:t>
            </a:r>
          </a:p>
          <a:p>
            <a:pPr marL="0" indent="0" algn="just">
              <a:buNone/>
            </a:pPr>
            <a:r>
              <a:rPr lang="en-US" sz="1800" b="1" dirty="0">
                <a:solidFill>
                  <a:schemeClr val="tx1"/>
                </a:solidFill>
                <a:latin typeface="Calibri" panose="020F0502020204030204" pitchFamily="34" charset="0"/>
              </a:rPr>
              <a:t>	Documents Required:</a:t>
            </a:r>
          </a:p>
          <a:p>
            <a:pPr marL="706438" indent="20638" algn="just">
              <a:buFont typeface="Wingdings" panose="05000000000000000000" pitchFamily="2" charset="2"/>
              <a:buChar char="§"/>
            </a:pPr>
            <a:r>
              <a:rPr lang="en-US" sz="1800" b="1" dirty="0">
                <a:solidFill>
                  <a:schemeClr val="tx1"/>
                </a:solidFill>
                <a:latin typeface="Calibri" panose="020F0502020204030204" pitchFamily="34" charset="0"/>
              </a:rPr>
              <a:t>	</a:t>
            </a:r>
            <a:r>
              <a:rPr lang="en-US" sz="1800" dirty="0">
                <a:solidFill>
                  <a:schemeClr val="tx1"/>
                </a:solidFill>
                <a:latin typeface="Calibri" panose="020F0502020204030204" pitchFamily="34" charset="0"/>
              </a:rPr>
              <a:t>Copy of PAN Card </a:t>
            </a:r>
            <a:r>
              <a:rPr lang="en-US" sz="1800" dirty="0" smtClean="0">
                <a:solidFill>
                  <a:schemeClr val="tx1"/>
                </a:solidFill>
                <a:latin typeface="Calibri" panose="020F0502020204030204" pitchFamily="34" charset="0"/>
              </a:rPr>
              <a:t>of OPC</a:t>
            </a:r>
          </a:p>
          <a:p>
            <a:pPr marL="706438" indent="20638" algn="just">
              <a:buFont typeface="Wingdings" panose="05000000000000000000" pitchFamily="2" charset="2"/>
              <a:buChar char="§"/>
            </a:pPr>
            <a:r>
              <a:rPr lang="en-US" sz="1800" dirty="0">
                <a:solidFill>
                  <a:schemeClr val="tx1"/>
                </a:solidFill>
                <a:latin typeface="Calibri" panose="020F0502020204030204" pitchFamily="34" charset="0"/>
              </a:rPr>
              <a:t> </a:t>
            </a:r>
            <a:r>
              <a:rPr lang="en-US" sz="1800" dirty="0" smtClean="0">
                <a:solidFill>
                  <a:schemeClr val="tx1"/>
                </a:solidFill>
                <a:latin typeface="Calibri" panose="020F0502020204030204" pitchFamily="34" charset="0"/>
              </a:rPr>
              <a:t> Copy of Incorporation Certificate</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MOA &amp; AOA</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PAN Card of the Director</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Photo of the Director 2 copies</a:t>
            </a:r>
            <a:endParaRPr lang="en-US" sz="1800" dirty="0">
              <a:solidFill>
                <a:schemeClr val="tx1"/>
              </a:solidFill>
              <a:latin typeface="Calibri" panose="020F0502020204030204" pitchFamily="34" charset="0"/>
            </a:endParaRPr>
          </a:p>
          <a:p>
            <a:pPr marL="706438" indent="20638" algn="just">
              <a:buFont typeface="Wingdings" panose="05000000000000000000" pitchFamily="2" charset="2"/>
              <a:buChar char="§"/>
            </a:pPr>
            <a:r>
              <a:rPr lang="en-US" sz="1800" b="1" dirty="0">
                <a:solidFill>
                  <a:schemeClr val="tx1"/>
                </a:solidFill>
                <a:latin typeface="Calibri" panose="020F0502020204030204" pitchFamily="34" charset="0"/>
              </a:rPr>
              <a:t>  </a:t>
            </a:r>
            <a:r>
              <a:rPr lang="en-US" sz="1800" dirty="0">
                <a:solidFill>
                  <a:schemeClr val="tx1"/>
                </a:solidFill>
                <a:latin typeface="Calibri" panose="020F0502020204030204" pitchFamily="34" charset="0"/>
              </a:rPr>
              <a:t>Copy of ID Proof of </a:t>
            </a:r>
            <a:r>
              <a:rPr lang="en-US" sz="1800" dirty="0" smtClean="0">
                <a:solidFill>
                  <a:schemeClr val="tx1"/>
                </a:solidFill>
                <a:latin typeface="Calibri" panose="020F0502020204030204" pitchFamily="34" charset="0"/>
              </a:rPr>
              <a:t>Director with Address </a:t>
            </a:r>
            <a:r>
              <a:rPr lang="en-US" sz="1800" dirty="0">
                <a:solidFill>
                  <a:schemeClr val="tx1"/>
                </a:solidFill>
                <a:latin typeface="Calibri" panose="020F0502020204030204" pitchFamily="34" charset="0"/>
              </a:rPr>
              <a:t>: Voter’s ID, Aadhar Card, Driving License, </a:t>
            </a:r>
            <a:r>
              <a:rPr lang="en-US" sz="1800" dirty="0" smtClean="0">
                <a:solidFill>
                  <a:schemeClr val="tx1"/>
                </a:solidFill>
                <a:latin typeface="Calibri" panose="020F0502020204030204" pitchFamily="34" charset="0"/>
              </a:rPr>
              <a:t>Passport</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a:t>
            </a:r>
            <a:r>
              <a:rPr lang="en-US" sz="1800" dirty="0">
                <a:solidFill>
                  <a:schemeClr val="tx1"/>
                </a:solidFill>
                <a:latin typeface="Calibri" panose="020F0502020204030204" pitchFamily="34" charset="0"/>
              </a:rPr>
              <a:t>of Sale Deed / Rent Agreement of Office Premises</a:t>
            </a:r>
          </a:p>
          <a:p>
            <a:pPr marL="900113" indent="-173038" algn="just">
              <a:buFont typeface="Wingdings" panose="05000000000000000000" pitchFamily="2" charset="2"/>
              <a:buChar char="§"/>
            </a:pPr>
            <a:r>
              <a:rPr lang="en-US" sz="1800" dirty="0">
                <a:solidFill>
                  <a:schemeClr val="tx1"/>
                </a:solidFill>
                <a:latin typeface="Calibri" panose="020F0502020204030204" pitchFamily="34" charset="0"/>
              </a:rPr>
              <a:t>Copy of Electricity Bill/Telephone Bill of Office </a:t>
            </a:r>
            <a:r>
              <a:rPr lang="en-US" sz="1800" dirty="0" smtClean="0">
                <a:solidFill>
                  <a:schemeClr val="tx1"/>
                </a:solidFill>
                <a:latin typeface="Calibri" panose="020F0502020204030204" pitchFamily="34" charset="0"/>
              </a:rPr>
              <a:t>Premises</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a:t>
            </a:r>
            <a:r>
              <a:rPr lang="en-US" sz="1800" dirty="0">
                <a:solidFill>
                  <a:schemeClr val="tx1"/>
                </a:solidFill>
                <a:latin typeface="Calibri" panose="020F0502020204030204" pitchFamily="34" charset="0"/>
              </a:rPr>
              <a:t>of Tax Bill of Office </a:t>
            </a:r>
            <a:r>
              <a:rPr lang="en-US" sz="1800" dirty="0" smtClean="0">
                <a:solidFill>
                  <a:schemeClr val="tx1"/>
                </a:solidFill>
                <a:latin typeface="Calibri" panose="020F0502020204030204" pitchFamily="34" charset="0"/>
              </a:rPr>
              <a:t>Premises</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Sale Deed/Allotment letter/Rent Agreement of Resident place of the Director</a:t>
            </a:r>
          </a:p>
          <a:p>
            <a:pPr marL="900113" indent="-173038" algn="just">
              <a:buFont typeface="Wingdings" panose="05000000000000000000" pitchFamily="2" charset="2"/>
              <a:buChar char="§"/>
            </a:pPr>
            <a:r>
              <a:rPr lang="en-US" sz="1800" dirty="0">
                <a:solidFill>
                  <a:schemeClr val="tx1"/>
                </a:solidFill>
                <a:latin typeface="Calibri" panose="020F0502020204030204" pitchFamily="34" charset="0"/>
              </a:rPr>
              <a:t>Copy of Tax Bill of Resident premises of </a:t>
            </a:r>
            <a:r>
              <a:rPr lang="en-US" sz="1800" dirty="0" smtClean="0">
                <a:solidFill>
                  <a:schemeClr val="tx1"/>
                </a:solidFill>
                <a:latin typeface="Calibri" panose="020F0502020204030204" pitchFamily="34" charset="0"/>
              </a:rPr>
              <a:t>the Director</a:t>
            </a:r>
          </a:p>
          <a:p>
            <a:pPr marL="1588" indent="0" algn="just">
              <a:buNone/>
            </a:pPr>
            <a:r>
              <a:rPr lang="en-US" sz="1800" b="1" dirty="0" smtClean="0">
                <a:solidFill>
                  <a:schemeClr val="tx1"/>
                </a:solidFill>
                <a:latin typeface="Calibri" panose="020F0502020204030204" pitchFamily="34" charset="0"/>
              </a:rPr>
              <a:t>Step </a:t>
            </a:r>
            <a:r>
              <a:rPr lang="en-US" sz="1800" b="1" dirty="0">
                <a:solidFill>
                  <a:schemeClr val="tx1"/>
                </a:solidFill>
                <a:latin typeface="Calibri" panose="020F0502020204030204" pitchFamily="34" charset="0"/>
              </a:rPr>
              <a:t>– </a:t>
            </a:r>
            <a:r>
              <a:rPr lang="en-US" sz="1800" b="1" dirty="0" smtClean="0">
                <a:solidFill>
                  <a:schemeClr val="tx1"/>
                </a:solidFill>
                <a:latin typeface="Calibri" panose="020F0502020204030204" pitchFamily="34" charset="0"/>
              </a:rPr>
              <a:t>4 </a:t>
            </a:r>
            <a:r>
              <a:rPr lang="en-US" sz="1800" b="1" dirty="0">
                <a:solidFill>
                  <a:schemeClr val="tx1"/>
                </a:solidFill>
                <a:latin typeface="Calibri" panose="020F0502020204030204" pitchFamily="34" charset="0"/>
              </a:rPr>
              <a:t>: Open a Current Account</a:t>
            </a:r>
          </a:p>
          <a:p>
            <a:pPr marL="900113" indent="-173038" algn="just">
              <a:buFont typeface="Wingdings" panose="05000000000000000000" pitchFamily="2" charset="2"/>
              <a:buChar char="§"/>
            </a:pPr>
            <a:endParaRPr lang="en-US" sz="1800" dirty="0">
              <a:solidFill>
                <a:schemeClr val="tx1"/>
              </a:solidFill>
              <a:latin typeface="Calibri" panose="020F0502020204030204" pitchFamily="34" charset="0"/>
            </a:endParaRPr>
          </a:p>
          <a:p>
            <a:pPr marL="900113" indent="-173038" algn="just">
              <a:buFont typeface="Wingdings" panose="05000000000000000000" pitchFamily="2" charset="2"/>
              <a:buChar char="§"/>
            </a:pPr>
            <a:endParaRPr lang="en-US" sz="1800" dirty="0">
              <a:solidFill>
                <a:schemeClr val="tx1"/>
              </a:solidFill>
              <a:latin typeface="Calibri" panose="020F0502020204030204" pitchFamily="34" charset="0"/>
            </a:endParaRPr>
          </a:p>
          <a:p>
            <a:pPr marL="706438" indent="20638" algn="just">
              <a:buFont typeface="Wingdings" panose="05000000000000000000" pitchFamily="2" charset="2"/>
              <a:buChar char="§"/>
            </a:pPr>
            <a:endParaRPr lang="en-US" sz="1800" b="1" dirty="0">
              <a:solidFill>
                <a:schemeClr val="tx1"/>
              </a:solidFill>
              <a:latin typeface="Calibri" panose="020F0502020204030204" pitchFamily="34" charset="0"/>
            </a:endParaRPr>
          </a:p>
          <a:p>
            <a:pPr marL="0" indent="0">
              <a:buNone/>
            </a:pPr>
            <a:endParaRPr lang="en-US" sz="1800" dirty="0">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25</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32074183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ONE PERSON COMPANY (OPC) </a:t>
            </a:r>
            <a:r>
              <a:rPr lang="en-US" sz="18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196752"/>
            <a:ext cx="8229600" cy="5112568"/>
          </a:xfrm>
          <a:ln cap="rnd" cmpd="dbl">
            <a:solidFill>
              <a:schemeClr val="tx1"/>
            </a:solidFill>
            <a:prstDash val="sysDot"/>
          </a:ln>
        </p:spPr>
        <p:txBody>
          <a:bodyPr>
            <a:noAutofit/>
          </a:bodyPr>
          <a:lstStyle/>
          <a:p>
            <a:pPr marL="0" indent="0" algn="just">
              <a:buNone/>
            </a:pPr>
            <a:r>
              <a:rPr lang="en-US" sz="1800" b="1" dirty="0" smtClean="0">
                <a:solidFill>
                  <a:schemeClr val="tx1"/>
                </a:solidFill>
                <a:latin typeface="Calibri" panose="020F0502020204030204" pitchFamily="34" charset="0"/>
              </a:rPr>
              <a:t>Step – 5 : Register for VAT/Sales Tax</a:t>
            </a:r>
          </a:p>
          <a:p>
            <a:pPr marL="0" indent="0" algn="just">
              <a:buNone/>
            </a:pPr>
            <a:r>
              <a:rPr lang="en-US" sz="1800" b="1" dirty="0">
                <a:solidFill>
                  <a:schemeClr val="tx1"/>
                </a:solidFill>
                <a:latin typeface="Calibri" panose="020F0502020204030204" pitchFamily="34" charset="0"/>
              </a:rPr>
              <a:t>	</a:t>
            </a:r>
            <a:r>
              <a:rPr lang="en-US" sz="1800" b="1" dirty="0" smtClean="0">
                <a:solidFill>
                  <a:schemeClr val="tx1"/>
                </a:solidFill>
                <a:latin typeface="Calibri" panose="020F0502020204030204" pitchFamily="34" charset="0"/>
              </a:rPr>
              <a:t>Documents Required:</a:t>
            </a:r>
          </a:p>
          <a:p>
            <a:pPr marL="900113" indent="-173038" algn="just">
              <a:buFont typeface="Wingdings" panose="05000000000000000000" pitchFamily="2" charset="2"/>
              <a:buChar char="§"/>
            </a:pPr>
            <a:r>
              <a:rPr lang="en-US" sz="1800" b="1" dirty="0">
                <a:solidFill>
                  <a:schemeClr val="tx1"/>
                </a:solidFill>
                <a:latin typeface="Calibri" panose="020F0502020204030204" pitchFamily="34" charset="0"/>
              </a:rPr>
              <a:t>	</a:t>
            </a:r>
            <a:r>
              <a:rPr lang="en-US" sz="1800" dirty="0" smtClean="0">
                <a:solidFill>
                  <a:schemeClr val="tx1"/>
                </a:solidFill>
                <a:latin typeface="Calibri" panose="020F0502020204030204" pitchFamily="34" charset="0"/>
              </a:rPr>
              <a:t>Turnover (Sales/Purchase) required above Rs. 5 Lakhs</a:t>
            </a:r>
          </a:p>
          <a:p>
            <a:pPr marL="727075" indent="0" algn="just">
              <a:buNone/>
            </a:pPr>
            <a:r>
              <a:rPr lang="en-US" sz="1800" b="1" dirty="0">
                <a:solidFill>
                  <a:schemeClr val="tx1"/>
                </a:solidFill>
                <a:latin typeface="Calibri" panose="020F0502020204030204" pitchFamily="34" charset="0"/>
              </a:rPr>
              <a:t>	</a:t>
            </a:r>
            <a:r>
              <a:rPr lang="en-US" sz="1800" dirty="0" smtClean="0">
                <a:solidFill>
                  <a:schemeClr val="tx1"/>
                </a:solidFill>
                <a:latin typeface="Calibri" panose="020F0502020204030204" pitchFamily="34" charset="0"/>
              </a:rPr>
              <a:t>If Turnover is less than Rs. 5 Lakhs then required Challan deposit of Rs. 25,000</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Proof of Business: Copy of Shop &amp; Establishment Certificate, Copy of LLP Agreement, Copy of PAN Card of OPC, Incorporation Certificate</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Proof of Address of Business: Copy of Electricity Bill, Telephone Bill, Municipal Tax Bill</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If Business Place is owned: Copy of Agreement/Possession Letter/Allotment Letter </a:t>
            </a:r>
          </a:p>
          <a:p>
            <a:pPr marL="900113" indent="-173038" algn="just">
              <a:buFont typeface="Wingdings" panose="05000000000000000000" pitchFamily="2" charset="2"/>
              <a:buChar char="§"/>
            </a:pPr>
            <a:r>
              <a:rPr lang="en-US" sz="1800" dirty="0">
                <a:solidFill>
                  <a:schemeClr val="tx1"/>
                </a:solidFill>
                <a:latin typeface="Calibri" panose="020F0502020204030204" pitchFamily="34" charset="0"/>
              </a:rPr>
              <a:t>If Business Place is rented: Copy of Rent Agreement, Rent Receipt</a:t>
            </a:r>
          </a:p>
          <a:p>
            <a:pPr marL="900113" indent="-173038" algn="just">
              <a:buFont typeface="Wingdings" panose="05000000000000000000" pitchFamily="2" charset="2"/>
              <a:buChar char="§"/>
            </a:pPr>
            <a:r>
              <a:rPr lang="en-US" sz="1800" dirty="0">
                <a:solidFill>
                  <a:schemeClr val="tx1"/>
                </a:solidFill>
                <a:latin typeface="Calibri" panose="020F0502020204030204" pitchFamily="34" charset="0"/>
              </a:rPr>
              <a:t>Proof of Residence of t</a:t>
            </a:r>
            <a:r>
              <a:rPr lang="en-US" sz="1800" dirty="0" smtClean="0">
                <a:solidFill>
                  <a:schemeClr val="tx1"/>
                </a:solidFill>
                <a:latin typeface="Calibri" panose="020F0502020204030204" pitchFamily="34" charset="0"/>
              </a:rPr>
              <a:t>he Director: </a:t>
            </a:r>
            <a:r>
              <a:rPr lang="en-US" sz="1800" dirty="0">
                <a:solidFill>
                  <a:schemeClr val="tx1"/>
                </a:solidFill>
                <a:latin typeface="Calibri" panose="020F0502020204030204" pitchFamily="34" charset="0"/>
              </a:rPr>
              <a:t>Copy of Electricity Bill/Telephone Bill/Municipal Tax Bill</a:t>
            </a:r>
          </a:p>
          <a:p>
            <a:pPr marL="900113" indent="-173038" algn="just">
              <a:buFont typeface="Wingdings" panose="05000000000000000000" pitchFamily="2" charset="2"/>
              <a:buChar char="§"/>
            </a:pPr>
            <a:r>
              <a:rPr lang="en-US" sz="1800" dirty="0">
                <a:solidFill>
                  <a:schemeClr val="tx1"/>
                </a:solidFill>
                <a:latin typeface="Calibri" panose="020F0502020204030204" pitchFamily="34" charset="0"/>
              </a:rPr>
              <a:t>If Residential place is owned: Copy of Agreement/Possession Letter/Allotment Letter </a:t>
            </a:r>
          </a:p>
          <a:p>
            <a:pPr marL="727075" indent="0" algn="just">
              <a:buNone/>
            </a:pPr>
            <a:endParaRPr lang="en-US" sz="2000" dirty="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26</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26857657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ONE PERSON COMPANY (OPC)  </a:t>
            </a:r>
            <a:r>
              <a:rPr lang="en-US" sz="18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196752"/>
            <a:ext cx="8229600" cy="5112568"/>
          </a:xfrm>
          <a:ln cap="rnd" cmpd="dbl">
            <a:solidFill>
              <a:schemeClr val="tx1"/>
            </a:solidFill>
            <a:prstDash val="sysDot"/>
          </a:ln>
        </p:spPr>
        <p:txBody>
          <a:bodyPr>
            <a:noAutofit/>
          </a:bodyPr>
          <a:lstStyle/>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If </a:t>
            </a:r>
            <a:r>
              <a:rPr lang="en-US" sz="1800" dirty="0">
                <a:solidFill>
                  <a:schemeClr val="tx1"/>
                </a:solidFill>
                <a:latin typeface="Calibri" panose="020F0502020204030204" pitchFamily="34" charset="0"/>
              </a:rPr>
              <a:t>Residential place </a:t>
            </a:r>
            <a:r>
              <a:rPr lang="en-US" sz="1800" dirty="0" smtClean="0">
                <a:solidFill>
                  <a:schemeClr val="tx1"/>
                </a:solidFill>
                <a:latin typeface="Calibri" panose="020F0502020204030204" pitchFamily="34" charset="0"/>
              </a:rPr>
              <a:t>is rented: </a:t>
            </a:r>
            <a:r>
              <a:rPr lang="en-US" sz="1800" dirty="0">
                <a:solidFill>
                  <a:schemeClr val="tx1"/>
                </a:solidFill>
                <a:latin typeface="Calibri" panose="020F0502020204030204" pitchFamily="34" charset="0"/>
              </a:rPr>
              <a:t>Copy of Rent Agreement, Rent Receipt</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Photo of Director 5 copies each</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PAN Card of the Director</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Voter’s ID, Driving License, Aadhar Card of the Director</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Bank  Statement of Business Account</a:t>
            </a:r>
          </a:p>
          <a:p>
            <a:pPr marL="900113" indent="-173038" algn="just">
              <a:buFont typeface="Wingdings" panose="05000000000000000000" pitchFamily="2" charset="2"/>
              <a:buChar char="§"/>
            </a:pPr>
            <a:r>
              <a:rPr lang="en-US" sz="1800" dirty="0">
                <a:solidFill>
                  <a:schemeClr val="tx1"/>
                </a:solidFill>
                <a:latin typeface="Calibri" panose="020F0502020204030204" pitchFamily="34" charset="0"/>
              </a:rPr>
              <a:t>Net Banking is Compulsory from Selected Banks (ICICI, HDFC, BOB, SBI, Union Bank of India)</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All Purchase Bills, Books of Account and Purchase Ledgers required</a:t>
            </a:r>
          </a:p>
          <a:p>
            <a:pPr marL="727075" indent="0" algn="just">
              <a:buNone/>
            </a:pPr>
            <a:endParaRPr lang="en-US" sz="1800" dirty="0" smtClean="0">
              <a:solidFill>
                <a:schemeClr val="tx1"/>
              </a:solidFill>
              <a:latin typeface="Calibri" panose="020F0502020204030204" pitchFamily="34" charset="0"/>
            </a:endParaRPr>
          </a:p>
          <a:p>
            <a:pPr marL="0" indent="0" algn="just">
              <a:buNone/>
            </a:pPr>
            <a:r>
              <a:rPr lang="en-US" sz="1800" b="1" dirty="0">
                <a:solidFill>
                  <a:schemeClr val="tx1"/>
                </a:solidFill>
                <a:latin typeface="Calibri" panose="020F0502020204030204" pitchFamily="34" charset="0"/>
              </a:rPr>
              <a:t>Step – </a:t>
            </a:r>
            <a:r>
              <a:rPr lang="en-US" sz="1800" b="1" dirty="0" smtClean="0">
                <a:solidFill>
                  <a:schemeClr val="tx1"/>
                </a:solidFill>
                <a:latin typeface="Calibri" panose="020F0502020204030204" pitchFamily="34" charset="0"/>
              </a:rPr>
              <a:t>6 </a:t>
            </a:r>
            <a:r>
              <a:rPr lang="en-US" sz="1800" b="1" dirty="0">
                <a:solidFill>
                  <a:schemeClr val="tx1"/>
                </a:solidFill>
                <a:latin typeface="Calibri" panose="020F0502020204030204" pitchFamily="34" charset="0"/>
              </a:rPr>
              <a:t>: Register for Service Tax Number</a:t>
            </a:r>
          </a:p>
          <a:p>
            <a:pPr marL="0" indent="0" algn="just">
              <a:buNone/>
            </a:pPr>
            <a:r>
              <a:rPr lang="en-US" sz="1800" b="1" dirty="0">
                <a:solidFill>
                  <a:schemeClr val="tx1"/>
                </a:solidFill>
                <a:latin typeface="Calibri" panose="020F0502020204030204" pitchFamily="34" charset="0"/>
              </a:rPr>
              <a:t>	Documents Required:</a:t>
            </a:r>
          </a:p>
          <a:p>
            <a:pPr marL="900113" indent="-171450" algn="just">
              <a:buFont typeface="Wingdings" panose="05000000000000000000" pitchFamily="2" charset="2"/>
              <a:buChar char="§"/>
            </a:pPr>
            <a:r>
              <a:rPr lang="en-US" sz="1800" dirty="0">
                <a:solidFill>
                  <a:schemeClr val="tx1"/>
                </a:solidFill>
                <a:latin typeface="Calibri" panose="020F0502020204030204" pitchFamily="34" charset="0"/>
              </a:rPr>
              <a:t>	Print out of the filled ST-1 Form duly signed by the </a:t>
            </a:r>
            <a:r>
              <a:rPr lang="en-US" sz="1800" dirty="0" smtClean="0">
                <a:solidFill>
                  <a:schemeClr val="tx1"/>
                </a:solidFill>
                <a:latin typeface="Calibri" panose="020F0502020204030204" pitchFamily="34" charset="0"/>
              </a:rPr>
              <a:t>Director</a:t>
            </a:r>
            <a:endParaRPr lang="en-US" sz="1800" dirty="0">
              <a:solidFill>
                <a:schemeClr val="tx1"/>
              </a:solidFill>
              <a:latin typeface="Calibri" panose="020F0502020204030204" pitchFamily="34" charset="0"/>
            </a:endParaRPr>
          </a:p>
          <a:p>
            <a:pPr marL="900113" indent="-171450" algn="just">
              <a:buFont typeface="Wingdings" panose="05000000000000000000" pitchFamily="2" charset="2"/>
              <a:buChar char="§"/>
            </a:pPr>
            <a:r>
              <a:rPr lang="en-US" sz="1800" dirty="0">
                <a:solidFill>
                  <a:schemeClr val="tx1"/>
                </a:solidFill>
                <a:latin typeface="Calibri" panose="020F0502020204030204" pitchFamily="34" charset="0"/>
              </a:rPr>
              <a:t>Copy of PAN Card of </a:t>
            </a:r>
            <a:r>
              <a:rPr lang="en-US" sz="1800" dirty="0" smtClean="0">
                <a:solidFill>
                  <a:schemeClr val="tx1"/>
                </a:solidFill>
                <a:latin typeface="Calibri" panose="020F0502020204030204" pitchFamily="34" charset="0"/>
              </a:rPr>
              <a:t>OPC</a:t>
            </a:r>
            <a:endParaRPr lang="en-US" sz="1800" dirty="0">
              <a:solidFill>
                <a:schemeClr val="tx1"/>
              </a:solidFill>
              <a:latin typeface="Calibri" panose="020F0502020204030204" pitchFamily="34" charset="0"/>
            </a:endParaRPr>
          </a:p>
          <a:p>
            <a:pPr marL="900113" indent="-171450" algn="just">
              <a:buFont typeface="Wingdings" panose="05000000000000000000" pitchFamily="2" charset="2"/>
              <a:buChar char="§"/>
            </a:pPr>
            <a:r>
              <a:rPr lang="en-US" sz="1800" dirty="0">
                <a:solidFill>
                  <a:schemeClr val="tx1"/>
                </a:solidFill>
                <a:latin typeface="Calibri" panose="020F0502020204030204" pitchFamily="34" charset="0"/>
              </a:rPr>
              <a:t>Copy of PAN Card of </a:t>
            </a:r>
            <a:r>
              <a:rPr lang="en-US" sz="1800" dirty="0" smtClean="0">
                <a:solidFill>
                  <a:schemeClr val="tx1"/>
                </a:solidFill>
                <a:latin typeface="Calibri" panose="020F0502020204030204" pitchFamily="34" charset="0"/>
              </a:rPr>
              <a:t>the Director</a:t>
            </a:r>
            <a:endParaRPr lang="en-US" sz="1800" dirty="0">
              <a:solidFill>
                <a:schemeClr val="tx1"/>
              </a:solidFill>
              <a:latin typeface="Calibri" panose="020F0502020204030204" pitchFamily="34" charset="0"/>
            </a:endParaRPr>
          </a:p>
          <a:p>
            <a:pPr marL="900113" indent="-171450" algn="just">
              <a:buFont typeface="Wingdings" panose="05000000000000000000" pitchFamily="2" charset="2"/>
              <a:buChar char="§"/>
            </a:pPr>
            <a:r>
              <a:rPr lang="en-US" sz="1800" dirty="0">
                <a:solidFill>
                  <a:schemeClr val="tx1"/>
                </a:solidFill>
                <a:latin typeface="Calibri" panose="020F0502020204030204" pitchFamily="34" charset="0"/>
              </a:rPr>
              <a:t>Copy of Address proof of </a:t>
            </a:r>
            <a:r>
              <a:rPr lang="en-US" sz="1800" dirty="0" smtClean="0">
                <a:solidFill>
                  <a:schemeClr val="tx1"/>
                </a:solidFill>
                <a:latin typeface="Calibri" panose="020F0502020204030204" pitchFamily="34" charset="0"/>
              </a:rPr>
              <a:t>the Director</a:t>
            </a:r>
            <a:endParaRPr lang="en-US" sz="1800" dirty="0">
              <a:solidFill>
                <a:schemeClr val="tx1"/>
              </a:solidFill>
              <a:latin typeface="Calibri" panose="020F0502020204030204" pitchFamily="34" charset="0"/>
            </a:endParaRPr>
          </a:p>
          <a:p>
            <a:pPr marL="727075" indent="0" algn="just">
              <a:buNone/>
            </a:pPr>
            <a:endParaRPr lang="en-US" sz="1800" dirty="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27</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26322860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ONE PERSON COMPANY (OPC)  </a:t>
            </a:r>
            <a:r>
              <a:rPr lang="en-US" sz="18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196752"/>
            <a:ext cx="8229600" cy="5040560"/>
          </a:xfrm>
          <a:ln cap="rnd" cmpd="dbl">
            <a:solidFill>
              <a:schemeClr val="tx1"/>
            </a:solidFill>
            <a:prstDash val="sysDot"/>
          </a:ln>
        </p:spPr>
        <p:txBody>
          <a:bodyPr>
            <a:noAutofit/>
          </a:bodyPr>
          <a:lstStyle/>
          <a:p>
            <a:pPr marL="900113" indent="-171450" algn="just">
              <a:buFont typeface="Wingdings" panose="05000000000000000000" pitchFamily="2" charset="2"/>
              <a:buChar char="§"/>
            </a:pPr>
            <a:r>
              <a:rPr lang="en-US" sz="1800" b="1" dirty="0" smtClean="0">
                <a:solidFill>
                  <a:schemeClr val="tx1"/>
                </a:solidFill>
                <a:latin typeface="Calibri" panose="020F0502020204030204" pitchFamily="34" charset="0"/>
              </a:rPr>
              <a:t>Documents required for the premises for which registration is sought:</a:t>
            </a:r>
          </a:p>
          <a:p>
            <a:pPr marL="900113" indent="-171450" algn="just">
              <a:buFont typeface="Wingdings" panose="05000000000000000000" pitchFamily="2" charset="2"/>
              <a:buChar char="§"/>
            </a:pPr>
            <a:r>
              <a:rPr lang="en-US" sz="1800" dirty="0" smtClean="0">
                <a:solidFill>
                  <a:schemeClr val="tx1"/>
                </a:solidFill>
                <a:latin typeface="Calibri" panose="020F0502020204030204" pitchFamily="34" charset="0"/>
              </a:rPr>
              <a:t>If Business Place is Owned: Copy of Sale Deed/Allotment Letter/Property Tax Payment Receipt</a:t>
            </a:r>
          </a:p>
          <a:p>
            <a:pPr marL="900113" indent="-171450" algn="just">
              <a:buFont typeface="Wingdings" panose="05000000000000000000" pitchFamily="2" charset="2"/>
              <a:buChar char="§"/>
            </a:pPr>
            <a:r>
              <a:rPr lang="en-US" sz="1800" dirty="0" smtClean="0">
                <a:solidFill>
                  <a:schemeClr val="tx1"/>
                </a:solidFill>
                <a:latin typeface="Calibri" panose="020F0502020204030204" pitchFamily="34" charset="0"/>
              </a:rPr>
              <a:t>If Business Place is rented: Copy of Rent Agreement, Rent Receipt, No Objection Certificate (NOC) from owner of property along with evidence of ownership</a:t>
            </a:r>
          </a:p>
          <a:p>
            <a:pPr marL="900113" indent="-171450" algn="just">
              <a:buFont typeface="Wingdings" panose="05000000000000000000" pitchFamily="2" charset="2"/>
              <a:buChar char="§"/>
            </a:pPr>
            <a:r>
              <a:rPr lang="en-US" sz="1800" dirty="0" smtClean="0">
                <a:solidFill>
                  <a:schemeClr val="tx1"/>
                </a:solidFill>
                <a:latin typeface="Calibri" panose="020F0502020204030204" pitchFamily="34" charset="0"/>
              </a:rPr>
              <a:t>Copy of Electricity Bill/Telephone Bill of Business Place</a:t>
            </a:r>
          </a:p>
          <a:p>
            <a:pPr marL="900113" indent="-171450" algn="just">
              <a:buFont typeface="Wingdings" panose="05000000000000000000" pitchFamily="2" charset="2"/>
              <a:buChar char="§"/>
            </a:pPr>
            <a:r>
              <a:rPr lang="en-US" sz="1800" dirty="0" smtClean="0">
                <a:solidFill>
                  <a:schemeClr val="tx1"/>
                </a:solidFill>
                <a:latin typeface="Calibri" panose="020F0502020204030204" pitchFamily="34" charset="0"/>
              </a:rPr>
              <a:t>Power of Attorney in case person authorized by the Director</a:t>
            </a:r>
          </a:p>
          <a:p>
            <a:pPr marL="0" indent="0" algn="just">
              <a:buNone/>
            </a:pPr>
            <a:endParaRPr lang="en-US" sz="1800" b="1" dirty="0" smtClean="0">
              <a:solidFill>
                <a:schemeClr val="tx1"/>
              </a:solidFill>
              <a:latin typeface="Calibri" panose="020F0502020204030204" pitchFamily="34" charset="0"/>
            </a:endParaRPr>
          </a:p>
          <a:p>
            <a:pPr marL="728663" indent="0" algn="just">
              <a:buNone/>
            </a:pPr>
            <a:endParaRPr lang="en-US" sz="1800" dirty="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28</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13994974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PRIVATE LIMITED COMPANY</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196752"/>
            <a:ext cx="8229600" cy="4929411"/>
          </a:xfrm>
          <a:ln cap="rnd" cmpd="dbl">
            <a:solidFill>
              <a:schemeClr val="tx1"/>
            </a:solidFill>
            <a:prstDash val="sysDot"/>
          </a:ln>
        </p:spPr>
        <p:txBody>
          <a:bodyPr>
            <a:normAutofit fontScale="92500" lnSpcReduction="20000"/>
          </a:bodyPr>
          <a:lstStyle/>
          <a:p>
            <a:pPr marL="0" indent="0" algn="just">
              <a:buNone/>
            </a:pPr>
            <a:r>
              <a:rPr lang="en-US" sz="1900" dirty="0">
                <a:solidFill>
                  <a:schemeClr val="tx1"/>
                </a:solidFill>
                <a:latin typeface="Calibri" panose="020F0502020204030204" pitchFamily="34" charset="0"/>
              </a:rPr>
              <a:t>It is the most popular legal structure for business and allows outside funding and also employee stock options. More stringent compliance measures to be followed, hence more credibility. The company need to appoint an auditor and the audited financial statements are to be submitted to MCA annually. The company is eligible to issue debentures and convertible debentures</a:t>
            </a:r>
            <a:r>
              <a:rPr lang="en-US" sz="1900" dirty="0" smtClean="0">
                <a:solidFill>
                  <a:schemeClr val="tx1"/>
                </a:solidFill>
                <a:latin typeface="Calibri" panose="020F0502020204030204" pitchFamily="34" charset="0"/>
              </a:rPr>
              <a:t>.</a:t>
            </a:r>
          </a:p>
          <a:p>
            <a:pPr marL="0" indent="0" algn="just">
              <a:buNone/>
            </a:pPr>
            <a:endParaRPr lang="en-US" sz="1900" dirty="0">
              <a:solidFill>
                <a:schemeClr val="tx1"/>
              </a:solidFill>
              <a:latin typeface="Calibri" panose="020F0502020204030204" pitchFamily="34" charset="0"/>
            </a:endParaRPr>
          </a:p>
          <a:p>
            <a:pPr marL="0" indent="0">
              <a:buNone/>
            </a:pPr>
            <a:r>
              <a:rPr lang="en-US" sz="1900" b="1" dirty="0" smtClean="0">
                <a:solidFill>
                  <a:schemeClr val="tx1"/>
                </a:solidFill>
                <a:latin typeface="Calibri" panose="020F0502020204030204" pitchFamily="34" charset="0"/>
              </a:rPr>
              <a:t>Cost: </a:t>
            </a:r>
            <a:r>
              <a:rPr lang="en-US" sz="1900" dirty="0" smtClean="0">
                <a:solidFill>
                  <a:schemeClr val="tx1"/>
                </a:solidFill>
                <a:latin typeface="Calibri" panose="020F0502020204030204" pitchFamily="34" charset="0"/>
              </a:rPr>
              <a:t>Rs. </a:t>
            </a:r>
            <a:r>
              <a:rPr lang="en-US" sz="1900" dirty="0" smtClean="0">
                <a:solidFill>
                  <a:schemeClr val="tx1"/>
                </a:solidFill>
                <a:latin typeface="Calibri" panose="020F0502020204030204" pitchFamily="34" charset="0"/>
              </a:rPr>
              <a:t>20</a:t>
            </a:r>
            <a:r>
              <a:rPr lang="en-US" sz="1900" dirty="0" smtClean="0">
                <a:solidFill>
                  <a:schemeClr val="tx1"/>
                </a:solidFill>
                <a:latin typeface="Calibri" panose="020F0502020204030204" pitchFamily="34" charset="0"/>
              </a:rPr>
              <a:t>,000 </a:t>
            </a:r>
            <a:r>
              <a:rPr lang="en-US" sz="1900" dirty="0" smtClean="0">
                <a:solidFill>
                  <a:schemeClr val="tx1"/>
                </a:solidFill>
                <a:latin typeface="Calibri" panose="020F0502020204030204" pitchFamily="34" charset="0"/>
              </a:rPr>
              <a:t>to </a:t>
            </a:r>
            <a:r>
              <a:rPr lang="en-US" sz="1900" dirty="0" smtClean="0">
                <a:solidFill>
                  <a:schemeClr val="tx1"/>
                </a:solidFill>
                <a:latin typeface="Calibri" panose="020F0502020204030204" pitchFamily="34" charset="0"/>
              </a:rPr>
              <a:t>25</a:t>
            </a:r>
            <a:r>
              <a:rPr lang="en-US" sz="1900" dirty="0" smtClean="0">
                <a:solidFill>
                  <a:schemeClr val="tx1"/>
                </a:solidFill>
                <a:latin typeface="Calibri" panose="020F0502020204030204" pitchFamily="34" charset="0"/>
              </a:rPr>
              <a:t>,000 </a:t>
            </a:r>
            <a:r>
              <a:rPr lang="en-US" sz="1900" dirty="0" smtClean="0">
                <a:solidFill>
                  <a:schemeClr val="tx1"/>
                </a:solidFill>
                <a:latin typeface="Calibri" panose="020F0502020204030204" pitchFamily="34" charset="0"/>
              </a:rPr>
              <a:t>(For all Below mentioned Steps)</a:t>
            </a:r>
          </a:p>
          <a:p>
            <a:pPr marL="0" indent="0">
              <a:buNone/>
            </a:pPr>
            <a:endParaRPr lang="en-US" sz="1900" b="1" dirty="0">
              <a:solidFill>
                <a:schemeClr val="tx1"/>
              </a:solidFill>
              <a:latin typeface="Calibri" panose="020F0502020204030204" pitchFamily="34" charset="0"/>
            </a:endParaRPr>
          </a:p>
          <a:p>
            <a:pPr marL="0" indent="0">
              <a:buNone/>
            </a:pPr>
            <a:r>
              <a:rPr lang="en-US" sz="1900" b="1" dirty="0">
                <a:solidFill>
                  <a:schemeClr val="tx1"/>
                </a:solidFill>
                <a:latin typeface="Calibri" panose="020F0502020204030204" pitchFamily="34" charset="0"/>
              </a:rPr>
              <a:t>STEPS FOR </a:t>
            </a:r>
            <a:r>
              <a:rPr lang="en-US" sz="1900" b="1" dirty="0" smtClean="0">
                <a:solidFill>
                  <a:schemeClr val="tx1"/>
                </a:solidFill>
                <a:latin typeface="Calibri" panose="020F0502020204030204" pitchFamily="34" charset="0"/>
              </a:rPr>
              <a:t>INCORPORATING PRIVATE LIMITED COMPANY:</a:t>
            </a:r>
          </a:p>
          <a:p>
            <a:pPr marL="0" indent="0">
              <a:buNone/>
            </a:pPr>
            <a:r>
              <a:rPr lang="en-US" sz="1900" b="1" dirty="0" smtClean="0">
                <a:solidFill>
                  <a:schemeClr val="tx1"/>
                </a:solidFill>
                <a:latin typeface="Calibri" panose="020F0502020204030204" pitchFamily="34" charset="0"/>
              </a:rPr>
              <a:t>Step </a:t>
            </a:r>
            <a:r>
              <a:rPr lang="en-US" sz="1900" b="1" dirty="0">
                <a:solidFill>
                  <a:schemeClr val="tx1"/>
                </a:solidFill>
                <a:latin typeface="Calibri" panose="020F0502020204030204" pitchFamily="34" charset="0"/>
              </a:rPr>
              <a:t>– 1 : </a:t>
            </a:r>
            <a:r>
              <a:rPr lang="en-US" sz="1900" b="1" dirty="0" smtClean="0">
                <a:solidFill>
                  <a:schemeClr val="tx1"/>
                </a:solidFill>
                <a:latin typeface="Calibri" panose="020F0502020204030204" pitchFamily="34" charset="0"/>
              </a:rPr>
              <a:t>PRE INCORPORATION REQUIREMENTS</a:t>
            </a:r>
            <a:endParaRPr lang="en-US" sz="1900" b="1" dirty="0">
              <a:solidFill>
                <a:schemeClr val="tx1"/>
              </a:solidFill>
              <a:latin typeface="Calibri" panose="020F0502020204030204" pitchFamily="34" charset="0"/>
            </a:endParaRPr>
          </a:p>
          <a:p>
            <a:pPr marL="711200" indent="-347663" defTabSz="711200">
              <a:tabLst>
                <a:tab pos="449263" algn="l"/>
              </a:tabLst>
            </a:pPr>
            <a:r>
              <a:rPr lang="en-US" sz="1900" dirty="0" smtClean="0">
                <a:solidFill>
                  <a:schemeClr val="tx1"/>
                </a:solidFill>
                <a:latin typeface="Calibri" panose="020F0502020204030204" pitchFamily="34" charset="0"/>
              </a:rPr>
              <a:t>At Least 2 Promoters: Promoters may be individual or Body corporate</a:t>
            </a:r>
          </a:p>
          <a:p>
            <a:pPr marL="711200" indent="-347663" defTabSz="711200">
              <a:tabLst>
                <a:tab pos="449263" algn="l"/>
              </a:tabLst>
            </a:pPr>
            <a:r>
              <a:rPr lang="en-US" sz="1900" dirty="0" smtClean="0">
                <a:solidFill>
                  <a:schemeClr val="tx1"/>
                </a:solidFill>
                <a:latin typeface="Calibri" panose="020F0502020204030204" pitchFamily="34" charset="0"/>
              </a:rPr>
              <a:t>At Least 2 Directors: Directors should be individual only. No Body Corporate/HUF or Partnership can be appointed as Directors.</a:t>
            </a:r>
          </a:p>
          <a:p>
            <a:pPr marL="711200" indent="-347663" defTabSz="711200">
              <a:tabLst>
                <a:tab pos="449263" algn="l"/>
              </a:tabLst>
            </a:pPr>
            <a:r>
              <a:rPr lang="en-US" sz="1900" dirty="0" smtClean="0">
                <a:solidFill>
                  <a:schemeClr val="tx1"/>
                </a:solidFill>
                <a:latin typeface="Calibri" panose="020F0502020204030204" pitchFamily="34" charset="0"/>
              </a:rPr>
              <a:t>Every Company must have at least one Resident Director: A person who has stayed in India for at least 182 days or more in previous year</a:t>
            </a:r>
          </a:p>
          <a:p>
            <a:pPr marL="711200" indent="-347663" defTabSz="711200">
              <a:tabLst>
                <a:tab pos="449263" algn="l"/>
              </a:tabLst>
            </a:pPr>
            <a:r>
              <a:rPr lang="en-US" sz="1900" dirty="0" smtClean="0">
                <a:solidFill>
                  <a:schemeClr val="tx1"/>
                </a:solidFill>
                <a:latin typeface="Calibri" panose="020F0502020204030204" pitchFamily="34" charset="0"/>
              </a:rPr>
              <a:t>Generally, in most of the cases, Promoters and Directors are the same in Private Limited Companies.</a:t>
            </a:r>
          </a:p>
          <a:p>
            <a:pPr marL="711200" indent="-347663" defTabSz="711200">
              <a:tabLst>
                <a:tab pos="449263" algn="l"/>
              </a:tabLst>
            </a:pPr>
            <a:r>
              <a:rPr lang="en-US" sz="1900" dirty="0" smtClean="0">
                <a:solidFill>
                  <a:schemeClr val="tx1"/>
                </a:solidFill>
                <a:latin typeface="Calibri" panose="020F0502020204030204" pitchFamily="34" charset="0"/>
              </a:rPr>
              <a:t>Directors must have DIN and Digital Signature (DSC)</a:t>
            </a:r>
            <a:endParaRPr lang="en-US" sz="1900" dirty="0">
              <a:solidFill>
                <a:schemeClr val="tx1"/>
              </a:solidFill>
              <a:latin typeface="Calibri" panose="020F0502020204030204" pitchFamily="34" charset="0"/>
            </a:endParaRPr>
          </a:p>
          <a:p>
            <a:endParaRPr lang="en-US" sz="1800" b="1" dirty="0">
              <a:solidFill>
                <a:schemeClr val="tx1"/>
              </a:solidFill>
            </a:endParaRPr>
          </a:p>
          <a:p>
            <a:pPr marL="0" indent="0">
              <a:buNone/>
            </a:pPr>
            <a:endParaRPr lang="en-US" sz="1800" dirty="0"/>
          </a:p>
        </p:txBody>
      </p:sp>
      <p:sp>
        <p:nvSpPr>
          <p:cNvPr id="6" name="Slide Number Placeholder 5"/>
          <p:cNvSpPr>
            <a:spLocks noGrp="1"/>
          </p:cNvSpPr>
          <p:nvPr>
            <p:ph type="sldNum" sz="quarter" idx="12"/>
          </p:nvPr>
        </p:nvSpPr>
        <p:spPr/>
        <p:txBody>
          <a:bodyPr/>
          <a:lstStyle/>
          <a:p>
            <a:fld id="{30E0BAC0-EE18-4D30-A289-A934EB3BF9C3}" type="slidenum">
              <a:rPr lang="en-US" smtClean="0"/>
              <a:t>29</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8456027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944216"/>
          </a:xfrm>
        </p:spPr>
        <p:txBody>
          <a:bodyPr>
            <a:normAutofit fontScale="90000"/>
          </a:bodyPr>
          <a:lstStyle/>
          <a:p>
            <a:r>
              <a:rPr lang="en-US" sz="2800" b="1" dirty="0">
                <a:latin typeface="Aharoni" panose="02010803020104030203" pitchFamily="2" charset="-79"/>
                <a:cs typeface="Aharoni" panose="02010803020104030203" pitchFamily="2" charset="-79"/>
              </a:rPr>
              <a:t> OPTIONS FOR BUSINESS ENTITY FORMATION</a:t>
            </a:r>
            <a:br>
              <a:rPr lang="en-US" sz="2800" b="1" dirty="0">
                <a:latin typeface="Aharoni" panose="02010803020104030203" pitchFamily="2" charset="-79"/>
                <a:cs typeface="Aharoni" panose="02010803020104030203" pitchFamily="2" charset="-79"/>
              </a:rPr>
            </a:br>
            <a:r>
              <a:rPr lang="en-US" sz="2800" b="1" dirty="0">
                <a:latin typeface="Aharoni" panose="02010803020104030203" pitchFamily="2" charset="-79"/>
                <a:cs typeface="Aharoni" panose="02010803020104030203" pitchFamily="2" charset="-79"/>
              </a:rPr>
              <a:t>FOR </a:t>
            </a:r>
            <a:br>
              <a:rPr lang="en-US" sz="2800" b="1" dirty="0">
                <a:latin typeface="Aharoni" panose="02010803020104030203" pitchFamily="2" charset="-79"/>
                <a:cs typeface="Aharoni" panose="02010803020104030203" pitchFamily="2" charset="-79"/>
              </a:rPr>
            </a:br>
            <a:r>
              <a:rPr lang="en-US" sz="2800" b="1" dirty="0">
                <a:latin typeface="Aharoni" panose="02010803020104030203" pitchFamily="2" charset="-79"/>
                <a:cs typeface="Aharoni" panose="02010803020104030203" pitchFamily="2" charset="-79"/>
              </a:rPr>
              <a:t>START UP</a:t>
            </a:r>
            <a:r>
              <a:rPr lang="en-US" sz="2800" b="1" dirty="0" smtClean="0">
                <a:latin typeface="Aharoni" panose="02010803020104030203" pitchFamily="2" charset="-79"/>
                <a:cs typeface="Aharoni" panose="02010803020104030203" pitchFamily="2" charset="-79"/>
              </a:rPr>
              <a:t>  </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2348880"/>
            <a:ext cx="8229600" cy="3777283"/>
          </a:xfrm>
          <a:ln cap="rnd" cmpd="dbl">
            <a:solidFill>
              <a:schemeClr val="tx1"/>
            </a:solidFill>
            <a:prstDash val="sysDot"/>
          </a:ln>
        </p:spPr>
        <p:txBody>
          <a:bodyPr>
            <a:normAutofit/>
          </a:bodyPr>
          <a:lstStyle/>
          <a:p>
            <a:r>
              <a:rPr lang="en-US" sz="3000" dirty="0" smtClean="0">
                <a:solidFill>
                  <a:schemeClr val="tx1"/>
                </a:solidFill>
                <a:latin typeface="Calibri" panose="020F0502020204030204" pitchFamily="34" charset="0"/>
              </a:rPr>
              <a:t>Sole Proprietorship</a:t>
            </a:r>
          </a:p>
          <a:p>
            <a:r>
              <a:rPr lang="en-US" sz="3000" dirty="0" smtClean="0">
                <a:solidFill>
                  <a:schemeClr val="tx1"/>
                </a:solidFill>
                <a:latin typeface="Calibri" panose="020F0502020204030204" pitchFamily="34" charset="0"/>
              </a:rPr>
              <a:t>Partnership</a:t>
            </a:r>
          </a:p>
          <a:p>
            <a:r>
              <a:rPr lang="en-US" sz="3000" dirty="0" smtClean="0">
                <a:solidFill>
                  <a:schemeClr val="tx1"/>
                </a:solidFill>
                <a:latin typeface="Calibri" panose="020F0502020204030204" pitchFamily="34" charset="0"/>
              </a:rPr>
              <a:t>Limited Liability Partnership</a:t>
            </a:r>
          </a:p>
          <a:p>
            <a:r>
              <a:rPr lang="en-US" sz="3000" dirty="0" smtClean="0">
                <a:solidFill>
                  <a:schemeClr val="tx1"/>
                </a:solidFill>
                <a:latin typeface="Calibri" panose="020F0502020204030204" pitchFamily="34" charset="0"/>
              </a:rPr>
              <a:t>Company</a:t>
            </a:r>
            <a:endParaRPr lang="en-US" sz="3000" dirty="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3</a:t>
            </a:fld>
            <a:endParaRPr lang="en-US" dirty="0"/>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
        <p:nvSpPr>
          <p:cNvPr id="9" name="TextBox 8"/>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Tree>
    <p:extLst>
      <p:ext uri="{BB962C8B-B14F-4D97-AF65-F5344CB8AC3E}">
        <p14:creationId xmlns:p14="http://schemas.microsoft.com/office/powerpoint/2010/main" val="30852802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PRIVATE LIMITED COMPANY  </a:t>
            </a:r>
            <a:r>
              <a:rPr lang="en-US" sz="18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196752"/>
            <a:ext cx="8229600" cy="5040560"/>
          </a:xfrm>
          <a:ln cap="rnd" cmpd="dbl">
            <a:solidFill>
              <a:schemeClr val="tx1"/>
            </a:solidFill>
            <a:prstDash val="sysDot"/>
          </a:ln>
        </p:spPr>
        <p:txBody>
          <a:bodyPr>
            <a:normAutofit/>
          </a:bodyPr>
          <a:lstStyle/>
          <a:p>
            <a:pPr marL="0" indent="0">
              <a:buNone/>
            </a:pPr>
            <a:r>
              <a:rPr lang="en-US" sz="1800" b="1" dirty="0" smtClean="0">
                <a:solidFill>
                  <a:schemeClr val="tx1"/>
                </a:solidFill>
                <a:latin typeface="Calibri" panose="020F0502020204030204" pitchFamily="34" charset="0"/>
              </a:rPr>
              <a:t>Step – 2 : INCORPORATING A PRIVATE LIMITED COMPANY</a:t>
            </a:r>
          </a:p>
          <a:p>
            <a:pPr>
              <a:buFont typeface="Courier New" panose="02070309020205020404" pitchFamily="49" charset="0"/>
              <a:buChar char="o"/>
            </a:pPr>
            <a:r>
              <a:rPr lang="en-US" sz="1800" b="1" dirty="0">
                <a:solidFill>
                  <a:schemeClr val="tx1"/>
                </a:solidFill>
                <a:latin typeface="Calibri" panose="020F0502020204030204" pitchFamily="34" charset="0"/>
              </a:rPr>
              <a:t>Apply for Digital Signature Certificate</a:t>
            </a:r>
          </a:p>
          <a:p>
            <a:pPr marL="0" indent="0">
              <a:buNone/>
              <a:tabLst>
                <a:tab pos="363538" algn="l"/>
              </a:tabLst>
            </a:pPr>
            <a:r>
              <a:rPr lang="en-US" sz="1800" dirty="0">
                <a:solidFill>
                  <a:schemeClr val="tx1"/>
                </a:solidFill>
                <a:latin typeface="Calibri" panose="020F0502020204030204" pitchFamily="34" charset="0"/>
              </a:rPr>
              <a:t>	Digital Signature Certificate of the proposed </a:t>
            </a:r>
            <a:r>
              <a:rPr lang="en-US" sz="1800" dirty="0" smtClean="0">
                <a:solidFill>
                  <a:schemeClr val="tx1"/>
                </a:solidFill>
                <a:latin typeface="Calibri" panose="020F0502020204030204" pitchFamily="34" charset="0"/>
              </a:rPr>
              <a:t>Directors </a:t>
            </a:r>
            <a:r>
              <a:rPr lang="en-US" sz="1800" dirty="0">
                <a:solidFill>
                  <a:schemeClr val="tx1"/>
                </a:solidFill>
                <a:latin typeface="Calibri" panose="020F0502020204030204" pitchFamily="34" charset="0"/>
              </a:rPr>
              <a:t>is required.</a:t>
            </a:r>
          </a:p>
          <a:p>
            <a:pPr>
              <a:tabLst>
                <a:tab pos="363538" algn="l"/>
              </a:tabLst>
            </a:pPr>
            <a:r>
              <a:rPr lang="en-US" sz="1800" b="1" dirty="0">
                <a:solidFill>
                  <a:schemeClr val="tx1"/>
                </a:solidFill>
                <a:latin typeface="Calibri" panose="020F0502020204030204" pitchFamily="34" charset="0"/>
              </a:rPr>
              <a:t>Documents required for DSC:</a:t>
            </a:r>
          </a:p>
          <a:p>
            <a:pPr marL="706438">
              <a:buFont typeface="Wingdings" panose="05000000000000000000" pitchFamily="2" charset="2"/>
              <a:buChar char="§"/>
              <a:tabLst>
                <a:tab pos="711200" algn="l"/>
              </a:tabLst>
            </a:pPr>
            <a:r>
              <a:rPr lang="en-US" sz="1800" b="1" dirty="0">
                <a:solidFill>
                  <a:schemeClr val="tx1"/>
                </a:solidFill>
                <a:latin typeface="Calibri" panose="020F0502020204030204" pitchFamily="34" charset="0"/>
              </a:rPr>
              <a:t>	</a:t>
            </a:r>
            <a:r>
              <a:rPr lang="en-US" sz="1800" dirty="0">
                <a:solidFill>
                  <a:schemeClr val="tx1"/>
                </a:solidFill>
                <a:latin typeface="Calibri" panose="020F0502020204030204" pitchFamily="34" charset="0"/>
              </a:rPr>
              <a:t>DSC Application Form</a:t>
            </a:r>
          </a:p>
          <a:p>
            <a:pPr marL="706438">
              <a:buFont typeface="Wingdings" panose="05000000000000000000" pitchFamily="2" charset="2"/>
              <a:buChar char="§"/>
              <a:tabLst>
                <a:tab pos="711200" algn="l"/>
              </a:tabLst>
            </a:pPr>
            <a:r>
              <a:rPr lang="en-US" sz="1800" dirty="0">
                <a:solidFill>
                  <a:schemeClr val="tx1"/>
                </a:solidFill>
                <a:latin typeface="Calibri" panose="020F0502020204030204" pitchFamily="34" charset="0"/>
              </a:rPr>
              <a:t>Identity Proof</a:t>
            </a:r>
          </a:p>
          <a:p>
            <a:pPr marL="706438">
              <a:buFont typeface="Wingdings" panose="05000000000000000000" pitchFamily="2" charset="2"/>
              <a:buChar char="§"/>
              <a:tabLst>
                <a:tab pos="711200" algn="l"/>
              </a:tabLst>
            </a:pPr>
            <a:r>
              <a:rPr lang="en-US" sz="1800" dirty="0">
                <a:solidFill>
                  <a:schemeClr val="tx1"/>
                </a:solidFill>
                <a:latin typeface="Calibri" panose="020F0502020204030204" pitchFamily="34" charset="0"/>
              </a:rPr>
              <a:t>Address Proof</a:t>
            </a:r>
          </a:p>
          <a:p>
            <a:pPr>
              <a:buFont typeface="Courier New" panose="02070309020205020404" pitchFamily="49" charset="0"/>
              <a:buChar char="o"/>
            </a:pPr>
            <a:r>
              <a:rPr lang="en-US" sz="1800" b="1" dirty="0" smtClean="0">
                <a:solidFill>
                  <a:schemeClr val="tx1"/>
                </a:solidFill>
                <a:latin typeface="Calibri" panose="020F0502020204030204" pitchFamily="34" charset="0"/>
              </a:rPr>
              <a:t>Apply </a:t>
            </a:r>
            <a:r>
              <a:rPr lang="en-US" sz="1800" b="1" dirty="0">
                <a:solidFill>
                  <a:schemeClr val="tx1"/>
                </a:solidFill>
                <a:latin typeface="Calibri" panose="020F0502020204030204" pitchFamily="34" charset="0"/>
              </a:rPr>
              <a:t>for obtaining DIN of proposed Director</a:t>
            </a:r>
            <a:r>
              <a:rPr lang="en-US" sz="1800" b="1" dirty="0" smtClean="0">
                <a:solidFill>
                  <a:schemeClr val="tx1"/>
                </a:solidFill>
                <a:latin typeface="Calibri" panose="020F0502020204030204" pitchFamily="34" charset="0"/>
              </a:rPr>
              <a:t>.</a:t>
            </a:r>
          </a:p>
          <a:p>
            <a:r>
              <a:rPr lang="en-US" sz="1800" b="1" dirty="0" smtClean="0">
                <a:solidFill>
                  <a:schemeClr val="tx1"/>
                </a:solidFill>
                <a:latin typeface="Calibri" panose="020F0502020204030204" pitchFamily="34" charset="0"/>
              </a:rPr>
              <a:t>Documents </a:t>
            </a:r>
            <a:r>
              <a:rPr lang="en-US" sz="1800" b="1" dirty="0">
                <a:solidFill>
                  <a:schemeClr val="tx1"/>
                </a:solidFill>
                <a:latin typeface="Calibri" panose="020F0502020204030204" pitchFamily="34" charset="0"/>
              </a:rPr>
              <a:t>Required for DIN Registration:</a:t>
            </a:r>
          </a:p>
          <a:p>
            <a:pPr marL="706438">
              <a:buFont typeface="Wingdings" panose="05000000000000000000" pitchFamily="2" charset="2"/>
              <a:buChar char="§"/>
            </a:pPr>
            <a:r>
              <a:rPr lang="en-US" sz="1800" dirty="0">
                <a:solidFill>
                  <a:schemeClr val="tx1"/>
                </a:solidFill>
                <a:latin typeface="Calibri" panose="020F0502020204030204" pitchFamily="34" charset="0"/>
              </a:rPr>
              <a:t>1 Passport size Photograph</a:t>
            </a:r>
          </a:p>
          <a:p>
            <a:pPr marL="706438">
              <a:buFont typeface="Wingdings" panose="05000000000000000000" pitchFamily="2" charset="2"/>
              <a:buChar char="§"/>
            </a:pPr>
            <a:r>
              <a:rPr lang="en-US" sz="1800" dirty="0">
                <a:solidFill>
                  <a:schemeClr val="tx1"/>
                </a:solidFill>
                <a:latin typeface="Calibri" panose="020F0502020204030204" pitchFamily="34" charset="0"/>
              </a:rPr>
              <a:t>Identity Proof: PAN Card of Director</a:t>
            </a:r>
          </a:p>
          <a:p>
            <a:pPr marL="706438">
              <a:buFont typeface="Wingdings" panose="05000000000000000000" pitchFamily="2" charset="2"/>
              <a:buChar char="§"/>
            </a:pPr>
            <a:r>
              <a:rPr lang="en-US" sz="1800" dirty="0">
                <a:solidFill>
                  <a:schemeClr val="tx1"/>
                </a:solidFill>
                <a:latin typeface="Calibri" panose="020F0502020204030204" pitchFamily="34" charset="0"/>
              </a:rPr>
              <a:t>Address Proof: Passport/Driving License having pin code/Election Card or Electricity Bill/Telephone Bill/Bank Statement certified by Bank Manager</a:t>
            </a:r>
          </a:p>
          <a:p>
            <a:pPr marL="363538" indent="0" defTabSz="711200">
              <a:buNone/>
            </a:pPr>
            <a:r>
              <a:rPr lang="en-US" sz="1800" dirty="0">
                <a:solidFill>
                  <a:schemeClr val="tx1"/>
                </a:solidFill>
                <a:latin typeface="Calibri" panose="020F0502020204030204" pitchFamily="34" charset="0"/>
              </a:rPr>
              <a:t>	(Which should not be older than 2 months)</a:t>
            </a:r>
          </a:p>
          <a:p>
            <a:pPr marL="649288" indent="-285750" defTabSz="711200">
              <a:buFont typeface="Wingdings" panose="05000000000000000000" pitchFamily="2" charset="2"/>
              <a:buChar char="§"/>
            </a:pPr>
            <a:r>
              <a:rPr lang="en-US" sz="1800" dirty="0">
                <a:solidFill>
                  <a:schemeClr val="tx1"/>
                </a:solidFill>
                <a:latin typeface="Calibri" panose="020F0502020204030204" pitchFamily="34" charset="0"/>
              </a:rPr>
              <a:t>Email Address &amp; Mobile Number of Applicants</a:t>
            </a:r>
          </a:p>
          <a:p>
            <a:endParaRPr lang="en-US" sz="1800" b="1" dirty="0">
              <a:solidFill>
                <a:schemeClr val="tx1"/>
              </a:solidFill>
            </a:endParaRPr>
          </a:p>
          <a:p>
            <a:pPr marL="0" indent="0">
              <a:buNone/>
            </a:pPr>
            <a:endParaRPr lang="en-US" sz="1800" dirty="0"/>
          </a:p>
        </p:txBody>
      </p:sp>
      <p:sp>
        <p:nvSpPr>
          <p:cNvPr id="6" name="Slide Number Placeholder 5"/>
          <p:cNvSpPr>
            <a:spLocks noGrp="1"/>
          </p:cNvSpPr>
          <p:nvPr>
            <p:ph type="sldNum" sz="quarter" idx="12"/>
          </p:nvPr>
        </p:nvSpPr>
        <p:spPr/>
        <p:txBody>
          <a:bodyPr/>
          <a:lstStyle/>
          <a:p>
            <a:fld id="{30E0BAC0-EE18-4D30-A289-A934EB3BF9C3}" type="slidenum">
              <a:rPr lang="en-US" smtClean="0"/>
              <a:t>30</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40779531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PRIVATE LIMITED COMPANY  </a:t>
            </a:r>
            <a:r>
              <a:rPr lang="en-US" sz="18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196752"/>
            <a:ext cx="8229600" cy="5040560"/>
          </a:xfrm>
          <a:ln cap="rnd" cmpd="dbl">
            <a:solidFill>
              <a:schemeClr val="tx1"/>
            </a:solidFill>
            <a:prstDash val="sysDot"/>
          </a:ln>
        </p:spPr>
        <p:txBody>
          <a:bodyPr>
            <a:normAutofit fontScale="85000" lnSpcReduction="10000"/>
          </a:bodyPr>
          <a:lstStyle/>
          <a:p>
            <a:pPr>
              <a:buFont typeface="Courier New" panose="02070309020205020404" pitchFamily="49" charset="0"/>
              <a:buChar char="o"/>
            </a:pPr>
            <a:r>
              <a:rPr lang="en-US" sz="1900" b="1" dirty="0" smtClean="0">
                <a:solidFill>
                  <a:schemeClr val="tx1"/>
                </a:solidFill>
                <a:latin typeface="Calibri" panose="020F0502020204030204" pitchFamily="34" charset="0"/>
              </a:rPr>
              <a:t>Application </a:t>
            </a:r>
            <a:r>
              <a:rPr lang="en-US" sz="1900" b="1" dirty="0">
                <a:solidFill>
                  <a:schemeClr val="tx1"/>
                </a:solidFill>
                <a:latin typeface="Calibri" panose="020F0502020204030204" pitchFamily="34" charset="0"/>
              </a:rPr>
              <a:t>to </a:t>
            </a:r>
            <a:r>
              <a:rPr lang="en-US" sz="1900" b="1" dirty="0" smtClean="0">
                <a:solidFill>
                  <a:schemeClr val="tx1"/>
                </a:solidFill>
                <a:latin typeface="Calibri" panose="020F0502020204030204" pitchFamily="34" charset="0"/>
              </a:rPr>
              <a:t>MCA </a:t>
            </a:r>
            <a:r>
              <a:rPr lang="en-US" sz="1900" b="1" dirty="0">
                <a:solidFill>
                  <a:schemeClr val="tx1"/>
                </a:solidFill>
                <a:latin typeface="Calibri" panose="020F0502020204030204" pitchFamily="34" charset="0"/>
              </a:rPr>
              <a:t>for name availability of the proposed </a:t>
            </a:r>
            <a:r>
              <a:rPr lang="en-US" sz="1900" b="1" dirty="0" smtClean="0">
                <a:solidFill>
                  <a:schemeClr val="tx1"/>
                </a:solidFill>
                <a:latin typeface="Calibri" panose="020F0502020204030204" pitchFamily="34" charset="0"/>
              </a:rPr>
              <a:t>Company</a:t>
            </a:r>
            <a:endParaRPr lang="en-US" sz="1900" b="1" dirty="0">
              <a:solidFill>
                <a:schemeClr val="tx1"/>
              </a:solidFill>
              <a:latin typeface="Calibri" panose="020F0502020204030204" pitchFamily="34" charset="0"/>
            </a:endParaRPr>
          </a:p>
          <a:p>
            <a:pPr marL="706438">
              <a:buFont typeface="Wingdings" panose="05000000000000000000" pitchFamily="2" charset="2"/>
              <a:buChar char="§"/>
              <a:tabLst>
                <a:tab pos="711200" algn="l"/>
              </a:tabLst>
            </a:pPr>
            <a:r>
              <a:rPr lang="en-US" sz="1900" dirty="0">
                <a:solidFill>
                  <a:schemeClr val="tx1"/>
                </a:solidFill>
                <a:latin typeface="Calibri" panose="020F0502020204030204" pitchFamily="34" charset="0"/>
              </a:rPr>
              <a:t>	Need to file Form INC-1 for name availability. </a:t>
            </a:r>
          </a:p>
          <a:p>
            <a:pPr marL="706438">
              <a:buFont typeface="Wingdings" panose="05000000000000000000" pitchFamily="2" charset="2"/>
              <a:buChar char="§"/>
              <a:tabLst>
                <a:tab pos="711200" algn="l"/>
              </a:tabLst>
            </a:pPr>
            <a:r>
              <a:rPr lang="en-US" sz="1900" dirty="0">
                <a:solidFill>
                  <a:schemeClr val="tx1"/>
                </a:solidFill>
                <a:latin typeface="Calibri" panose="020F0502020204030204" pitchFamily="34" charset="0"/>
              </a:rPr>
              <a:t>The applicant need to give 5/6 proposed names in preference along with their meaning and significance of each word.</a:t>
            </a:r>
          </a:p>
          <a:p>
            <a:pPr marL="301625" indent="-285750">
              <a:buFont typeface="Courier New" panose="02070309020205020404" pitchFamily="49" charset="0"/>
              <a:buChar char="o"/>
              <a:tabLst>
                <a:tab pos="363538" algn="l"/>
              </a:tabLst>
            </a:pPr>
            <a:r>
              <a:rPr lang="en-US" sz="1900" b="1" dirty="0">
                <a:solidFill>
                  <a:schemeClr val="tx1"/>
                </a:solidFill>
                <a:latin typeface="Calibri" panose="020F0502020204030204" pitchFamily="34" charset="0"/>
              </a:rPr>
              <a:t>Filing of Incorporation document</a:t>
            </a:r>
          </a:p>
          <a:p>
            <a:pPr marL="706438" indent="-285750">
              <a:buFont typeface="Wingdings" panose="05000000000000000000" pitchFamily="2" charset="2"/>
              <a:buChar char="§"/>
              <a:tabLst>
                <a:tab pos="363538" algn="l"/>
              </a:tabLst>
            </a:pPr>
            <a:r>
              <a:rPr lang="en-US" sz="1900" dirty="0">
                <a:solidFill>
                  <a:schemeClr val="tx1"/>
                </a:solidFill>
                <a:latin typeface="Calibri" panose="020F0502020204030204" pitchFamily="34" charset="0"/>
              </a:rPr>
              <a:t>Need to file Form </a:t>
            </a:r>
            <a:r>
              <a:rPr lang="en-US" sz="1900" dirty="0" smtClean="0">
                <a:solidFill>
                  <a:schemeClr val="tx1"/>
                </a:solidFill>
                <a:latin typeface="Calibri" panose="020F0502020204030204" pitchFamily="34" charset="0"/>
              </a:rPr>
              <a:t>INC-7 </a:t>
            </a:r>
            <a:endParaRPr lang="en-US" sz="1900" b="1" dirty="0" smtClean="0">
              <a:solidFill>
                <a:schemeClr val="tx1"/>
              </a:solidFill>
              <a:latin typeface="Calibri" panose="020F0502020204030204" pitchFamily="34" charset="0"/>
            </a:endParaRPr>
          </a:p>
          <a:p>
            <a:pPr marL="706438" indent="-285750">
              <a:buFont typeface="Wingdings" panose="05000000000000000000" pitchFamily="2" charset="2"/>
              <a:buChar char="§"/>
              <a:tabLst>
                <a:tab pos="363538" algn="l"/>
              </a:tabLst>
            </a:pPr>
            <a:r>
              <a:rPr lang="en-US" sz="1900" dirty="0" smtClean="0">
                <a:solidFill>
                  <a:schemeClr val="tx1"/>
                </a:solidFill>
                <a:latin typeface="Calibri" panose="020F0502020204030204" pitchFamily="34" charset="0"/>
              </a:rPr>
              <a:t>MOA and AOA of the Company Should be prepared and attached</a:t>
            </a:r>
          </a:p>
          <a:p>
            <a:pPr marL="706438" indent="-285750">
              <a:buFont typeface="Wingdings" panose="05000000000000000000" pitchFamily="2" charset="2"/>
              <a:buChar char="§"/>
              <a:tabLst>
                <a:tab pos="363538" algn="l"/>
              </a:tabLst>
            </a:pPr>
            <a:r>
              <a:rPr lang="en-US" sz="1900" dirty="0" smtClean="0">
                <a:solidFill>
                  <a:schemeClr val="tx1"/>
                </a:solidFill>
                <a:latin typeface="Calibri" panose="020F0502020204030204" pitchFamily="34" charset="0"/>
              </a:rPr>
              <a:t>Declaration in Form No. INC-8 is to be attached</a:t>
            </a:r>
          </a:p>
          <a:p>
            <a:pPr marL="706438" indent="-285750">
              <a:buFont typeface="Wingdings" panose="05000000000000000000" pitchFamily="2" charset="2"/>
              <a:buChar char="§"/>
              <a:tabLst>
                <a:tab pos="363538" algn="l"/>
              </a:tabLst>
            </a:pPr>
            <a:r>
              <a:rPr lang="en-US" sz="1900" dirty="0" smtClean="0">
                <a:solidFill>
                  <a:schemeClr val="tx1"/>
                </a:solidFill>
                <a:latin typeface="Calibri" panose="020F0502020204030204" pitchFamily="34" charset="0"/>
              </a:rPr>
              <a:t>Affidavit from each of the Subscriber to the MOA in Form No. INC-9</a:t>
            </a:r>
          </a:p>
          <a:p>
            <a:pPr marL="706438" indent="-285750">
              <a:buFont typeface="Wingdings" panose="05000000000000000000" pitchFamily="2" charset="2"/>
              <a:buChar char="§"/>
              <a:tabLst>
                <a:tab pos="363538" algn="l"/>
              </a:tabLst>
            </a:pPr>
            <a:r>
              <a:rPr lang="en-US" sz="1900" dirty="0" smtClean="0">
                <a:solidFill>
                  <a:schemeClr val="tx1"/>
                </a:solidFill>
                <a:latin typeface="Calibri" panose="020F0502020204030204" pitchFamily="34" charset="0"/>
              </a:rPr>
              <a:t>Proof of Identity of all the Directors is to be attached</a:t>
            </a:r>
          </a:p>
          <a:p>
            <a:pPr marL="706438" indent="-285750">
              <a:buFont typeface="Wingdings" panose="05000000000000000000" pitchFamily="2" charset="2"/>
              <a:buChar char="§"/>
              <a:tabLst>
                <a:tab pos="363538" algn="l"/>
              </a:tabLst>
            </a:pPr>
            <a:r>
              <a:rPr lang="en-US" sz="1900" dirty="0" smtClean="0">
                <a:solidFill>
                  <a:schemeClr val="tx1"/>
                </a:solidFill>
                <a:latin typeface="Calibri" panose="020F0502020204030204" pitchFamily="34" charset="0"/>
              </a:rPr>
              <a:t>Proof of Address of all the Directors is to be attached</a:t>
            </a:r>
          </a:p>
          <a:p>
            <a:pPr marL="420688" indent="0">
              <a:buNone/>
              <a:tabLst>
                <a:tab pos="812800" algn="l"/>
              </a:tabLst>
            </a:pPr>
            <a:r>
              <a:rPr lang="en-US" sz="1900" dirty="0">
                <a:solidFill>
                  <a:schemeClr val="tx1"/>
                </a:solidFill>
                <a:latin typeface="Calibri" panose="020F0502020204030204" pitchFamily="34" charset="0"/>
              </a:rPr>
              <a:t> </a:t>
            </a:r>
            <a:r>
              <a:rPr lang="en-US" sz="1900" dirty="0" smtClean="0">
                <a:solidFill>
                  <a:schemeClr val="tx1"/>
                </a:solidFill>
                <a:latin typeface="Calibri" panose="020F0502020204030204" pitchFamily="34" charset="0"/>
              </a:rPr>
              <a:t>     (Electricity Bill/Telephone Bill/Bank Statement only which should not be older 	than 2 months)</a:t>
            </a:r>
            <a:endParaRPr lang="en-US" sz="1900" dirty="0">
              <a:solidFill>
                <a:schemeClr val="tx1"/>
              </a:solidFill>
              <a:latin typeface="Calibri" panose="020F0502020204030204" pitchFamily="34" charset="0"/>
            </a:endParaRPr>
          </a:p>
          <a:p>
            <a:pPr>
              <a:buFont typeface="Courier New" panose="02070309020205020404" pitchFamily="49" charset="0"/>
              <a:buChar char="o"/>
              <a:tabLst>
                <a:tab pos="812800" algn="l"/>
              </a:tabLst>
            </a:pPr>
            <a:r>
              <a:rPr lang="en-US" sz="1900" b="1" dirty="0" smtClean="0">
                <a:solidFill>
                  <a:schemeClr val="tx1"/>
                </a:solidFill>
                <a:latin typeface="Calibri" panose="020F0502020204030204" pitchFamily="34" charset="0"/>
              </a:rPr>
              <a:t>Filing of Form DIR-12: for Appointment of Directors/Managing Directors/Managers</a:t>
            </a:r>
          </a:p>
          <a:p>
            <a:pPr marL="704850" indent="-285750">
              <a:buFont typeface="Wingdings" panose="05000000000000000000" pitchFamily="2" charset="2"/>
              <a:buChar char="§"/>
            </a:pPr>
            <a:r>
              <a:rPr lang="en-US" sz="1900" dirty="0" smtClean="0">
                <a:solidFill>
                  <a:schemeClr val="tx1"/>
                </a:solidFill>
                <a:latin typeface="Calibri" panose="020F0502020204030204" pitchFamily="34" charset="0"/>
              </a:rPr>
              <a:t>Letter of appointment is mandatory to attach for appointment of Director</a:t>
            </a:r>
          </a:p>
          <a:p>
            <a:pPr marL="704850" indent="-285750">
              <a:buFont typeface="Wingdings" panose="05000000000000000000" pitchFamily="2" charset="2"/>
              <a:buChar char="§"/>
            </a:pPr>
            <a:r>
              <a:rPr lang="en-US" sz="1900" dirty="0" smtClean="0">
                <a:solidFill>
                  <a:schemeClr val="tx1"/>
                </a:solidFill>
                <a:latin typeface="Calibri" panose="020F0502020204030204" pitchFamily="34" charset="0"/>
              </a:rPr>
              <a:t>Declaration by first director in Form INC-9 is mandatory to attach</a:t>
            </a:r>
          </a:p>
          <a:p>
            <a:pPr marL="704850" indent="-285750">
              <a:buFont typeface="Wingdings" panose="05000000000000000000" pitchFamily="2" charset="2"/>
              <a:buChar char="§"/>
            </a:pPr>
            <a:r>
              <a:rPr lang="en-US" sz="1900" dirty="0" smtClean="0">
                <a:solidFill>
                  <a:schemeClr val="tx1"/>
                </a:solidFill>
                <a:latin typeface="Calibri" panose="020F0502020204030204" pitchFamily="34" charset="0"/>
              </a:rPr>
              <a:t>Declaration of the appointee director in Form No. DIR-2 is mandatory to attach</a:t>
            </a:r>
          </a:p>
          <a:p>
            <a:pPr marL="782638" indent="0">
              <a:buNone/>
            </a:pPr>
            <a:r>
              <a:rPr lang="en-US" sz="1900" dirty="0" smtClean="0">
                <a:solidFill>
                  <a:schemeClr val="tx1"/>
                </a:solidFill>
                <a:latin typeface="Calibri" panose="020F0502020204030204" pitchFamily="34" charset="0"/>
              </a:rPr>
              <a:t>	</a:t>
            </a:r>
            <a:endParaRPr lang="en-US" sz="1900" dirty="0">
              <a:solidFill>
                <a:schemeClr val="tx1"/>
              </a:solidFill>
              <a:latin typeface="Calibri" panose="020F0502020204030204" pitchFamily="34" charset="0"/>
            </a:endParaRPr>
          </a:p>
          <a:p>
            <a:pPr marL="0" indent="0">
              <a:buNone/>
            </a:pPr>
            <a:endParaRPr lang="en-US" sz="1800" dirty="0"/>
          </a:p>
        </p:txBody>
      </p:sp>
      <p:sp>
        <p:nvSpPr>
          <p:cNvPr id="6" name="Slide Number Placeholder 5"/>
          <p:cNvSpPr>
            <a:spLocks noGrp="1"/>
          </p:cNvSpPr>
          <p:nvPr>
            <p:ph type="sldNum" sz="quarter" idx="12"/>
          </p:nvPr>
        </p:nvSpPr>
        <p:spPr/>
        <p:txBody>
          <a:bodyPr/>
          <a:lstStyle/>
          <a:p>
            <a:fld id="{30E0BAC0-EE18-4D30-A289-A934EB3BF9C3}" type="slidenum">
              <a:rPr lang="en-US" smtClean="0"/>
              <a:t>31</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20651942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PRIVATE LIMITED COMPANY  </a:t>
            </a:r>
            <a:r>
              <a:rPr lang="en-US" sz="18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196752"/>
            <a:ext cx="8229600" cy="5040560"/>
          </a:xfrm>
          <a:ln cap="rnd" cmpd="dbl">
            <a:solidFill>
              <a:schemeClr val="tx1"/>
            </a:solidFill>
            <a:prstDash val="sysDot"/>
          </a:ln>
        </p:spPr>
        <p:txBody>
          <a:bodyPr>
            <a:normAutofit/>
          </a:bodyPr>
          <a:lstStyle/>
          <a:p>
            <a:pPr>
              <a:buFont typeface="Courier New" panose="02070309020205020404" pitchFamily="49" charset="0"/>
              <a:buChar char="o"/>
            </a:pPr>
            <a:r>
              <a:rPr lang="en-US" sz="1800" b="1" dirty="0" smtClean="0">
                <a:solidFill>
                  <a:schemeClr val="tx1"/>
                </a:solidFill>
                <a:latin typeface="Calibri" panose="020F0502020204030204" pitchFamily="34" charset="0"/>
              </a:rPr>
              <a:t>Filing of E-Form INC-22 : For Situation of the Registered office of the Company</a:t>
            </a:r>
          </a:p>
          <a:p>
            <a:pPr marL="704850" lvl="0" indent="-255588">
              <a:buFont typeface="Wingdings" panose="05000000000000000000" pitchFamily="2" charset="2"/>
              <a:buChar char="§"/>
            </a:pPr>
            <a:r>
              <a:rPr lang="en-US" sz="1800" dirty="0" smtClean="0">
                <a:solidFill>
                  <a:prstClr val="black"/>
                </a:solidFill>
                <a:latin typeface="Calibri" panose="020F0502020204030204" pitchFamily="34" charset="0"/>
              </a:rPr>
              <a:t>Proof of Registered office address (Conveyance/Lease deed/Rent Agreement etc. along with the rent receipts)</a:t>
            </a:r>
          </a:p>
          <a:p>
            <a:pPr marL="704850" lvl="0" indent="-255588">
              <a:buFont typeface="Wingdings" panose="05000000000000000000" pitchFamily="2" charset="2"/>
              <a:buChar char="§"/>
            </a:pPr>
            <a:r>
              <a:rPr lang="en-US" sz="1800" dirty="0" smtClean="0">
                <a:solidFill>
                  <a:prstClr val="black"/>
                </a:solidFill>
                <a:latin typeface="Calibri" panose="020F0502020204030204" pitchFamily="34" charset="0"/>
              </a:rPr>
              <a:t>Copies of the utility bills (Electricity Bill/Telephone Bill/Gas Bill depicting the address of the premises not older than 2 months)</a:t>
            </a:r>
          </a:p>
          <a:p>
            <a:pPr marL="704850" lvl="0" indent="-255588">
              <a:buFont typeface="Wingdings" panose="05000000000000000000" pitchFamily="2" charset="2"/>
              <a:buChar char="§"/>
            </a:pPr>
            <a:r>
              <a:rPr lang="en-US" sz="1800" dirty="0" smtClean="0">
                <a:solidFill>
                  <a:prstClr val="black"/>
                </a:solidFill>
                <a:latin typeface="Calibri" panose="020F0502020204030204" pitchFamily="34" charset="0"/>
              </a:rPr>
              <a:t>Authorization from the owner or occupant of the premises along with the proof of ownership or occupancy  (Proofs as above)</a:t>
            </a:r>
          </a:p>
          <a:p>
            <a:pPr>
              <a:buFont typeface="Courier New" panose="02070309020205020404" pitchFamily="49" charset="0"/>
              <a:buChar char="o"/>
            </a:pPr>
            <a:r>
              <a:rPr lang="en-US" sz="1800" b="1" dirty="0">
                <a:solidFill>
                  <a:schemeClr val="tx1"/>
                </a:solidFill>
                <a:latin typeface="Calibri" panose="020F0502020204030204" pitchFamily="34" charset="0"/>
              </a:rPr>
              <a:t>Certificate of </a:t>
            </a:r>
            <a:r>
              <a:rPr lang="en-US" sz="1800" b="1" dirty="0" smtClean="0">
                <a:solidFill>
                  <a:schemeClr val="tx1"/>
                </a:solidFill>
                <a:latin typeface="Calibri" panose="020F0502020204030204" pitchFamily="34" charset="0"/>
              </a:rPr>
              <a:t>Incorporation</a:t>
            </a:r>
          </a:p>
          <a:p>
            <a:pPr marL="0" indent="0">
              <a:buNone/>
            </a:pPr>
            <a:endParaRPr lang="en-US" sz="1800" b="1" dirty="0">
              <a:solidFill>
                <a:schemeClr val="tx1"/>
              </a:solidFill>
              <a:latin typeface="Calibri" panose="020F0502020204030204" pitchFamily="34" charset="0"/>
            </a:endParaRPr>
          </a:p>
          <a:p>
            <a:pPr marL="15875" indent="0">
              <a:buNone/>
              <a:tabLst>
                <a:tab pos="363538" algn="l"/>
              </a:tabLst>
            </a:pPr>
            <a:r>
              <a:rPr lang="en-US" sz="1800" b="1" dirty="0">
                <a:solidFill>
                  <a:schemeClr val="tx1"/>
                </a:solidFill>
                <a:latin typeface="Calibri" panose="020F0502020204030204" pitchFamily="34" charset="0"/>
              </a:rPr>
              <a:t>Step – </a:t>
            </a:r>
            <a:r>
              <a:rPr lang="en-US" sz="1800" b="1" dirty="0" smtClean="0">
                <a:solidFill>
                  <a:schemeClr val="tx1"/>
                </a:solidFill>
                <a:latin typeface="Calibri" panose="020F0502020204030204" pitchFamily="34" charset="0"/>
              </a:rPr>
              <a:t>3 </a:t>
            </a:r>
            <a:r>
              <a:rPr lang="en-US" sz="1800" b="1" dirty="0">
                <a:solidFill>
                  <a:schemeClr val="tx1"/>
                </a:solidFill>
                <a:latin typeface="Calibri" panose="020F0502020204030204" pitchFamily="34" charset="0"/>
              </a:rPr>
              <a:t>: Application for PAN of </a:t>
            </a:r>
            <a:r>
              <a:rPr lang="en-US" sz="1800" b="1" dirty="0" smtClean="0">
                <a:solidFill>
                  <a:schemeClr val="tx1"/>
                </a:solidFill>
                <a:latin typeface="Calibri" panose="020F0502020204030204" pitchFamily="34" charset="0"/>
              </a:rPr>
              <a:t>the Company</a:t>
            </a:r>
            <a:endParaRPr lang="en-US" sz="1800" b="1" dirty="0">
              <a:solidFill>
                <a:schemeClr val="tx1"/>
              </a:solidFill>
              <a:latin typeface="Calibri" panose="020F0502020204030204" pitchFamily="34" charset="0"/>
            </a:endParaRPr>
          </a:p>
          <a:p>
            <a:pPr marL="361950" indent="-285750">
              <a:buFont typeface="Wingdings" panose="05000000000000000000" pitchFamily="2" charset="2"/>
              <a:buChar char="§"/>
              <a:tabLst>
                <a:tab pos="363538" algn="l"/>
              </a:tabLst>
            </a:pPr>
            <a:r>
              <a:rPr lang="en-US" sz="1800" b="1" dirty="0">
                <a:solidFill>
                  <a:schemeClr val="tx1"/>
                </a:solidFill>
                <a:latin typeface="Calibri" panose="020F0502020204030204" pitchFamily="34" charset="0"/>
              </a:rPr>
              <a:t>Following Documents required for PAN of </a:t>
            </a:r>
            <a:r>
              <a:rPr lang="en-US" sz="1800" b="1" dirty="0" smtClean="0">
                <a:solidFill>
                  <a:schemeClr val="tx1"/>
                </a:solidFill>
                <a:latin typeface="Calibri" panose="020F0502020204030204" pitchFamily="34" charset="0"/>
              </a:rPr>
              <a:t>the Company</a:t>
            </a:r>
            <a:endParaRPr lang="en-US" sz="1800" b="1" dirty="0">
              <a:solidFill>
                <a:schemeClr val="tx1"/>
              </a:solidFill>
              <a:latin typeface="Calibri" panose="020F0502020204030204" pitchFamily="34" charset="0"/>
            </a:endParaRPr>
          </a:p>
          <a:p>
            <a:pPr marL="650875" indent="-285750">
              <a:buFont typeface="Wingdings" panose="05000000000000000000" pitchFamily="2" charset="2"/>
              <a:buChar char="§"/>
              <a:tabLst>
                <a:tab pos="363538" algn="l"/>
              </a:tabLst>
            </a:pPr>
            <a:r>
              <a:rPr lang="en-US" sz="1800" dirty="0">
                <a:solidFill>
                  <a:schemeClr val="tx1"/>
                </a:solidFill>
                <a:latin typeface="Calibri" panose="020F0502020204030204" pitchFamily="34" charset="0"/>
              </a:rPr>
              <a:t>Incorporation Certificate </a:t>
            </a:r>
            <a:r>
              <a:rPr lang="en-US" sz="1800" dirty="0" smtClean="0">
                <a:solidFill>
                  <a:schemeClr val="tx1"/>
                </a:solidFill>
                <a:latin typeface="Calibri" panose="020F0502020204030204" pitchFamily="34" charset="0"/>
              </a:rPr>
              <a:t>of the Company</a:t>
            </a:r>
            <a:endParaRPr lang="en-US" sz="1800" dirty="0">
              <a:solidFill>
                <a:schemeClr val="tx1"/>
              </a:solidFill>
              <a:latin typeface="Calibri" panose="020F0502020204030204" pitchFamily="34" charset="0"/>
            </a:endParaRPr>
          </a:p>
          <a:p>
            <a:pPr marL="0" indent="0">
              <a:buNone/>
            </a:pPr>
            <a:endParaRPr lang="en-US" sz="1800" dirty="0">
              <a:solidFill>
                <a:schemeClr val="tx1"/>
              </a:solidFill>
              <a:latin typeface="Calibri" panose="020F0502020204030204" pitchFamily="34" charset="0"/>
            </a:endParaRPr>
          </a:p>
          <a:p>
            <a:endParaRPr lang="en-US" sz="1800" b="1" dirty="0">
              <a:solidFill>
                <a:schemeClr val="tx1"/>
              </a:solidFill>
            </a:endParaRPr>
          </a:p>
          <a:p>
            <a:pPr marL="0" indent="0">
              <a:buNone/>
            </a:pPr>
            <a:endParaRPr lang="en-US" sz="1800" dirty="0"/>
          </a:p>
        </p:txBody>
      </p:sp>
      <p:sp>
        <p:nvSpPr>
          <p:cNvPr id="6" name="Slide Number Placeholder 5"/>
          <p:cNvSpPr>
            <a:spLocks noGrp="1"/>
          </p:cNvSpPr>
          <p:nvPr>
            <p:ph type="sldNum" sz="quarter" idx="12"/>
          </p:nvPr>
        </p:nvSpPr>
        <p:spPr/>
        <p:txBody>
          <a:bodyPr/>
          <a:lstStyle/>
          <a:p>
            <a:fld id="{30E0BAC0-EE18-4D30-A289-A934EB3BF9C3}" type="slidenum">
              <a:rPr lang="en-US" smtClean="0"/>
              <a:t>32</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7916824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PRIVATE LIMITED COMPANY  </a:t>
            </a:r>
            <a:r>
              <a:rPr lang="en-US" sz="18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052736"/>
            <a:ext cx="8229600" cy="5184576"/>
          </a:xfrm>
          <a:ln cap="rnd" cmpd="dbl">
            <a:solidFill>
              <a:schemeClr val="tx1"/>
            </a:solidFill>
            <a:prstDash val="sysDot"/>
          </a:ln>
        </p:spPr>
        <p:txBody>
          <a:bodyPr>
            <a:noAutofit/>
          </a:bodyPr>
          <a:lstStyle/>
          <a:p>
            <a:pPr marL="0" indent="0" algn="just">
              <a:buNone/>
            </a:pPr>
            <a:r>
              <a:rPr lang="en-US" sz="1800" b="1" dirty="0" smtClean="0">
                <a:solidFill>
                  <a:schemeClr val="tx1"/>
                </a:solidFill>
                <a:latin typeface="Calibri" panose="020F0502020204030204" pitchFamily="34" charset="0"/>
              </a:rPr>
              <a:t>Step </a:t>
            </a:r>
            <a:r>
              <a:rPr lang="en-US" sz="1800" b="1" dirty="0">
                <a:solidFill>
                  <a:schemeClr val="tx1"/>
                </a:solidFill>
                <a:latin typeface="Calibri" panose="020F0502020204030204" pitchFamily="34" charset="0"/>
              </a:rPr>
              <a:t>– </a:t>
            </a:r>
            <a:r>
              <a:rPr lang="en-US" sz="1800" b="1" dirty="0" smtClean="0">
                <a:solidFill>
                  <a:schemeClr val="tx1"/>
                </a:solidFill>
                <a:latin typeface="Calibri" panose="020F0502020204030204" pitchFamily="34" charset="0"/>
              </a:rPr>
              <a:t>4 </a:t>
            </a:r>
            <a:r>
              <a:rPr lang="en-US" sz="1800" b="1" dirty="0">
                <a:solidFill>
                  <a:schemeClr val="tx1"/>
                </a:solidFill>
                <a:latin typeface="Calibri" panose="020F0502020204030204" pitchFamily="34" charset="0"/>
              </a:rPr>
              <a:t>: Obtain Shop &amp; Establishment Certificate</a:t>
            </a:r>
          </a:p>
          <a:p>
            <a:pPr marL="0" indent="0" algn="just">
              <a:buNone/>
            </a:pPr>
            <a:r>
              <a:rPr lang="en-US" sz="1800" b="1" dirty="0">
                <a:solidFill>
                  <a:schemeClr val="tx1"/>
                </a:solidFill>
                <a:latin typeface="Calibri" panose="020F0502020204030204" pitchFamily="34" charset="0"/>
              </a:rPr>
              <a:t>	Documents Required:</a:t>
            </a:r>
          </a:p>
          <a:p>
            <a:pPr marL="706438" indent="20638" algn="just">
              <a:buFont typeface="Wingdings" panose="05000000000000000000" pitchFamily="2" charset="2"/>
              <a:buChar char="§"/>
            </a:pPr>
            <a:r>
              <a:rPr lang="en-US" sz="1800" b="1" dirty="0">
                <a:solidFill>
                  <a:schemeClr val="tx1"/>
                </a:solidFill>
                <a:latin typeface="Calibri" panose="020F0502020204030204" pitchFamily="34" charset="0"/>
              </a:rPr>
              <a:t>	</a:t>
            </a:r>
            <a:r>
              <a:rPr lang="en-US" sz="1800" dirty="0">
                <a:solidFill>
                  <a:schemeClr val="tx1"/>
                </a:solidFill>
                <a:latin typeface="Calibri" panose="020F0502020204030204" pitchFamily="34" charset="0"/>
              </a:rPr>
              <a:t>Copy of PAN Card </a:t>
            </a:r>
            <a:r>
              <a:rPr lang="en-US" sz="1800" dirty="0" smtClean="0">
                <a:solidFill>
                  <a:schemeClr val="tx1"/>
                </a:solidFill>
                <a:latin typeface="Calibri" panose="020F0502020204030204" pitchFamily="34" charset="0"/>
              </a:rPr>
              <a:t>of the Company</a:t>
            </a:r>
          </a:p>
          <a:p>
            <a:pPr marL="706438" indent="20638" algn="just">
              <a:buFont typeface="Wingdings" panose="05000000000000000000" pitchFamily="2" charset="2"/>
              <a:buChar char="§"/>
            </a:pPr>
            <a:r>
              <a:rPr lang="en-US" sz="1800" dirty="0" smtClean="0">
                <a:solidFill>
                  <a:schemeClr val="tx1"/>
                </a:solidFill>
                <a:latin typeface="Calibri" panose="020F0502020204030204" pitchFamily="34" charset="0"/>
              </a:rPr>
              <a:t>  Copy of Incorporation Certificate</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MOA &amp; AOA</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PAN Card of all the Directors</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Photo of all the Directors 2 copies each</a:t>
            </a:r>
            <a:endParaRPr lang="en-US" sz="1800" dirty="0">
              <a:solidFill>
                <a:schemeClr val="tx1"/>
              </a:solidFill>
              <a:latin typeface="Calibri" panose="020F0502020204030204" pitchFamily="34" charset="0"/>
            </a:endParaRPr>
          </a:p>
          <a:p>
            <a:pPr marL="706438" indent="20638" algn="just">
              <a:buFont typeface="Wingdings" panose="05000000000000000000" pitchFamily="2" charset="2"/>
              <a:buChar char="§"/>
            </a:pPr>
            <a:r>
              <a:rPr lang="en-US" sz="1800" b="1" dirty="0">
                <a:solidFill>
                  <a:schemeClr val="tx1"/>
                </a:solidFill>
                <a:latin typeface="Calibri" panose="020F0502020204030204" pitchFamily="34" charset="0"/>
              </a:rPr>
              <a:t>  </a:t>
            </a:r>
            <a:r>
              <a:rPr lang="en-US" sz="1800" dirty="0">
                <a:solidFill>
                  <a:schemeClr val="tx1"/>
                </a:solidFill>
                <a:latin typeface="Calibri" panose="020F0502020204030204" pitchFamily="34" charset="0"/>
              </a:rPr>
              <a:t>Copy of ID Proof of </a:t>
            </a:r>
            <a:r>
              <a:rPr lang="en-US" sz="1800" dirty="0" smtClean="0">
                <a:solidFill>
                  <a:schemeClr val="tx1"/>
                </a:solidFill>
                <a:latin typeface="Calibri" panose="020F0502020204030204" pitchFamily="34" charset="0"/>
              </a:rPr>
              <a:t>all the Directors with Address </a:t>
            </a:r>
            <a:r>
              <a:rPr lang="en-US" sz="1800" dirty="0">
                <a:solidFill>
                  <a:schemeClr val="tx1"/>
                </a:solidFill>
                <a:latin typeface="Calibri" panose="020F0502020204030204" pitchFamily="34" charset="0"/>
              </a:rPr>
              <a:t>: Voter’s ID, Aadhar Card, Driving License, </a:t>
            </a:r>
            <a:r>
              <a:rPr lang="en-US" sz="1800" dirty="0" smtClean="0">
                <a:solidFill>
                  <a:schemeClr val="tx1"/>
                </a:solidFill>
                <a:latin typeface="Calibri" panose="020F0502020204030204" pitchFamily="34" charset="0"/>
              </a:rPr>
              <a:t>Passport</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a:t>
            </a:r>
            <a:r>
              <a:rPr lang="en-US" sz="1800" dirty="0">
                <a:solidFill>
                  <a:schemeClr val="tx1"/>
                </a:solidFill>
                <a:latin typeface="Calibri" panose="020F0502020204030204" pitchFamily="34" charset="0"/>
              </a:rPr>
              <a:t>of Sale Deed / Rent Agreement of Office Premises</a:t>
            </a:r>
          </a:p>
          <a:p>
            <a:pPr marL="900113" indent="-173038" algn="just">
              <a:buFont typeface="Wingdings" panose="05000000000000000000" pitchFamily="2" charset="2"/>
              <a:buChar char="§"/>
            </a:pPr>
            <a:r>
              <a:rPr lang="en-US" sz="1800" dirty="0">
                <a:solidFill>
                  <a:schemeClr val="tx1"/>
                </a:solidFill>
                <a:latin typeface="Calibri" panose="020F0502020204030204" pitchFamily="34" charset="0"/>
              </a:rPr>
              <a:t>Copy of Electricity Bill/Telephone Bill of Office </a:t>
            </a:r>
            <a:r>
              <a:rPr lang="en-US" sz="1800" dirty="0" smtClean="0">
                <a:solidFill>
                  <a:schemeClr val="tx1"/>
                </a:solidFill>
                <a:latin typeface="Calibri" panose="020F0502020204030204" pitchFamily="34" charset="0"/>
              </a:rPr>
              <a:t>Premises</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a:t>
            </a:r>
            <a:r>
              <a:rPr lang="en-US" sz="1800" dirty="0">
                <a:solidFill>
                  <a:schemeClr val="tx1"/>
                </a:solidFill>
                <a:latin typeface="Calibri" panose="020F0502020204030204" pitchFamily="34" charset="0"/>
              </a:rPr>
              <a:t>of Tax Bill of Office </a:t>
            </a:r>
            <a:r>
              <a:rPr lang="en-US" sz="1800" dirty="0" smtClean="0">
                <a:solidFill>
                  <a:schemeClr val="tx1"/>
                </a:solidFill>
                <a:latin typeface="Calibri" panose="020F0502020204030204" pitchFamily="34" charset="0"/>
              </a:rPr>
              <a:t>Premises</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Sale Deed/Allotment letter/Rent Agreement of Resident place of all the Directors</a:t>
            </a:r>
          </a:p>
          <a:p>
            <a:pPr marL="900113" indent="-173038" algn="just">
              <a:buFont typeface="Wingdings" panose="05000000000000000000" pitchFamily="2" charset="2"/>
              <a:buChar char="§"/>
            </a:pPr>
            <a:r>
              <a:rPr lang="en-US" sz="1800" dirty="0">
                <a:solidFill>
                  <a:schemeClr val="tx1"/>
                </a:solidFill>
                <a:latin typeface="Calibri" panose="020F0502020204030204" pitchFamily="34" charset="0"/>
              </a:rPr>
              <a:t>Copy of Tax Bill of Resident premises of </a:t>
            </a:r>
            <a:r>
              <a:rPr lang="en-US" sz="1800" dirty="0" smtClean="0">
                <a:solidFill>
                  <a:schemeClr val="tx1"/>
                </a:solidFill>
                <a:latin typeface="Calibri" panose="020F0502020204030204" pitchFamily="34" charset="0"/>
              </a:rPr>
              <a:t>all the Directors</a:t>
            </a:r>
          </a:p>
          <a:p>
            <a:pPr marL="1588" indent="0" algn="just">
              <a:buNone/>
            </a:pPr>
            <a:r>
              <a:rPr lang="en-US" sz="1800" b="1" dirty="0" smtClean="0">
                <a:solidFill>
                  <a:schemeClr val="tx1"/>
                </a:solidFill>
                <a:latin typeface="Calibri" panose="020F0502020204030204" pitchFamily="34" charset="0"/>
              </a:rPr>
              <a:t>Step </a:t>
            </a:r>
            <a:r>
              <a:rPr lang="en-US" sz="1800" b="1" dirty="0">
                <a:solidFill>
                  <a:schemeClr val="tx1"/>
                </a:solidFill>
                <a:latin typeface="Calibri" panose="020F0502020204030204" pitchFamily="34" charset="0"/>
              </a:rPr>
              <a:t>– 5</a:t>
            </a:r>
            <a:r>
              <a:rPr lang="en-US" sz="1800" b="1" dirty="0" smtClean="0">
                <a:solidFill>
                  <a:schemeClr val="tx1"/>
                </a:solidFill>
                <a:latin typeface="Calibri" panose="020F0502020204030204" pitchFamily="34" charset="0"/>
              </a:rPr>
              <a:t> </a:t>
            </a:r>
            <a:r>
              <a:rPr lang="en-US" sz="1800" b="1" dirty="0">
                <a:solidFill>
                  <a:schemeClr val="tx1"/>
                </a:solidFill>
                <a:latin typeface="Calibri" panose="020F0502020204030204" pitchFamily="34" charset="0"/>
              </a:rPr>
              <a:t>: Open a Current Account</a:t>
            </a:r>
          </a:p>
          <a:p>
            <a:pPr marL="900113" indent="-173038" algn="just">
              <a:buFont typeface="Wingdings" panose="05000000000000000000" pitchFamily="2" charset="2"/>
              <a:buChar char="§"/>
            </a:pPr>
            <a:endParaRPr lang="en-US" sz="1800" dirty="0">
              <a:solidFill>
                <a:schemeClr val="tx1"/>
              </a:solidFill>
              <a:latin typeface="Calibri" panose="020F0502020204030204" pitchFamily="34" charset="0"/>
            </a:endParaRPr>
          </a:p>
          <a:p>
            <a:pPr marL="900113" indent="-173038" algn="just">
              <a:buFont typeface="Wingdings" panose="05000000000000000000" pitchFamily="2" charset="2"/>
              <a:buChar char="§"/>
            </a:pPr>
            <a:endParaRPr lang="en-US" sz="1800" dirty="0">
              <a:solidFill>
                <a:schemeClr val="tx1"/>
              </a:solidFill>
              <a:latin typeface="Calibri" panose="020F0502020204030204" pitchFamily="34" charset="0"/>
            </a:endParaRPr>
          </a:p>
          <a:p>
            <a:pPr marL="706438" indent="20638" algn="just">
              <a:buFont typeface="Wingdings" panose="05000000000000000000" pitchFamily="2" charset="2"/>
              <a:buChar char="§"/>
            </a:pPr>
            <a:endParaRPr lang="en-US" sz="1800" b="1" dirty="0">
              <a:solidFill>
                <a:schemeClr val="tx1"/>
              </a:solidFill>
              <a:latin typeface="Calibri" panose="020F0502020204030204" pitchFamily="34" charset="0"/>
            </a:endParaRPr>
          </a:p>
          <a:p>
            <a:pPr marL="0" indent="0">
              <a:buNone/>
            </a:pPr>
            <a:endParaRPr lang="en-US" sz="1800" dirty="0">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33</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19807574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PRIVATE LIMITED COMPANY  </a:t>
            </a:r>
            <a:r>
              <a:rPr lang="en-US" sz="18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196752"/>
            <a:ext cx="8229600" cy="5040560"/>
          </a:xfrm>
          <a:ln cap="rnd" cmpd="dbl">
            <a:solidFill>
              <a:schemeClr val="tx1"/>
            </a:solidFill>
            <a:prstDash val="sysDot"/>
          </a:ln>
        </p:spPr>
        <p:txBody>
          <a:bodyPr>
            <a:noAutofit/>
          </a:bodyPr>
          <a:lstStyle/>
          <a:p>
            <a:pPr marL="0" indent="0" algn="just">
              <a:buNone/>
            </a:pPr>
            <a:r>
              <a:rPr lang="en-US" sz="1800" b="1" dirty="0" smtClean="0">
                <a:solidFill>
                  <a:schemeClr val="tx1"/>
                </a:solidFill>
                <a:latin typeface="Calibri" panose="020F0502020204030204" pitchFamily="34" charset="0"/>
              </a:rPr>
              <a:t>Step – 6 : Register for VAT/Sales Tax</a:t>
            </a:r>
          </a:p>
          <a:p>
            <a:pPr marL="0" indent="0" algn="just">
              <a:buNone/>
            </a:pPr>
            <a:r>
              <a:rPr lang="en-US" sz="1800" b="1" dirty="0">
                <a:solidFill>
                  <a:schemeClr val="tx1"/>
                </a:solidFill>
                <a:latin typeface="Calibri" panose="020F0502020204030204" pitchFamily="34" charset="0"/>
              </a:rPr>
              <a:t>	</a:t>
            </a:r>
            <a:r>
              <a:rPr lang="en-US" sz="1800" b="1" dirty="0" smtClean="0">
                <a:solidFill>
                  <a:schemeClr val="tx1"/>
                </a:solidFill>
                <a:latin typeface="Calibri" panose="020F0502020204030204" pitchFamily="34" charset="0"/>
              </a:rPr>
              <a:t>Documents Required:</a:t>
            </a:r>
          </a:p>
          <a:p>
            <a:pPr marL="900113" indent="-173038" algn="just">
              <a:buFont typeface="Wingdings" panose="05000000000000000000" pitchFamily="2" charset="2"/>
              <a:buChar char="§"/>
            </a:pPr>
            <a:r>
              <a:rPr lang="en-US" sz="1800" b="1" dirty="0">
                <a:solidFill>
                  <a:schemeClr val="tx1"/>
                </a:solidFill>
                <a:latin typeface="Calibri" panose="020F0502020204030204" pitchFamily="34" charset="0"/>
              </a:rPr>
              <a:t>	</a:t>
            </a:r>
            <a:r>
              <a:rPr lang="en-US" sz="1800" dirty="0" smtClean="0">
                <a:solidFill>
                  <a:schemeClr val="tx1"/>
                </a:solidFill>
                <a:latin typeface="Calibri" panose="020F0502020204030204" pitchFamily="34" charset="0"/>
              </a:rPr>
              <a:t>Turnover (Sales/Purchase) required above Rs. 5 Lakhs</a:t>
            </a:r>
          </a:p>
          <a:p>
            <a:pPr marL="727075" indent="0" algn="just">
              <a:buNone/>
            </a:pPr>
            <a:r>
              <a:rPr lang="en-US" sz="1800" b="1" dirty="0">
                <a:solidFill>
                  <a:schemeClr val="tx1"/>
                </a:solidFill>
                <a:latin typeface="Calibri" panose="020F0502020204030204" pitchFamily="34" charset="0"/>
              </a:rPr>
              <a:t>	</a:t>
            </a:r>
            <a:r>
              <a:rPr lang="en-US" sz="1800" dirty="0" smtClean="0">
                <a:solidFill>
                  <a:schemeClr val="tx1"/>
                </a:solidFill>
                <a:latin typeface="Calibri" panose="020F0502020204030204" pitchFamily="34" charset="0"/>
              </a:rPr>
              <a:t>If Turnover is less than Rs. 5 Lakhs then required Challan deposit of Rs. 25,000</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Proof of Business: Copy of Shop &amp; Establishment Certificate, Copy of PAN Card of the company, Incorporation Certificate</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Proof of Address of Business: Copy of Electricity Bill, Telephone Bill, Municipal Tax Bill</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If Business Place is owned: Copy of Agreement/Possession Letter/Allotment Letter </a:t>
            </a:r>
          </a:p>
          <a:p>
            <a:pPr marL="900113" indent="-173038" algn="just">
              <a:buFont typeface="Wingdings" panose="05000000000000000000" pitchFamily="2" charset="2"/>
              <a:buChar char="§"/>
            </a:pPr>
            <a:r>
              <a:rPr lang="en-US" sz="1800" dirty="0">
                <a:solidFill>
                  <a:schemeClr val="tx1"/>
                </a:solidFill>
                <a:latin typeface="Calibri" panose="020F0502020204030204" pitchFamily="34" charset="0"/>
              </a:rPr>
              <a:t>If Business Place is rented: Copy of Rent Agreement, Rent Receipt</a:t>
            </a:r>
          </a:p>
          <a:p>
            <a:pPr marL="900113" indent="-173038" algn="just">
              <a:buFont typeface="Wingdings" panose="05000000000000000000" pitchFamily="2" charset="2"/>
              <a:buChar char="§"/>
            </a:pPr>
            <a:r>
              <a:rPr lang="en-US" sz="1800" dirty="0">
                <a:solidFill>
                  <a:schemeClr val="tx1"/>
                </a:solidFill>
                <a:latin typeface="Calibri" panose="020F0502020204030204" pitchFamily="34" charset="0"/>
              </a:rPr>
              <a:t>Proof of Residence </a:t>
            </a:r>
            <a:r>
              <a:rPr lang="en-US" sz="1800" dirty="0" smtClean="0">
                <a:solidFill>
                  <a:schemeClr val="tx1"/>
                </a:solidFill>
                <a:latin typeface="Calibri" panose="020F0502020204030204" pitchFamily="34" charset="0"/>
              </a:rPr>
              <a:t>of all </a:t>
            </a:r>
            <a:r>
              <a:rPr lang="en-US" sz="1800" dirty="0">
                <a:solidFill>
                  <a:schemeClr val="tx1"/>
                </a:solidFill>
                <a:latin typeface="Calibri" panose="020F0502020204030204" pitchFamily="34" charset="0"/>
              </a:rPr>
              <a:t>t</a:t>
            </a:r>
            <a:r>
              <a:rPr lang="en-US" sz="1800" dirty="0" smtClean="0">
                <a:solidFill>
                  <a:schemeClr val="tx1"/>
                </a:solidFill>
                <a:latin typeface="Calibri" panose="020F0502020204030204" pitchFamily="34" charset="0"/>
              </a:rPr>
              <a:t>he Directors: </a:t>
            </a:r>
            <a:r>
              <a:rPr lang="en-US" sz="1800" dirty="0">
                <a:solidFill>
                  <a:schemeClr val="tx1"/>
                </a:solidFill>
                <a:latin typeface="Calibri" panose="020F0502020204030204" pitchFamily="34" charset="0"/>
              </a:rPr>
              <a:t>Copy of Electricity Bill/Telephone Bill/Municipal Tax Bill</a:t>
            </a:r>
          </a:p>
          <a:p>
            <a:pPr marL="900113" indent="-173038" algn="just">
              <a:buFont typeface="Wingdings" panose="05000000000000000000" pitchFamily="2" charset="2"/>
              <a:buChar char="§"/>
            </a:pPr>
            <a:r>
              <a:rPr lang="en-US" sz="1800" dirty="0">
                <a:solidFill>
                  <a:schemeClr val="tx1"/>
                </a:solidFill>
                <a:latin typeface="Calibri" panose="020F0502020204030204" pitchFamily="34" charset="0"/>
              </a:rPr>
              <a:t>If Residential place is owned: Copy of Agreement/Possession Letter/Allotment Letter </a:t>
            </a:r>
          </a:p>
          <a:p>
            <a:pPr marL="727075" indent="0" algn="just">
              <a:buNone/>
            </a:pPr>
            <a:endParaRPr lang="en-US" sz="2000" dirty="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34</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2296739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PRIVATE LIMITED COMPANY  </a:t>
            </a:r>
            <a:r>
              <a:rPr lang="en-US" sz="18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980728"/>
            <a:ext cx="8229600" cy="5328592"/>
          </a:xfrm>
          <a:ln cap="rnd" cmpd="dbl">
            <a:solidFill>
              <a:schemeClr val="tx1"/>
            </a:solidFill>
            <a:prstDash val="sysDot"/>
          </a:ln>
        </p:spPr>
        <p:txBody>
          <a:bodyPr>
            <a:noAutofit/>
          </a:bodyPr>
          <a:lstStyle/>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If </a:t>
            </a:r>
            <a:r>
              <a:rPr lang="en-US" sz="1800" dirty="0">
                <a:solidFill>
                  <a:schemeClr val="tx1"/>
                </a:solidFill>
                <a:latin typeface="Calibri" panose="020F0502020204030204" pitchFamily="34" charset="0"/>
              </a:rPr>
              <a:t>Residential place </a:t>
            </a:r>
            <a:r>
              <a:rPr lang="en-US" sz="1800" dirty="0" smtClean="0">
                <a:solidFill>
                  <a:schemeClr val="tx1"/>
                </a:solidFill>
                <a:latin typeface="Calibri" panose="020F0502020204030204" pitchFamily="34" charset="0"/>
              </a:rPr>
              <a:t>is rented: </a:t>
            </a:r>
            <a:r>
              <a:rPr lang="en-US" sz="1800" dirty="0">
                <a:solidFill>
                  <a:schemeClr val="tx1"/>
                </a:solidFill>
                <a:latin typeface="Calibri" panose="020F0502020204030204" pitchFamily="34" charset="0"/>
              </a:rPr>
              <a:t>Copy of Rent Agreement, Rent Receipt</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Photo of all the Directors 5 copies each</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PAN Card of all the Directors</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Voter’s ID, Driving License, Aadhar Card of all the Directors</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Bank  Statement of Business Account</a:t>
            </a:r>
          </a:p>
          <a:p>
            <a:pPr marL="900113" indent="-173038" algn="just">
              <a:buFont typeface="Wingdings" panose="05000000000000000000" pitchFamily="2" charset="2"/>
              <a:buChar char="§"/>
            </a:pPr>
            <a:r>
              <a:rPr lang="en-US" sz="1800" dirty="0">
                <a:solidFill>
                  <a:schemeClr val="tx1"/>
                </a:solidFill>
                <a:latin typeface="Calibri" panose="020F0502020204030204" pitchFamily="34" charset="0"/>
              </a:rPr>
              <a:t>Net Banking is Compulsory from Selected Banks (ICICI, HDFC, BOB, SBI, Union Bank of India)</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All Purchase Bills, Books of Account and Purchase Ledgers required</a:t>
            </a:r>
          </a:p>
          <a:p>
            <a:pPr marL="727075" indent="0" algn="just">
              <a:buNone/>
            </a:pPr>
            <a:endParaRPr lang="en-US" sz="1800" dirty="0" smtClean="0">
              <a:solidFill>
                <a:schemeClr val="tx1"/>
              </a:solidFill>
              <a:latin typeface="Calibri" panose="020F0502020204030204" pitchFamily="34" charset="0"/>
            </a:endParaRPr>
          </a:p>
          <a:p>
            <a:pPr marL="0" indent="0" algn="just">
              <a:buNone/>
            </a:pPr>
            <a:r>
              <a:rPr lang="en-US" sz="1800" b="1" dirty="0">
                <a:solidFill>
                  <a:schemeClr val="tx1"/>
                </a:solidFill>
                <a:latin typeface="Calibri" panose="020F0502020204030204" pitchFamily="34" charset="0"/>
              </a:rPr>
              <a:t>Step – </a:t>
            </a:r>
            <a:r>
              <a:rPr lang="en-US" sz="1800" b="1" dirty="0" smtClean="0">
                <a:solidFill>
                  <a:schemeClr val="tx1"/>
                </a:solidFill>
                <a:latin typeface="Calibri" panose="020F0502020204030204" pitchFamily="34" charset="0"/>
              </a:rPr>
              <a:t>7 </a:t>
            </a:r>
            <a:r>
              <a:rPr lang="en-US" sz="1800" b="1" dirty="0">
                <a:solidFill>
                  <a:schemeClr val="tx1"/>
                </a:solidFill>
                <a:latin typeface="Calibri" panose="020F0502020204030204" pitchFamily="34" charset="0"/>
              </a:rPr>
              <a:t>: Register for Service Tax Number</a:t>
            </a:r>
          </a:p>
          <a:p>
            <a:pPr marL="0" indent="0" algn="just">
              <a:buNone/>
            </a:pPr>
            <a:r>
              <a:rPr lang="en-US" sz="1800" b="1" dirty="0">
                <a:solidFill>
                  <a:schemeClr val="tx1"/>
                </a:solidFill>
                <a:latin typeface="Calibri" panose="020F0502020204030204" pitchFamily="34" charset="0"/>
              </a:rPr>
              <a:t>	Documents Required:</a:t>
            </a:r>
          </a:p>
          <a:p>
            <a:pPr marL="900113" indent="-171450" algn="just">
              <a:buFont typeface="Wingdings" panose="05000000000000000000" pitchFamily="2" charset="2"/>
              <a:buChar char="§"/>
            </a:pPr>
            <a:r>
              <a:rPr lang="en-US" sz="1800" dirty="0">
                <a:solidFill>
                  <a:schemeClr val="tx1"/>
                </a:solidFill>
                <a:latin typeface="Calibri" panose="020F0502020204030204" pitchFamily="34" charset="0"/>
              </a:rPr>
              <a:t>	Print out of the filled ST-1 Form duly signed by the </a:t>
            </a:r>
            <a:r>
              <a:rPr lang="en-US" sz="1800" dirty="0" smtClean="0">
                <a:solidFill>
                  <a:schemeClr val="tx1"/>
                </a:solidFill>
                <a:latin typeface="Calibri" panose="020F0502020204030204" pitchFamily="34" charset="0"/>
              </a:rPr>
              <a:t>Director</a:t>
            </a:r>
            <a:endParaRPr lang="en-US" sz="1800" dirty="0">
              <a:solidFill>
                <a:schemeClr val="tx1"/>
              </a:solidFill>
              <a:latin typeface="Calibri" panose="020F0502020204030204" pitchFamily="34" charset="0"/>
            </a:endParaRPr>
          </a:p>
          <a:p>
            <a:pPr marL="900113" indent="-171450" algn="just">
              <a:buFont typeface="Wingdings" panose="05000000000000000000" pitchFamily="2" charset="2"/>
              <a:buChar char="§"/>
            </a:pPr>
            <a:r>
              <a:rPr lang="en-US" sz="1800" dirty="0">
                <a:solidFill>
                  <a:schemeClr val="tx1"/>
                </a:solidFill>
                <a:latin typeface="Calibri" panose="020F0502020204030204" pitchFamily="34" charset="0"/>
              </a:rPr>
              <a:t>Copy of PAN Card </a:t>
            </a:r>
            <a:r>
              <a:rPr lang="en-US" sz="1800" dirty="0" smtClean="0">
                <a:solidFill>
                  <a:schemeClr val="tx1"/>
                </a:solidFill>
                <a:latin typeface="Calibri" panose="020F0502020204030204" pitchFamily="34" charset="0"/>
              </a:rPr>
              <a:t>of the Company</a:t>
            </a:r>
          </a:p>
          <a:p>
            <a:pPr marL="900113" indent="-171450" algn="just">
              <a:buFont typeface="Wingdings" panose="05000000000000000000" pitchFamily="2" charset="2"/>
              <a:buChar char="§"/>
            </a:pPr>
            <a:r>
              <a:rPr lang="en-US" sz="1800" dirty="0" smtClean="0">
                <a:solidFill>
                  <a:schemeClr val="tx1"/>
                </a:solidFill>
                <a:latin typeface="Calibri" panose="020F0502020204030204" pitchFamily="34" charset="0"/>
              </a:rPr>
              <a:t>Copy of MOA and AOA</a:t>
            </a:r>
          </a:p>
          <a:p>
            <a:pPr marL="900113" indent="-171450" algn="just">
              <a:buFont typeface="Wingdings" panose="05000000000000000000" pitchFamily="2" charset="2"/>
              <a:buChar char="§"/>
            </a:pPr>
            <a:r>
              <a:rPr lang="en-US" sz="1800" dirty="0" smtClean="0">
                <a:solidFill>
                  <a:schemeClr val="tx1"/>
                </a:solidFill>
                <a:latin typeface="Calibri" panose="020F0502020204030204" pitchFamily="34" charset="0"/>
              </a:rPr>
              <a:t>Copy </a:t>
            </a:r>
            <a:r>
              <a:rPr lang="en-US" sz="1800" dirty="0">
                <a:solidFill>
                  <a:schemeClr val="tx1"/>
                </a:solidFill>
                <a:latin typeface="Calibri" panose="020F0502020204030204" pitchFamily="34" charset="0"/>
              </a:rPr>
              <a:t>of PAN Card of </a:t>
            </a:r>
            <a:r>
              <a:rPr lang="en-US" sz="1800" dirty="0" smtClean="0">
                <a:solidFill>
                  <a:schemeClr val="tx1"/>
                </a:solidFill>
                <a:latin typeface="Calibri" panose="020F0502020204030204" pitchFamily="34" charset="0"/>
              </a:rPr>
              <a:t>all the Directors</a:t>
            </a:r>
            <a:endParaRPr lang="en-US" sz="1800" dirty="0">
              <a:solidFill>
                <a:schemeClr val="tx1"/>
              </a:solidFill>
              <a:latin typeface="Calibri" panose="020F0502020204030204" pitchFamily="34" charset="0"/>
            </a:endParaRPr>
          </a:p>
          <a:p>
            <a:pPr marL="900113" indent="-171450" algn="just">
              <a:buFont typeface="Wingdings" panose="05000000000000000000" pitchFamily="2" charset="2"/>
              <a:buChar char="§"/>
            </a:pPr>
            <a:r>
              <a:rPr lang="en-US" sz="1800" dirty="0">
                <a:solidFill>
                  <a:schemeClr val="tx1"/>
                </a:solidFill>
                <a:latin typeface="Calibri" panose="020F0502020204030204" pitchFamily="34" charset="0"/>
              </a:rPr>
              <a:t>Copy of Address proof </a:t>
            </a:r>
            <a:r>
              <a:rPr lang="en-US" sz="1800" dirty="0" smtClean="0">
                <a:solidFill>
                  <a:schemeClr val="tx1"/>
                </a:solidFill>
                <a:latin typeface="Calibri" panose="020F0502020204030204" pitchFamily="34" charset="0"/>
              </a:rPr>
              <a:t>of all the Directors</a:t>
            </a:r>
            <a:endParaRPr lang="en-US" sz="1800" dirty="0">
              <a:solidFill>
                <a:schemeClr val="tx1"/>
              </a:solidFill>
              <a:latin typeface="Calibri" panose="020F0502020204030204" pitchFamily="34" charset="0"/>
            </a:endParaRPr>
          </a:p>
          <a:p>
            <a:pPr marL="727075" indent="0" algn="just">
              <a:buNone/>
            </a:pPr>
            <a:endParaRPr lang="en-US" sz="1800" dirty="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35</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40283312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PRIVATE LIMITED COMPANY  </a:t>
            </a:r>
            <a:r>
              <a:rPr lang="en-US" sz="18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196752"/>
            <a:ext cx="8229600" cy="5112568"/>
          </a:xfrm>
          <a:ln cap="rnd" cmpd="dbl">
            <a:solidFill>
              <a:schemeClr val="tx1"/>
            </a:solidFill>
            <a:prstDash val="sysDot"/>
          </a:ln>
        </p:spPr>
        <p:txBody>
          <a:bodyPr>
            <a:noAutofit/>
          </a:bodyPr>
          <a:lstStyle/>
          <a:p>
            <a:pPr marL="900113" indent="-171450" algn="just">
              <a:buFont typeface="Wingdings" panose="05000000000000000000" pitchFamily="2" charset="2"/>
              <a:buChar char="§"/>
            </a:pPr>
            <a:r>
              <a:rPr lang="en-US" sz="1800" b="1" dirty="0" smtClean="0">
                <a:solidFill>
                  <a:schemeClr val="tx1"/>
                </a:solidFill>
                <a:latin typeface="Calibri" panose="020F0502020204030204" pitchFamily="34" charset="0"/>
              </a:rPr>
              <a:t>Documents required for the premises for which registration is sought:</a:t>
            </a:r>
          </a:p>
          <a:p>
            <a:pPr marL="900113" indent="-171450" algn="just">
              <a:buFont typeface="Wingdings" panose="05000000000000000000" pitchFamily="2" charset="2"/>
              <a:buChar char="§"/>
            </a:pPr>
            <a:r>
              <a:rPr lang="en-US" sz="1800" dirty="0" smtClean="0">
                <a:solidFill>
                  <a:schemeClr val="tx1"/>
                </a:solidFill>
                <a:latin typeface="Calibri" panose="020F0502020204030204" pitchFamily="34" charset="0"/>
              </a:rPr>
              <a:t>If Business Place is Owned: Copy of Sale Deed/Allotment Letter/Property Tax Payment Receipt</a:t>
            </a:r>
          </a:p>
          <a:p>
            <a:pPr marL="900113" indent="-171450" algn="just">
              <a:buFont typeface="Wingdings" panose="05000000000000000000" pitchFamily="2" charset="2"/>
              <a:buChar char="§"/>
            </a:pPr>
            <a:r>
              <a:rPr lang="en-US" sz="1800" dirty="0" smtClean="0">
                <a:solidFill>
                  <a:schemeClr val="tx1"/>
                </a:solidFill>
                <a:latin typeface="Calibri" panose="020F0502020204030204" pitchFamily="34" charset="0"/>
              </a:rPr>
              <a:t>If Business Place is rented: Copy of Rent Agreement, Rent Receipt, No Objection Certificate (NOC) from owner of property along with evidence of ownership</a:t>
            </a:r>
          </a:p>
          <a:p>
            <a:pPr marL="900113" indent="-171450" algn="just">
              <a:buFont typeface="Wingdings" panose="05000000000000000000" pitchFamily="2" charset="2"/>
              <a:buChar char="§"/>
            </a:pPr>
            <a:r>
              <a:rPr lang="en-US" sz="1800" dirty="0" smtClean="0">
                <a:solidFill>
                  <a:schemeClr val="tx1"/>
                </a:solidFill>
                <a:latin typeface="Calibri" panose="020F0502020204030204" pitchFamily="34" charset="0"/>
              </a:rPr>
              <a:t>Copy of Electricity Bill/Telephone Bill of Business Place</a:t>
            </a:r>
          </a:p>
          <a:p>
            <a:pPr marL="900113" indent="-171450" algn="just">
              <a:buFont typeface="Wingdings" panose="05000000000000000000" pitchFamily="2" charset="2"/>
              <a:buChar char="§"/>
            </a:pPr>
            <a:r>
              <a:rPr lang="en-US" sz="1800" dirty="0" smtClean="0">
                <a:solidFill>
                  <a:schemeClr val="tx1"/>
                </a:solidFill>
                <a:latin typeface="Calibri" panose="020F0502020204030204" pitchFamily="34" charset="0"/>
              </a:rPr>
              <a:t>Power of Attorney in case person authorized by the Director</a:t>
            </a:r>
          </a:p>
          <a:p>
            <a:pPr marL="0" indent="0" algn="just">
              <a:buNone/>
            </a:pPr>
            <a:endParaRPr lang="en-US" sz="1800" b="1" dirty="0" smtClean="0">
              <a:solidFill>
                <a:schemeClr val="tx1"/>
              </a:solidFill>
              <a:latin typeface="Calibri" panose="020F0502020204030204" pitchFamily="34" charset="0"/>
            </a:endParaRPr>
          </a:p>
          <a:p>
            <a:pPr marL="728663" indent="0" algn="just">
              <a:buNone/>
            </a:pPr>
            <a:endParaRPr lang="en-US" sz="1800" dirty="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36</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23510837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fontScale="90000"/>
          </a:bodyPr>
          <a:lstStyle/>
          <a:p>
            <a:pPr algn="l"/>
            <a:r>
              <a:rPr lang="en-US" sz="2800" b="1" dirty="0" smtClean="0">
                <a:latin typeface="Aharoni" panose="02010803020104030203" pitchFamily="2" charset="-79"/>
                <a:cs typeface="Aharoni" panose="02010803020104030203" pitchFamily="2" charset="-79"/>
              </a:rPr>
              <a:t>NEW INCORPORATION FORM FOR COMPANIES</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124744"/>
            <a:ext cx="8229600" cy="5112568"/>
          </a:xfrm>
          <a:ln cap="rnd" cmpd="dbl">
            <a:solidFill>
              <a:schemeClr val="tx1"/>
            </a:solidFill>
            <a:prstDash val="sysDot"/>
          </a:ln>
        </p:spPr>
        <p:txBody>
          <a:bodyPr>
            <a:noAutofit/>
          </a:bodyPr>
          <a:lstStyle/>
          <a:p>
            <a:pPr marL="3175" indent="0" algn="just">
              <a:buNone/>
            </a:pPr>
            <a:r>
              <a:rPr lang="en-US" sz="1800" b="1" dirty="0" err="1" smtClean="0">
                <a:solidFill>
                  <a:schemeClr val="tx1"/>
                </a:solidFill>
                <a:latin typeface="Calibri" panose="020F0502020204030204" pitchFamily="34" charset="0"/>
              </a:rPr>
              <a:t>SPICe</a:t>
            </a:r>
            <a:r>
              <a:rPr lang="en-US" sz="1800" b="1" dirty="0" smtClean="0">
                <a:solidFill>
                  <a:schemeClr val="tx1"/>
                </a:solidFill>
                <a:latin typeface="Calibri" panose="020F0502020204030204" pitchFamily="34" charset="0"/>
              </a:rPr>
              <a:t> (INC-32)</a:t>
            </a:r>
          </a:p>
          <a:p>
            <a:pPr marL="3175" indent="0" algn="just">
              <a:buNone/>
            </a:pPr>
            <a:r>
              <a:rPr lang="en-US" sz="1800" dirty="0" smtClean="0">
                <a:solidFill>
                  <a:schemeClr val="tx1"/>
                </a:solidFill>
                <a:latin typeface="Calibri" panose="020F0502020204030204" pitchFamily="34" charset="0"/>
              </a:rPr>
              <a:t>Ministry of Corporate Affairs (MCA) has recently introduced </a:t>
            </a:r>
            <a:r>
              <a:rPr lang="en-US" sz="1800" dirty="0" err="1" smtClean="0">
                <a:solidFill>
                  <a:schemeClr val="tx1"/>
                </a:solidFill>
                <a:latin typeface="Calibri" panose="020F0502020204030204" pitchFamily="34" charset="0"/>
              </a:rPr>
              <a:t>SPICe</a:t>
            </a:r>
            <a:r>
              <a:rPr lang="en-US" sz="1800" dirty="0" smtClean="0">
                <a:solidFill>
                  <a:schemeClr val="tx1"/>
                </a:solidFill>
                <a:latin typeface="Calibri" panose="020F0502020204030204" pitchFamily="34" charset="0"/>
              </a:rPr>
              <a:t> Form INC-32 which is a simplified </a:t>
            </a:r>
            <a:r>
              <a:rPr lang="en-US" sz="1800" dirty="0" err="1" smtClean="0">
                <a:solidFill>
                  <a:schemeClr val="tx1"/>
                </a:solidFill>
                <a:latin typeface="Calibri" panose="020F0502020204030204" pitchFamily="34" charset="0"/>
              </a:rPr>
              <a:t>Proforma</a:t>
            </a:r>
            <a:r>
              <a:rPr lang="en-US" sz="1800" dirty="0" smtClean="0">
                <a:solidFill>
                  <a:schemeClr val="tx1"/>
                </a:solidFill>
                <a:latin typeface="Calibri" panose="020F0502020204030204" pitchFamily="34" charset="0"/>
              </a:rPr>
              <a:t> for Incorporating Company electronically. </a:t>
            </a:r>
            <a:r>
              <a:rPr lang="en-US" sz="1800" dirty="0" err="1" smtClean="0">
                <a:solidFill>
                  <a:schemeClr val="tx1"/>
                </a:solidFill>
                <a:latin typeface="Calibri" panose="020F0502020204030204" pitchFamily="34" charset="0"/>
              </a:rPr>
              <a:t>SPICe</a:t>
            </a:r>
            <a:r>
              <a:rPr lang="en-US" sz="1800" dirty="0" smtClean="0">
                <a:solidFill>
                  <a:schemeClr val="tx1"/>
                </a:solidFill>
                <a:latin typeface="Calibri" panose="020F0502020204030204" pitchFamily="34" charset="0"/>
              </a:rPr>
              <a:t> or Form INC-32 can help incorporate a company with a single application for reservation of name, incorporation of a new company and/or application for allotment of DIN.</a:t>
            </a:r>
          </a:p>
          <a:p>
            <a:pPr marL="3175" indent="0" algn="just">
              <a:buNone/>
            </a:pPr>
            <a:r>
              <a:rPr lang="en-US" sz="1800" dirty="0" smtClean="0">
                <a:solidFill>
                  <a:schemeClr val="tx1"/>
                </a:solidFill>
                <a:latin typeface="Calibri" panose="020F0502020204030204" pitchFamily="34" charset="0"/>
              </a:rPr>
              <a:t>Form INC-32 can help incorporate a company quickly in India by integrating many of the steps into a single process.</a:t>
            </a:r>
          </a:p>
          <a:p>
            <a:pPr marL="3175" indent="0" algn="just">
              <a:buNone/>
            </a:pPr>
            <a:r>
              <a:rPr lang="en-US" sz="1800" dirty="0" smtClean="0">
                <a:solidFill>
                  <a:schemeClr val="tx1"/>
                </a:solidFill>
                <a:latin typeface="Calibri" panose="020F0502020204030204" pitchFamily="34" charset="0"/>
              </a:rPr>
              <a:t>Using </a:t>
            </a:r>
            <a:r>
              <a:rPr lang="en-US" sz="1800" dirty="0" err="1" smtClean="0">
                <a:solidFill>
                  <a:schemeClr val="tx1"/>
                </a:solidFill>
                <a:latin typeface="Calibri" panose="020F0502020204030204" pitchFamily="34" charset="0"/>
              </a:rPr>
              <a:t>SPICe</a:t>
            </a:r>
            <a:r>
              <a:rPr lang="en-US" sz="1800" dirty="0" smtClean="0">
                <a:solidFill>
                  <a:schemeClr val="tx1"/>
                </a:solidFill>
                <a:latin typeface="Calibri" panose="020F0502020204030204" pitchFamily="34" charset="0"/>
              </a:rPr>
              <a:t> Form INC-32, the following types of companies can be incorporated in India:</a:t>
            </a:r>
          </a:p>
          <a:p>
            <a:pPr marL="536575" indent="-173038" algn="just"/>
            <a:r>
              <a:rPr lang="en-US" sz="1800" dirty="0" smtClean="0">
                <a:solidFill>
                  <a:schemeClr val="tx1"/>
                </a:solidFill>
                <a:latin typeface="Calibri" panose="020F0502020204030204" pitchFamily="34" charset="0"/>
              </a:rPr>
              <a:t>Private Limited Company</a:t>
            </a:r>
          </a:p>
          <a:p>
            <a:pPr marL="536575" indent="-173038" algn="just"/>
            <a:r>
              <a:rPr lang="en-US" sz="1800" dirty="0" smtClean="0">
                <a:solidFill>
                  <a:schemeClr val="tx1"/>
                </a:solidFill>
                <a:latin typeface="Calibri" panose="020F0502020204030204" pitchFamily="34" charset="0"/>
              </a:rPr>
              <a:t>One Person Company</a:t>
            </a:r>
          </a:p>
          <a:p>
            <a:pPr marL="536575" indent="-173038" algn="just"/>
            <a:r>
              <a:rPr lang="en-US" sz="1800" dirty="0" smtClean="0">
                <a:solidFill>
                  <a:schemeClr val="tx1"/>
                </a:solidFill>
                <a:latin typeface="Calibri" panose="020F0502020204030204" pitchFamily="34" charset="0"/>
              </a:rPr>
              <a:t>Section 8 Company</a:t>
            </a:r>
          </a:p>
          <a:p>
            <a:pPr marL="536575" indent="-173038" algn="just"/>
            <a:r>
              <a:rPr lang="en-US" sz="1800" dirty="0" smtClean="0">
                <a:solidFill>
                  <a:schemeClr val="tx1"/>
                </a:solidFill>
                <a:latin typeface="Calibri" panose="020F0502020204030204" pitchFamily="34" charset="0"/>
              </a:rPr>
              <a:t>Producer Company</a:t>
            </a:r>
            <a:endParaRPr lang="en-US" sz="1800" dirty="0">
              <a:solidFill>
                <a:schemeClr val="tx1"/>
              </a:solidFill>
              <a:latin typeface="Calibri" panose="020F0502020204030204" pitchFamily="34" charset="0"/>
            </a:endParaRPr>
          </a:p>
          <a:p>
            <a:pPr marL="0" indent="0" algn="just">
              <a:buNone/>
            </a:pPr>
            <a:r>
              <a:rPr lang="en-US" sz="1800" dirty="0" smtClean="0">
                <a:solidFill>
                  <a:schemeClr val="tx1"/>
                </a:solidFill>
                <a:latin typeface="Calibri" panose="020F0502020204030204" pitchFamily="34" charset="0"/>
              </a:rPr>
              <a:t>Form INC-32 must be accompanied by supporting documents including details of Directors &amp; subscribers, affidavits, declarations, identity proofs, address proofs, MOA and AOA etc. Once the </a:t>
            </a:r>
            <a:r>
              <a:rPr lang="en-US" sz="1800" dirty="0" err="1" smtClean="0">
                <a:solidFill>
                  <a:schemeClr val="tx1"/>
                </a:solidFill>
                <a:latin typeface="Calibri" panose="020F0502020204030204" pitchFamily="34" charset="0"/>
              </a:rPr>
              <a:t>eForm</a:t>
            </a:r>
            <a:r>
              <a:rPr lang="en-US" sz="1800" dirty="0" smtClean="0">
                <a:solidFill>
                  <a:schemeClr val="tx1"/>
                </a:solidFill>
                <a:latin typeface="Calibri" panose="020F0502020204030204" pitchFamily="34" charset="0"/>
              </a:rPr>
              <a:t> is filed, it is processed by the MCA’s Central Processing Centre. </a:t>
            </a:r>
            <a:endParaRPr lang="en-US" sz="1800" dirty="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37</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239046809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Continue…</a:t>
            </a:r>
            <a:endParaRPr lang="en-US" sz="2800"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052736"/>
            <a:ext cx="8229600" cy="5184576"/>
          </a:xfrm>
          <a:ln cap="rnd" cmpd="dbl">
            <a:solidFill>
              <a:schemeClr val="tx1"/>
            </a:solidFill>
            <a:prstDash val="sysDot"/>
          </a:ln>
        </p:spPr>
        <p:txBody>
          <a:bodyPr>
            <a:noAutofit/>
          </a:bodyPr>
          <a:lstStyle/>
          <a:p>
            <a:pPr marL="3175" indent="0" algn="just">
              <a:buNone/>
            </a:pPr>
            <a:r>
              <a:rPr lang="en-US" sz="1800" dirty="0" smtClean="0">
                <a:solidFill>
                  <a:schemeClr val="tx1"/>
                </a:solidFill>
                <a:latin typeface="Calibri" panose="020F0502020204030204" pitchFamily="34" charset="0"/>
              </a:rPr>
              <a:t>If found complete, company would be registered and CIN would be allocated. Also DINs gets issued to the proposed Directors who do not have a valid DIN. Maximum three Directors are allowed for using this integrated form for filing application of allotment of DIN while incorporating a company.</a:t>
            </a:r>
          </a:p>
          <a:p>
            <a:pPr marL="3175" indent="0" algn="just">
              <a:buNone/>
            </a:pPr>
            <a:endParaRPr lang="en-US" sz="1800" dirty="0">
              <a:solidFill>
                <a:schemeClr val="tx1"/>
              </a:solidFill>
              <a:latin typeface="Calibri" panose="020F0502020204030204" pitchFamily="34" charset="0"/>
            </a:endParaRPr>
          </a:p>
          <a:p>
            <a:pPr marL="3175" indent="0" algn="just">
              <a:buNone/>
            </a:pPr>
            <a:r>
              <a:rPr lang="en-US" sz="1800" dirty="0" smtClean="0">
                <a:solidFill>
                  <a:schemeClr val="tx1"/>
                </a:solidFill>
                <a:latin typeface="Calibri" panose="020F0502020204030204" pitchFamily="34" charset="0"/>
              </a:rPr>
              <a:t>In addition to the allotment of DIN and providing of incorporation certificate, the Company’s PAN, TAN and ESIC registration can also be obtained easily in a single step while using Form INC-32.</a:t>
            </a:r>
          </a:p>
          <a:p>
            <a:pPr marL="3175" indent="0" algn="just">
              <a:buNone/>
            </a:pPr>
            <a:endParaRPr lang="en-US" sz="1800" dirty="0">
              <a:solidFill>
                <a:schemeClr val="tx1"/>
              </a:solidFill>
              <a:latin typeface="Calibri" panose="020F0502020204030204" pitchFamily="34" charset="0"/>
            </a:endParaRPr>
          </a:p>
          <a:p>
            <a:pPr marL="3175" indent="0" algn="just">
              <a:buNone/>
            </a:pPr>
            <a:r>
              <a:rPr lang="en-US" sz="1800" b="1" dirty="0" smtClean="0">
                <a:solidFill>
                  <a:schemeClr val="tx1"/>
                </a:solidFill>
                <a:latin typeface="Calibri" panose="020F0502020204030204" pitchFamily="34" charset="0"/>
              </a:rPr>
              <a:t>Documents required for </a:t>
            </a:r>
            <a:r>
              <a:rPr lang="en-US" sz="1800" b="1" dirty="0" err="1" smtClean="0">
                <a:solidFill>
                  <a:schemeClr val="tx1"/>
                </a:solidFill>
                <a:latin typeface="Calibri" panose="020F0502020204030204" pitchFamily="34" charset="0"/>
              </a:rPr>
              <a:t>SPICe</a:t>
            </a:r>
            <a:r>
              <a:rPr lang="en-US" sz="1800" b="1" dirty="0" smtClean="0">
                <a:solidFill>
                  <a:schemeClr val="tx1"/>
                </a:solidFill>
                <a:latin typeface="Calibri" panose="020F0502020204030204" pitchFamily="34" charset="0"/>
              </a:rPr>
              <a:t> Form INC-32</a:t>
            </a:r>
          </a:p>
          <a:p>
            <a:pPr marL="3175" indent="0" algn="just">
              <a:buNone/>
            </a:pPr>
            <a:r>
              <a:rPr lang="en-US" sz="1800" dirty="0" smtClean="0">
                <a:solidFill>
                  <a:schemeClr val="tx1"/>
                </a:solidFill>
                <a:latin typeface="Calibri" panose="020F0502020204030204" pitchFamily="34" charset="0"/>
              </a:rPr>
              <a:t>The Following documents must be filed with </a:t>
            </a:r>
            <a:r>
              <a:rPr lang="en-US" sz="1800" dirty="0" err="1" smtClean="0">
                <a:solidFill>
                  <a:schemeClr val="tx1"/>
                </a:solidFill>
                <a:latin typeface="Calibri" panose="020F0502020204030204" pitchFamily="34" charset="0"/>
              </a:rPr>
              <a:t>SPICe</a:t>
            </a:r>
            <a:r>
              <a:rPr lang="en-US" sz="1800" dirty="0" smtClean="0">
                <a:solidFill>
                  <a:schemeClr val="tx1"/>
                </a:solidFill>
                <a:latin typeface="Calibri" panose="020F0502020204030204" pitchFamily="34" charset="0"/>
              </a:rPr>
              <a:t> Form INC-32 for incorporation of Company:</a:t>
            </a:r>
          </a:p>
          <a:p>
            <a:pPr marL="346075" algn="just">
              <a:buAutoNum type="arabicPeriod"/>
            </a:pPr>
            <a:r>
              <a:rPr lang="en-US" sz="1800" dirty="0" smtClean="0">
                <a:solidFill>
                  <a:schemeClr val="tx1"/>
                </a:solidFill>
                <a:latin typeface="Calibri" panose="020F0502020204030204" pitchFamily="34" charset="0"/>
              </a:rPr>
              <a:t>MOA &amp; AOA – Applicable and Mandatory only in case of Section 8 company or company with foreign subscribers not having DIN</a:t>
            </a:r>
          </a:p>
          <a:p>
            <a:pPr marL="346075" algn="just">
              <a:buAutoNum type="arabicPeriod"/>
            </a:pPr>
            <a:r>
              <a:rPr lang="en-US" sz="1800" dirty="0" smtClean="0">
                <a:solidFill>
                  <a:schemeClr val="tx1"/>
                </a:solidFill>
                <a:latin typeface="Calibri" panose="020F0502020204030204" pitchFamily="34" charset="0"/>
              </a:rPr>
              <a:t>Affidavit and declaration by first Subscriber(s) and Director(s)</a:t>
            </a:r>
          </a:p>
          <a:p>
            <a:pPr marL="346075" algn="just">
              <a:buAutoNum type="arabicPeriod"/>
            </a:pPr>
            <a:r>
              <a:rPr lang="en-US" sz="1800" dirty="0" smtClean="0">
                <a:solidFill>
                  <a:schemeClr val="tx1"/>
                </a:solidFill>
                <a:latin typeface="Calibri" panose="020F0502020204030204" pitchFamily="34" charset="0"/>
              </a:rPr>
              <a:t>Proof of Office Address</a:t>
            </a:r>
          </a:p>
          <a:p>
            <a:pPr marL="346075" algn="just">
              <a:buAutoNum type="arabicPeriod"/>
            </a:pPr>
            <a:r>
              <a:rPr lang="en-US" sz="1800" dirty="0" smtClean="0">
                <a:solidFill>
                  <a:schemeClr val="tx1"/>
                </a:solidFill>
                <a:latin typeface="Calibri" panose="020F0502020204030204" pitchFamily="34" charset="0"/>
              </a:rPr>
              <a:t>Copies of utility bills that are not older than two months</a:t>
            </a:r>
            <a:endParaRPr lang="en-US" sz="1800" dirty="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38</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26508989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196752"/>
            <a:ext cx="8229600" cy="4968552"/>
          </a:xfrm>
          <a:ln cap="rnd" cmpd="dbl">
            <a:solidFill>
              <a:schemeClr val="tx1"/>
            </a:solidFill>
            <a:prstDash val="sysDot"/>
          </a:ln>
        </p:spPr>
        <p:txBody>
          <a:bodyPr>
            <a:noAutofit/>
          </a:bodyPr>
          <a:lstStyle/>
          <a:p>
            <a:pPr marL="3175" indent="0" algn="just">
              <a:buNone/>
            </a:pPr>
            <a:r>
              <a:rPr lang="en-US" sz="1800" dirty="0" smtClean="0">
                <a:solidFill>
                  <a:schemeClr val="tx1"/>
                </a:solidFill>
                <a:latin typeface="Calibri" panose="020F0502020204030204" pitchFamily="34" charset="0"/>
              </a:rPr>
              <a:t>5. Copy of approval in case the proposed name contains any word(s) or expression(s) which required approval from Central Government</a:t>
            </a:r>
          </a:p>
          <a:p>
            <a:pPr marL="346075" algn="just">
              <a:buAutoNum type="arabicPeriod" startAt="6"/>
            </a:pPr>
            <a:r>
              <a:rPr lang="en-US" sz="1800" dirty="0" smtClean="0">
                <a:solidFill>
                  <a:schemeClr val="tx1"/>
                </a:solidFill>
                <a:latin typeface="Calibri" panose="020F0502020204030204" pitchFamily="34" charset="0"/>
              </a:rPr>
              <a:t>If the proposed name is based on a registered trademark or is subject matter of an application pending for registration under the Trade Marks Act, then it is mandatory to attach the trademark registration certificate or trademark application copy</a:t>
            </a:r>
          </a:p>
          <a:p>
            <a:pPr marL="346075" algn="just">
              <a:buAutoNum type="arabicPeriod" startAt="6"/>
            </a:pPr>
            <a:r>
              <a:rPr lang="en-US" sz="1800" dirty="0" smtClean="0">
                <a:solidFill>
                  <a:schemeClr val="tx1"/>
                </a:solidFill>
                <a:latin typeface="Calibri" panose="020F0502020204030204" pitchFamily="34" charset="0"/>
              </a:rPr>
              <a:t>NOC from the Sole proprietor/Partners/other associates/existing Company</a:t>
            </a:r>
          </a:p>
          <a:p>
            <a:pPr marL="346075" algn="just">
              <a:buFont typeface="Arial" pitchFamily="34" charset="0"/>
              <a:buAutoNum type="arabicPeriod" startAt="6"/>
            </a:pPr>
            <a:r>
              <a:rPr lang="en-US" sz="1800" dirty="0">
                <a:solidFill>
                  <a:schemeClr val="tx1"/>
                </a:solidFill>
                <a:latin typeface="Calibri" panose="020F0502020204030204" pitchFamily="34" charset="0"/>
              </a:rPr>
              <a:t>Proof of Identity and residential address of the Subscribers</a:t>
            </a:r>
          </a:p>
          <a:p>
            <a:pPr marL="346075" algn="just">
              <a:buFont typeface="Arial" pitchFamily="34" charset="0"/>
              <a:buAutoNum type="arabicPeriod" startAt="6"/>
            </a:pPr>
            <a:r>
              <a:rPr lang="en-US" sz="1800" dirty="0">
                <a:solidFill>
                  <a:schemeClr val="tx1"/>
                </a:solidFill>
                <a:latin typeface="Calibri" panose="020F0502020204030204" pitchFamily="34" charset="0"/>
              </a:rPr>
              <a:t>Proof of Identity and residential address of the Directors</a:t>
            </a:r>
          </a:p>
          <a:p>
            <a:pPr marL="346075" algn="just">
              <a:buAutoNum type="arabicPeriod" startAt="6"/>
            </a:pPr>
            <a:endParaRPr lang="en-US" sz="1800" dirty="0" smtClean="0">
              <a:solidFill>
                <a:schemeClr val="tx1"/>
              </a:solidFill>
              <a:latin typeface="Calibri" panose="020F0502020204030204" pitchFamily="34" charset="0"/>
            </a:endParaRPr>
          </a:p>
          <a:p>
            <a:pPr marL="346075" algn="just">
              <a:buAutoNum type="arabicPeriod" startAt="6"/>
            </a:pPr>
            <a:endParaRPr lang="en-US" sz="1800" dirty="0" smtClean="0">
              <a:solidFill>
                <a:schemeClr val="tx1"/>
              </a:solidFill>
              <a:latin typeface="Calibri" panose="020F0502020204030204" pitchFamily="34" charset="0"/>
            </a:endParaRPr>
          </a:p>
          <a:p>
            <a:pPr marL="3175" indent="0" algn="just">
              <a:buNone/>
            </a:pPr>
            <a:endParaRPr lang="en-US" sz="1800" dirty="0" smtClean="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39</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31861908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SOLE PROPRIETORSHIP</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980728"/>
            <a:ext cx="8229600" cy="5400600"/>
          </a:xfrm>
          <a:ln cap="rnd" cmpd="dbl">
            <a:solidFill>
              <a:schemeClr val="tx1"/>
            </a:solidFill>
            <a:prstDash val="sysDot"/>
          </a:ln>
        </p:spPr>
        <p:txBody>
          <a:bodyPr>
            <a:noAutofit/>
          </a:bodyPr>
          <a:lstStyle/>
          <a:p>
            <a:pPr marL="0" indent="0" algn="just">
              <a:buNone/>
            </a:pPr>
            <a:r>
              <a:rPr lang="en-US" sz="1800" dirty="0">
                <a:solidFill>
                  <a:schemeClr val="tx1"/>
                </a:solidFill>
                <a:latin typeface="Calibri" panose="020F0502020204030204" pitchFamily="34" charset="0"/>
              </a:rPr>
              <a:t>A sole proprietorship is a business that is owned and managed by a single person. It is very popular among the </a:t>
            </a:r>
            <a:r>
              <a:rPr lang="en-US" sz="1800" dirty="0" smtClean="0">
                <a:solidFill>
                  <a:schemeClr val="tx1"/>
                </a:solidFill>
                <a:latin typeface="Calibri" panose="020F0502020204030204" pitchFamily="34" charset="0"/>
              </a:rPr>
              <a:t>unorganized </a:t>
            </a:r>
            <a:r>
              <a:rPr lang="en-US" sz="1800" dirty="0">
                <a:solidFill>
                  <a:schemeClr val="tx1"/>
                </a:solidFill>
                <a:latin typeface="Calibri" panose="020F0502020204030204" pitchFamily="34" charset="0"/>
              </a:rPr>
              <a:t>sector, particularly small traders and merchants. There is no such thing called registration, Proprietorship </a:t>
            </a:r>
            <a:r>
              <a:rPr lang="en-US" sz="1800" dirty="0" smtClean="0">
                <a:solidFill>
                  <a:schemeClr val="tx1"/>
                </a:solidFill>
                <a:latin typeface="Calibri" panose="020F0502020204030204" pitchFamily="34" charset="0"/>
              </a:rPr>
              <a:t>is recognized </a:t>
            </a:r>
            <a:r>
              <a:rPr lang="en-US" sz="1800" dirty="0">
                <a:solidFill>
                  <a:schemeClr val="tx1"/>
                </a:solidFill>
                <a:latin typeface="Calibri" panose="020F0502020204030204" pitchFamily="34" charset="0"/>
              </a:rPr>
              <a:t>by other registration. Liability of the proprietor is unlimited and the firm cannot have continuous existence. It should ideally only be considered by small merchants and </a:t>
            </a:r>
            <a:r>
              <a:rPr lang="en-US" sz="1800" dirty="0" smtClean="0">
                <a:solidFill>
                  <a:schemeClr val="tx1"/>
                </a:solidFill>
                <a:latin typeface="Calibri" panose="020F0502020204030204" pitchFamily="34" charset="0"/>
              </a:rPr>
              <a:t>traders.</a:t>
            </a:r>
          </a:p>
          <a:p>
            <a:pPr marL="0" indent="0" algn="just">
              <a:buNone/>
            </a:pPr>
            <a:endParaRPr lang="en-US" sz="1800" dirty="0" smtClean="0">
              <a:solidFill>
                <a:schemeClr val="tx1"/>
              </a:solidFill>
              <a:latin typeface="Calibri" panose="020F0502020204030204" pitchFamily="34" charset="0"/>
            </a:endParaRPr>
          </a:p>
          <a:p>
            <a:pPr marL="0" indent="0" algn="just">
              <a:buNone/>
            </a:pPr>
            <a:r>
              <a:rPr lang="en-US" sz="1800" b="1" dirty="0" smtClean="0">
                <a:solidFill>
                  <a:schemeClr val="tx1"/>
                </a:solidFill>
                <a:latin typeface="Calibri" panose="020F0502020204030204" pitchFamily="34" charset="0"/>
              </a:rPr>
              <a:t>Requirements: </a:t>
            </a:r>
            <a:r>
              <a:rPr lang="en-US" sz="1800" dirty="0" smtClean="0">
                <a:solidFill>
                  <a:schemeClr val="tx1"/>
                </a:solidFill>
                <a:latin typeface="Calibri" panose="020F0502020204030204" pitchFamily="34" charset="0"/>
              </a:rPr>
              <a:t>Need 1 Person</a:t>
            </a:r>
          </a:p>
          <a:p>
            <a:pPr marL="0" indent="0" algn="just">
              <a:buNone/>
            </a:pPr>
            <a:r>
              <a:rPr lang="en-US" sz="1800" b="1" dirty="0" smtClean="0">
                <a:solidFill>
                  <a:schemeClr val="tx1"/>
                </a:solidFill>
                <a:latin typeface="Calibri" panose="020F0502020204030204" pitchFamily="34" charset="0"/>
              </a:rPr>
              <a:t>Cost: </a:t>
            </a:r>
            <a:r>
              <a:rPr lang="en-US" sz="1800" dirty="0" smtClean="0">
                <a:solidFill>
                  <a:schemeClr val="tx1"/>
                </a:solidFill>
                <a:latin typeface="Calibri" panose="020F0502020204030204" pitchFamily="34" charset="0"/>
              </a:rPr>
              <a:t>Rs.</a:t>
            </a:r>
            <a:r>
              <a:rPr lang="en-US" sz="1800" b="1" dirty="0" smtClean="0">
                <a:solidFill>
                  <a:schemeClr val="tx1"/>
                </a:solidFill>
                <a:latin typeface="Calibri" panose="020F0502020204030204" pitchFamily="34" charset="0"/>
              </a:rPr>
              <a:t> </a:t>
            </a:r>
            <a:r>
              <a:rPr lang="en-US" sz="1800" dirty="0" smtClean="0">
                <a:solidFill>
                  <a:schemeClr val="tx1"/>
                </a:solidFill>
                <a:latin typeface="Calibri" panose="020F0502020204030204" pitchFamily="34" charset="0"/>
              </a:rPr>
              <a:t>10,000 to 15,000 (For all below mentioned Steps)</a:t>
            </a:r>
          </a:p>
          <a:p>
            <a:pPr marL="0" indent="0" algn="just">
              <a:buNone/>
            </a:pPr>
            <a:endParaRPr lang="en-US" sz="1800" b="1" dirty="0">
              <a:solidFill>
                <a:schemeClr val="tx1"/>
              </a:solidFill>
              <a:latin typeface="Calibri" panose="020F0502020204030204" pitchFamily="34" charset="0"/>
            </a:endParaRPr>
          </a:p>
          <a:p>
            <a:pPr marL="0" indent="0" algn="just">
              <a:buNone/>
            </a:pPr>
            <a:r>
              <a:rPr lang="en-US" sz="1800" b="1" dirty="0" smtClean="0">
                <a:solidFill>
                  <a:schemeClr val="tx1"/>
                </a:solidFill>
                <a:latin typeface="Calibri" panose="020F0502020204030204" pitchFamily="34" charset="0"/>
              </a:rPr>
              <a:t>STEPS FOR INCORPORATING SOLE PROPRIETORSHIP BUSINESS:</a:t>
            </a:r>
          </a:p>
          <a:p>
            <a:pPr marL="0" indent="0" algn="just">
              <a:buNone/>
            </a:pPr>
            <a:r>
              <a:rPr lang="en-US" sz="1800" b="1" dirty="0" smtClean="0">
                <a:solidFill>
                  <a:schemeClr val="tx1"/>
                </a:solidFill>
                <a:latin typeface="Calibri" panose="020F0502020204030204" pitchFamily="34" charset="0"/>
              </a:rPr>
              <a:t>Step – 1 : Obtain PAN Number from the Income Tax Department</a:t>
            </a:r>
          </a:p>
          <a:p>
            <a:pPr marL="0" indent="0" algn="just">
              <a:buNone/>
            </a:pPr>
            <a:r>
              <a:rPr lang="en-US" sz="1800" b="1" dirty="0" smtClean="0">
                <a:solidFill>
                  <a:schemeClr val="tx1"/>
                </a:solidFill>
                <a:latin typeface="Calibri" panose="020F0502020204030204" pitchFamily="34" charset="0"/>
              </a:rPr>
              <a:t>Step – 2 : Obtain Shop &amp; Establishment Certificate</a:t>
            </a:r>
          </a:p>
          <a:p>
            <a:pPr marL="0" indent="0" algn="just">
              <a:buNone/>
            </a:pPr>
            <a:r>
              <a:rPr lang="en-US" sz="1800" b="1" dirty="0">
                <a:solidFill>
                  <a:schemeClr val="tx1"/>
                </a:solidFill>
                <a:latin typeface="Calibri" panose="020F0502020204030204" pitchFamily="34" charset="0"/>
              </a:rPr>
              <a:t>	</a:t>
            </a:r>
            <a:r>
              <a:rPr lang="en-US" sz="1800" b="1" dirty="0" smtClean="0">
                <a:solidFill>
                  <a:schemeClr val="tx1"/>
                </a:solidFill>
                <a:latin typeface="Calibri" panose="020F0502020204030204" pitchFamily="34" charset="0"/>
              </a:rPr>
              <a:t>Documents Required:</a:t>
            </a:r>
          </a:p>
          <a:p>
            <a:pPr marL="706438" indent="20638" algn="just">
              <a:buFont typeface="Wingdings" panose="05000000000000000000" pitchFamily="2" charset="2"/>
              <a:buChar char="§"/>
            </a:pPr>
            <a:r>
              <a:rPr lang="en-US" sz="1800" b="1" dirty="0">
                <a:solidFill>
                  <a:schemeClr val="tx1"/>
                </a:solidFill>
                <a:latin typeface="Calibri" panose="020F0502020204030204" pitchFamily="34" charset="0"/>
              </a:rPr>
              <a:t>	</a:t>
            </a:r>
            <a:r>
              <a:rPr lang="en-US" sz="1800" dirty="0" smtClean="0">
                <a:solidFill>
                  <a:schemeClr val="tx1"/>
                </a:solidFill>
                <a:latin typeface="Calibri" panose="020F0502020204030204" pitchFamily="34" charset="0"/>
              </a:rPr>
              <a:t>Copy of PAN Card of Proprietor</a:t>
            </a:r>
          </a:p>
          <a:p>
            <a:pPr marL="706438" indent="20638" algn="just">
              <a:buFont typeface="Wingdings" panose="05000000000000000000" pitchFamily="2" charset="2"/>
              <a:buChar char="§"/>
            </a:pPr>
            <a:r>
              <a:rPr lang="en-US" sz="1800" b="1" dirty="0">
                <a:solidFill>
                  <a:schemeClr val="tx1"/>
                </a:solidFill>
                <a:latin typeface="Calibri" panose="020F0502020204030204" pitchFamily="34" charset="0"/>
              </a:rPr>
              <a:t>  </a:t>
            </a:r>
            <a:r>
              <a:rPr lang="en-US" sz="1800" dirty="0" smtClean="0">
                <a:solidFill>
                  <a:schemeClr val="tx1"/>
                </a:solidFill>
                <a:latin typeface="Calibri" panose="020F0502020204030204" pitchFamily="34" charset="0"/>
              </a:rPr>
              <a:t>Copy of ID Proof of Proprietor with Address : Voter’s ID, Aadhar Card, Driving License, Passport</a:t>
            </a:r>
            <a:endParaRPr lang="en-US" sz="1800" b="1" dirty="0" smtClean="0">
              <a:solidFill>
                <a:schemeClr val="tx1"/>
              </a:solidFill>
              <a:latin typeface="Calibri" panose="020F0502020204030204" pitchFamily="34" charset="0"/>
            </a:endParaRPr>
          </a:p>
          <a:p>
            <a:pPr marL="0" indent="0" algn="just">
              <a:buNone/>
            </a:pPr>
            <a:endParaRPr lang="en-US" sz="1800" b="1" dirty="0" smtClean="0">
              <a:solidFill>
                <a:schemeClr val="tx1"/>
              </a:solidFill>
              <a:latin typeface="Calibri" panose="020F0502020204030204" pitchFamily="34" charset="0"/>
            </a:endParaRPr>
          </a:p>
          <a:p>
            <a:pPr marL="0" indent="0" algn="just">
              <a:buNone/>
            </a:pPr>
            <a:endParaRPr lang="en-US" sz="1800" b="1" dirty="0" smtClean="0">
              <a:solidFill>
                <a:schemeClr val="tx1"/>
              </a:solidFill>
              <a:latin typeface="Calibri" panose="020F0502020204030204" pitchFamily="34" charset="0"/>
            </a:endParaRPr>
          </a:p>
          <a:p>
            <a:pPr marL="0" indent="0" algn="just">
              <a:buNone/>
            </a:pPr>
            <a:endParaRPr lang="en-US" sz="2000" dirty="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4</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277695591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2736"/>
          </a:xfrm>
        </p:spPr>
        <p:txBody>
          <a:bodyPr>
            <a:normAutofit/>
          </a:bodyPr>
          <a:lstStyle/>
          <a:p>
            <a:pPr algn="l">
              <a:lnSpc>
                <a:spcPct val="100000"/>
              </a:lnSpc>
            </a:pPr>
            <a:r>
              <a:rPr lang="en-US" sz="2400" b="1" dirty="0" smtClean="0">
                <a:latin typeface="Aharoni" panose="02010803020104030203" pitchFamily="2" charset="-79"/>
                <a:cs typeface="Aharoni" panose="02010803020104030203" pitchFamily="2" charset="-79"/>
              </a:rPr>
              <a:t>OTHER LICENSES OR CLEARANCES REQUIRED FOR ALL FORMS OF BUSINESS ENTITY</a:t>
            </a:r>
            <a:endParaRPr lang="en-US" sz="4800"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ln cap="rnd" cmpd="dbl">
            <a:solidFill>
              <a:schemeClr val="tx1"/>
            </a:solidFill>
            <a:prstDash val="sysDot"/>
          </a:ln>
        </p:spPr>
        <p:txBody>
          <a:bodyPr>
            <a:normAutofit/>
          </a:bodyPr>
          <a:lstStyle/>
          <a:p>
            <a:endParaRPr lang="en-US" sz="1800" dirty="0" smtClean="0">
              <a:solidFill>
                <a:schemeClr val="tx1"/>
              </a:solidFill>
            </a:endParaRPr>
          </a:p>
          <a:p>
            <a:r>
              <a:rPr lang="en-US" sz="1800" dirty="0">
                <a:solidFill>
                  <a:schemeClr val="tx1"/>
                </a:solidFill>
                <a:latin typeface="Calibri" panose="020F0502020204030204" pitchFamily="34" charset="0"/>
              </a:rPr>
              <a:t>TAN Number</a:t>
            </a:r>
          </a:p>
          <a:p>
            <a:r>
              <a:rPr lang="en-US" sz="1800" dirty="0" smtClean="0">
                <a:solidFill>
                  <a:schemeClr val="tx1"/>
                </a:solidFill>
                <a:latin typeface="Calibri" panose="020F0502020204030204" pitchFamily="34" charset="0"/>
              </a:rPr>
              <a:t>Import </a:t>
            </a:r>
            <a:r>
              <a:rPr lang="en-US" sz="1800" dirty="0">
                <a:solidFill>
                  <a:schemeClr val="tx1"/>
                </a:solidFill>
                <a:latin typeface="Calibri" panose="020F0502020204030204" pitchFamily="34" charset="0"/>
              </a:rPr>
              <a:t>Export Certificate (IEC)</a:t>
            </a:r>
          </a:p>
          <a:p>
            <a:r>
              <a:rPr lang="en-US" sz="1800" dirty="0" smtClean="0">
                <a:solidFill>
                  <a:schemeClr val="tx1"/>
                </a:solidFill>
                <a:latin typeface="Calibri" panose="020F0502020204030204" pitchFamily="34" charset="0"/>
              </a:rPr>
              <a:t>Excise Registration</a:t>
            </a:r>
          </a:p>
          <a:p>
            <a:r>
              <a:rPr lang="en-US" sz="1800" dirty="0" smtClean="0">
                <a:solidFill>
                  <a:schemeClr val="tx1"/>
                </a:solidFill>
                <a:latin typeface="Calibri" panose="020F0502020204030204" pitchFamily="34" charset="0"/>
              </a:rPr>
              <a:t>Employee’s Provident Fund</a:t>
            </a:r>
          </a:p>
          <a:p>
            <a:pPr marL="0" indent="0">
              <a:buNone/>
            </a:pPr>
            <a:endParaRPr lang="en-US" sz="1800" dirty="0" smtClean="0">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40</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5656150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2736"/>
          </a:xfrm>
        </p:spPr>
        <p:txBody>
          <a:bodyPr>
            <a:normAutofit/>
          </a:bodyPr>
          <a:lstStyle/>
          <a:p>
            <a:pPr algn="l">
              <a:lnSpc>
                <a:spcPct val="100000"/>
              </a:lnSpc>
            </a:pPr>
            <a:r>
              <a:rPr lang="en-US" sz="2400" b="1" dirty="0" smtClean="0">
                <a:latin typeface="Aharoni" panose="02010803020104030203" pitchFamily="2" charset="-79"/>
                <a:cs typeface="Aharoni" panose="02010803020104030203" pitchFamily="2" charset="-79"/>
              </a:rPr>
              <a:t>TAN Number</a:t>
            </a:r>
            <a:endParaRPr lang="en-US" sz="4800"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ln cap="rnd" cmpd="dbl">
            <a:solidFill>
              <a:schemeClr val="tx1"/>
            </a:solidFill>
            <a:prstDash val="sysDot"/>
          </a:ln>
        </p:spPr>
        <p:txBody>
          <a:bodyPr>
            <a:normAutofit/>
          </a:bodyPr>
          <a:lstStyle/>
          <a:p>
            <a:pPr algn="just"/>
            <a:r>
              <a:rPr lang="en-US" sz="1800" dirty="0" smtClean="0">
                <a:solidFill>
                  <a:schemeClr val="tx1"/>
                </a:solidFill>
                <a:latin typeface="Calibri" panose="020F0502020204030204" pitchFamily="34" charset="0"/>
              </a:rPr>
              <a:t>TAN Number is a 10 digit Alphanumeric number and is used as an abbreviation for Tax Deduction and Collection Account Number. Every </a:t>
            </a:r>
            <a:r>
              <a:rPr lang="en-US" sz="1800" dirty="0" err="1" smtClean="0">
                <a:solidFill>
                  <a:schemeClr val="tx1"/>
                </a:solidFill>
                <a:latin typeface="Calibri" panose="020F0502020204030204" pitchFamily="34" charset="0"/>
              </a:rPr>
              <a:t>Assessee</a:t>
            </a:r>
            <a:r>
              <a:rPr lang="en-US" sz="1800" dirty="0" smtClean="0">
                <a:solidFill>
                  <a:schemeClr val="tx1"/>
                </a:solidFill>
                <a:latin typeface="Calibri" panose="020F0502020204030204" pitchFamily="34" charset="0"/>
              </a:rPr>
              <a:t> liable to deduct TDS is required to apply for a TAN No. and shall quote this number in all TDS Returns, TDS payments and any other communication regarding TDS with the Income Tax Department.</a:t>
            </a:r>
          </a:p>
          <a:p>
            <a:pPr algn="just"/>
            <a:endParaRPr lang="en-US" sz="1900" dirty="0">
              <a:solidFill>
                <a:schemeClr val="tx1"/>
              </a:solidFill>
              <a:latin typeface="Calibri" panose="020F0502020204030204" pitchFamily="34" charset="0"/>
            </a:endParaRPr>
          </a:p>
          <a:p>
            <a:pPr algn="just"/>
            <a:r>
              <a:rPr lang="en-US" sz="1800" b="1" dirty="0" smtClean="0">
                <a:solidFill>
                  <a:schemeClr val="tx1"/>
                </a:solidFill>
                <a:latin typeface="Calibri" panose="020F0502020204030204" pitchFamily="34" charset="0"/>
              </a:rPr>
              <a:t>APPLY FOR TAN NUMBER:</a:t>
            </a:r>
          </a:p>
          <a:p>
            <a:pPr algn="just"/>
            <a:r>
              <a:rPr lang="en-US" sz="1800" b="1" dirty="0" smtClean="0">
                <a:solidFill>
                  <a:schemeClr val="tx1"/>
                </a:solidFill>
                <a:latin typeface="Calibri" panose="020F0502020204030204" pitchFamily="34" charset="0"/>
              </a:rPr>
              <a:t>Documents required: to be Submitted with TIN-NSDL</a:t>
            </a:r>
          </a:p>
          <a:p>
            <a:pPr marL="706438" algn="just">
              <a:buFont typeface="Wingdings" panose="05000000000000000000" pitchFamily="2" charset="2"/>
              <a:buChar char="§"/>
            </a:pPr>
            <a:r>
              <a:rPr lang="en-US" sz="1800" dirty="0" smtClean="0">
                <a:solidFill>
                  <a:schemeClr val="tx1"/>
                </a:solidFill>
                <a:latin typeface="Calibri" panose="020F0502020204030204" pitchFamily="34" charset="0"/>
              </a:rPr>
              <a:t>PAN of Proprietor/Entity</a:t>
            </a:r>
          </a:p>
          <a:p>
            <a:pPr marL="706438" algn="just">
              <a:buFont typeface="Wingdings" panose="05000000000000000000" pitchFamily="2" charset="2"/>
              <a:buChar char="§"/>
            </a:pPr>
            <a:r>
              <a:rPr lang="en-US" sz="1800" dirty="0" smtClean="0">
                <a:solidFill>
                  <a:schemeClr val="tx1"/>
                </a:solidFill>
                <a:latin typeface="Calibri" panose="020F0502020204030204" pitchFamily="34" charset="0"/>
              </a:rPr>
              <a:t>Address proof of Proprietor/Entity</a:t>
            </a:r>
          </a:p>
          <a:p>
            <a:pPr marL="706438" algn="just">
              <a:buFont typeface="Wingdings" panose="05000000000000000000" pitchFamily="2" charset="2"/>
              <a:buChar char="§"/>
            </a:pPr>
            <a:r>
              <a:rPr lang="en-US" sz="1800" dirty="0" smtClean="0">
                <a:solidFill>
                  <a:schemeClr val="tx1"/>
                </a:solidFill>
                <a:latin typeface="Calibri" panose="020F0502020204030204" pitchFamily="34" charset="0"/>
              </a:rPr>
              <a:t>Form 49B Duly filed and signed by authorized person</a:t>
            </a:r>
          </a:p>
          <a:p>
            <a:endParaRPr lang="en-US" sz="1900" dirty="0" smtClean="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41</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192858171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2736"/>
          </a:xfrm>
        </p:spPr>
        <p:txBody>
          <a:bodyPr>
            <a:normAutofit/>
          </a:bodyPr>
          <a:lstStyle/>
          <a:p>
            <a:pPr algn="l">
              <a:lnSpc>
                <a:spcPct val="100000"/>
              </a:lnSpc>
            </a:pPr>
            <a:r>
              <a:rPr lang="en-US" sz="2400" b="1" dirty="0" smtClean="0">
                <a:latin typeface="Aharoni" panose="02010803020104030203" pitchFamily="2" charset="-79"/>
                <a:cs typeface="Aharoni" panose="02010803020104030203" pitchFamily="2" charset="-79"/>
              </a:rPr>
              <a:t>IMPORT EXPORT CODE (IEC)</a:t>
            </a:r>
            <a:endParaRPr lang="en-US" sz="4800"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ln cap="rnd" cmpd="dbl">
            <a:solidFill>
              <a:schemeClr val="tx1"/>
            </a:solidFill>
            <a:prstDash val="sysDot"/>
          </a:ln>
        </p:spPr>
        <p:txBody>
          <a:bodyPr>
            <a:normAutofit lnSpcReduction="10000"/>
          </a:bodyPr>
          <a:lstStyle/>
          <a:p>
            <a:pPr algn="just"/>
            <a:r>
              <a:rPr lang="en-US" sz="1800" dirty="0" smtClean="0">
                <a:solidFill>
                  <a:schemeClr val="tx1"/>
                </a:solidFill>
                <a:latin typeface="Calibri" panose="020F0502020204030204" pitchFamily="34" charset="0"/>
              </a:rPr>
              <a:t>Import Export code or IEC is required for undertaking Import or Export transactions and availing benefits under various schemes of Government regarding Import and Export of Goods. IEC must be quoted while clearing customs for import. Also Banks require the importers IEC while sending money abroad. The IEC must be quoted while sending shipments for export. And Banks require the exporters IEC while receiving money from abroad.</a:t>
            </a:r>
          </a:p>
          <a:p>
            <a:pPr algn="just"/>
            <a:endParaRPr lang="en-US" sz="1900" dirty="0">
              <a:solidFill>
                <a:schemeClr val="tx1"/>
              </a:solidFill>
              <a:latin typeface="Calibri" panose="020F0502020204030204" pitchFamily="34" charset="0"/>
            </a:endParaRPr>
          </a:p>
          <a:p>
            <a:pPr algn="just"/>
            <a:r>
              <a:rPr lang="en-US" sz="1800" b="1" dirty="0" smtClean="0">
                <a:solidFill>
                  <a:schemeClr val="tx1"/>
                </a:solidFill>
                <a:latin typeface="Calibri" panose="020F0502020204030204" pitchFamily="34" charset="0"/>
              </a:rPr>
              <a:t>APPLY FOR IMPORT EXPORT CODE (IEC):</a:t>
            </a:r>
          </a:p>
          <a:p>
            <a:pPr algn="just"/>
            <a:r>
              <a:rPr lang="en-US" sz="1800" dirty="0" smtClean="0">
                <a:solidFill>
                  <a:schemeClr val="tx1"/>
                </a:solidFill>
                <a:latin typeface="Calibri" panose="020F0502020204030204" pitchFamily="34" charset="0"/>
              </a:rPr>
              <a:t>For getting IEC online application can be made to dgft.gov.in, where in form is required to file online and all the documents are required to be submitted online. There is no need to submit documents physically.</a:t>
            </a:r>
          </a:p>
          <a:p>
            <a:pPr algn="just"/>
            <a:r>
              <a:rPr lang="en-US" sz="1800" b="1" dirty="0" smtClean="0">
                <a:solidFill>
                  <a:schemeClr val="tx1"/>
                </a:solidFill>
                <a:latin typeface="Calibri" panose="020F0502020204030204" pitchFamily="34" charset="0"/>
              </a:rPr>
              <a:t>Documents required:</a:t>
            </a:r>
          </a:p>
          <a:p>
            <a:pPr marL="706438" algn="just">
              <a:buFont typeface="Wingdings" panose="05000000000000000000" pitchFamily="2" charset="2"/>
              <a:buChar char="§"/>
            </a:pPr>
            <a:r>
              <a:rPr lang="en-US" sz="1800" dirty="0" smtClean="0">
                <a:solidFill>
                  <a:schemeClr val="tx1"/>
                </a:solidFill>
                <a:latin typeface="Calibri" panose="020F0502020204030204" pitchFamily="34" charset="0"/>
              </a:rPr>
              <a:t>PAN of Proprietor/Entity</a:t>
            </a:r>
          </a:p>
          <a:p>
            <a:pPr marL="706438" algn="just">
              <a:buFont typeface="Wingdings" panose="05000000000000000000" pitchFamily="2" charset="2"/>
              <a:buChar char="§"/>
            </a:pPr>
            <a:r>
              <a:rPr lang="en-US" sz="1800" dirty="0" smtClean="0">
                <a:solidFill>
                  <a:schemeClr val="tx1"/>
                </a:solidFill>
                <a:latin typeface="Calibri" panose="020F0502020204030204" pitchFamily="34" charset="0"/>
              </a:rPr>
              <a:t>Digital Photograph of Proprietor/Authorized Person</a:t>
            </a:r>
          </a:p>
          <a:p>
            <a:pPr marL="706438" algn="just">
              <a:buFont typeface="Wingdings" panose="05000000000000000000" pitchFamily="2" charset="2"/>
              <a:buChar char="§"/>
            </a:pPr>
            <a:r>
              <a:rPr lang="en-US" sz="1800" dirty="0" smtClean="0">
                <a:solidFill>
                  <a:schemeClr val="tx1"/>
                </a:solidFill>
                <a:latin typeface="Calibri" panose="020F0502020204030204" pitchFamily="34" charset="0"/>
              </a:rPr>
              <a:t>Bank Certificate or Cancelled cheque bearing the applicant entities name.</a:t>
            </a:r>
          </a:p>
          <a:p>
            <a:endParaRPr lang="en-US" sz="1900" dirty="0" smtClean="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42</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324724122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2736"/>
          </a:xfrm>
        </p:spPr>
        <p:txBody>
          <a:bodyPr>
            <a:normAutofit/>
          </a:bodyPr>
          <a:lstStyle/>
          <a:p>
            <a:pPr algn="l">
              <a:lnSpc>
                <a:spcPct val="100000"/>
              </a:lnSpc>
            </a:pPr>
            <a:r>
              <a:rPr lang="en-US" sz="2400" b="1" dirty="0" smtClean="0">
                <a:latin typeface="Aharoni" panose="02010803020104030203" pitchFamily="2" charset="-79"/>
                <a:cs typeface="Aharoni" panose="02010803020104030203" pitchFamily="2" charset="-79"/>
              </a:rPr>
              <a:t>EXCISE REGISTRATION</a:t>
            </a:r>
            <a:endParaRPr lang="en-US" sz="4800"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ln cap="rnd" cmpd="dbl">
            <a:solidFill>
              <a:schemeClr val="tx1"/>
            </a:solidFill>
            <a:prstDash val="sysDot"/>
          </a:ln>
        </p:spPr>
        <p:txBody>
          <a:bodyPr>
            <a:normAutofit fontScale="92500" lnSpcReduction="10000"/>
          </a:bodyPr>
          <a:lstStyle/>
          <a:p>
            <a:r>
              <a:rPr lang="en-US" sz="1900" dirty="0" smtClean="0">
                <a:solidFill>
                  <a:schemeClr val="tx1"/>
                </a:solidFill>
                <a:latin typeface="Calibri" panose="020F0502020204030204" pitchFamily="34" charset="0"/>
              </a:rPr>
              <a:t>Every Person, who produces, manufactures, carries on trade, holds private store-room or warehouse or otherwise uses excisable goods, shall get registered under Central Excise Act.</a:t>
            </a:r>
          </a:p>
          <a:p>
            <a:r>
              <a:rPr lang="en-US" sz="1900" dirty="0" smtClean="0">
                <a:solidFill>
                  <a:schemeClr val="tx1"/>
                </a:solidFill>
                <a:latin typeface="Calibri" panose="020F0502020204030204" pitchFamily="34" charset="0"/>
              </a:rPr>
              <a:t>The Following Category of persons are required to register with jurisdictional Central Excise Officer in the Divisional Office having jurisdiction over his place of business/factory:</a:t>
            </a:r>
          </a:p>
          <a:p>
            <a:pPr marL="706438">
              <a:buFont typeface="Wingdings" panose="05000000000000000000" pitchFamily="2" charset="2"/>
              <a:buChar char="§"/>
            </a:pPr>
            <a:r>
              <a:rPr lang="en-US" sz="1900" dirty="0">
                <a:solidFill>
                  <a:schemeClr val="tx1"/>
                </a:solidFill>
                <a:latin typeface="Calibri" panose="020F0502020204030204" pitchFamily="34" charset="0"/>
              </a:rPr>
              <a:t>Every manufacturer of excisable goods (including Central/State Government undertakings or undertakings owned or controlled by autonomous corporations) on which excise duty is </a:t>
            </a:r>
            <a:r>
              <a:rPr lang="en-US" sz="1900" dirty="0" err="1">
                <a:solidFill>
                  <a:schemeClr val="tx1"/>
                </a:solidFill>
                <a:latin typeface="Calibri" panose="020F0502020204030204" pitchFamily="34" charset="0"/>
              </a:rPr>
              <a:t>leviable</a:t>
            </a:r>
            <a:r>
              <a:rPr lang="en-US" sz="1900" dirty="0">
                <a:solidFill>
                  <a:schemeClr val="tx1"/>
                </a:solidFill>
                <a:latin typeface="Calibri" panose="020F0502020204030204" pitchFamily="34" charset="0"/>
              </a:rPr>
              <a:t>. </a:t>
            </a:r>
            <a:endParaRPr lang="en-US" sz="1900" dirty="0" smtClean="0">
              <a:solidFill>
                <a:schemeClr val="tx1"/>
              </a:solidFill>
              <a:latin typeface="Calibri" panose="020F0502020204030204" pitchFamily="34" charset="0"/>
            </a:endParaRPr>
          </a:p>
          <a:p>
            <a:pPr marL="706438">
              <a:buFont typeface="Wingdings" panose="05000000000000000000" pitchFamily="2" charset="2"/>
              <a:buChar char="§"/>
            </a:pPr>
            <a:r>
              <a:rPr lang="en-US" sz="1900" dirty="0" smtClean="0">
                <a:solidFill>
                  <a:schemeClr val="tx1"/>
                </a:solidFill>
                <a:latin typeface="Calibri" panose="020F0502020204030204" pitchFamily="34" charset="0"/>
              </a:rPr>
              <a:t>First </a:t>
            </a:r>
            <a:r>
              <a:rPr lang="en-US" sz="1900" dirty="0">
                <a:solidFill>
                  <a:schemeClr val="tx1"/>
                </a:solidFill>
                <a:latin typeface="Calibri" panose="020F0502020204030204" pitchFamily="34" charset="0"/>
              </a:rPr>
              <a:t>and second stage dealers (including manufacturer’s depots and importers) desiring to issue </a:t>
            </a:r>
            <a:r>
              <a:rPr lang="en-US" sz="1900" dirty="0" err="1">
                <a:solidFill>
                  <a:schemeClr val="tx1"/>
                </a:solidFill>
                <a:latin typeface="Calibri" panose="020F0502020204030204" pitchFamily="34" charset="0"/>
              </a:rPr>
              <a:t>Cenvatable</a:t>
            </a:r>
            <a:r>
              <a:rPr lang="en-US" sz="1900" dirty="0">
                <a:solidFill>
                  <a:schemeClr val="tx1"/>
                </a:solidFill>
                <a:latin typeface="Calibri" panose="020F0502020204030204" pitchFamily="34" charset="0"/>
              </a:rPr>
              <a:t> invoices. </a:t>
            </a:r>
            <a:endParaRPr lang="en-US" sz="1900" dirty="0" smtClean="0">
              <a:solidFill>
                <a:schemeClr val="tx1"/>
              </a:solidFill>
              <a:latin typeface="Calibri" panose="020F0502020204030204" pitchFamily="34" charset="0"/>
            </a:endParaRPr>
          </a:p>
          <a:p>
            <a:pPr marL="706438">
              <a:buFont typeface="Wingdings" panose="05000000000000000000" pitchFamily="2" charset="2"/>
              <a:buChar char="§"/>
            </a:pPr>
            <a:r>
              <a:rPr lang="en-US" sz="1900" dirty="0" smtClean="0">
                <a:solidFill>
                  <a:schemeClr val="tx1"/>
                </a:solidFill>
                <a:latin typeface="Calibri" panose="020F0502020204030204" pitchFamily="34" charset="0"/>
              </a:rPr>
              <a:t>Persons </a:t>
            </a:r>
            <a:r>
              <a:rPr lang="en-US" sz="1900" dirty="0">
                <a:solidFill>
                  <a:schemeClr val="tx1"/>
                </a:solidFill>
                <a:latin typeface="Calibri" panose="020F0502020204030204" pitchFamily="34" charset="0"/>
              </a:rPr>
              <a:t>holding warehouses for storing non-duty paid goods. </a:t>
            </a:r>
            <a:endParaRPr lang="en-US" sz="1900" dirty="0" smtClean="0">
              <a:solidFill>
                <a:schemeClr val="tx1"/>
              </a:solidFill>
              <a:latin typeface="Calibri" panose="020F0502020204030204" pitchFamily="34" charset="0"/>
            </a:endParaRPr>
          </a:p>
          <a:p>
            <a:pPr marL="706438">
              <a:buFont typeface="Wingdings" panose="05000000000000000000" pitchFamily="2" charset="2"/>
              <a:buChar char="§"/>
            </a:pPr>
            <a:r>
              <a:rPr lang="en-US" sz="1900" dirty="0" smtClean="0">
                <a:solidFill>
                  <a:schemeClr val="tx1"/>
                </a:solidFill>
                <a:latin typeface="Calibri" panose="020F0502020204030204" pitchFamily="34" charset="0"/>
              </a:rPr>
              <a:t>Persons </a:t>
            </a:r>
            <a:r>
              <a:rPr lang="en-US" sz="1900" dirty="0">
                <a:solidFill>
                  <a:schemeClr val="tx1"/>
                </a:solidFill>
                <a:latin typeface="Calibri" panose="020F0502020204030204" pitchFamily="34" charset="0"/>
              </a:rPr>
              <a:t>who obtain excisable goods for availing end use based exemption</a:t>
            </a:r>
            <a:r>
              <a:rPr lang="en-US" sz="1900" dirty="0" smtClean="0">
                <a:solidFill>
                  <a:schemeClr val="tx1"/>
                </a:solidFill>
                <a:latin typeface="Calibri" panose="020F0502020204030204" pitchFamily="34" charset="0"/>
              </a:rPr>
              <a:t>.</a:t>
            </a:r>
          </a:p>
          <a:p>
            <a:pPr marL="706438">
              <a:buFont typeface="Wingdings" panose="05000000000000000000" pitchFamily="2" charset="2"/>
              <a:buChar char="§"/>
            </a:pPr>
            <a:r>
              <a:rPr lang="en-US" sz="1900" dirty="0" smtClean="0">
                <a:solidFill>
                  <a:schemeClr val="tx1"/>
                </a:solidFill>
                <a:latin typeface="Calibri" panose="020F0502020204030204" pitchFamily="34" charset="0"/>
              </a:rPr>
              <a:t>Exporter-manufacturers </a:t>
            </a:r>
            <a:r>
              <a:rPr lang="en-US" sz="1900" dirty="0">
                <a:solidFill>
                  <a:schemeClr val="tx1"/>
                </a:solidFill>
                <a:latin typeface="Calibri" panose="020F0502020204030204" pitchFamily="34" charset="0"/>
              </a:rPr>
              <a:t>under rebate/bond procedure; and </a:t>
            </a:r>
            <a:endParaRPr lang="en-US" sz="1900" dirty="0" smtClean="0">
              <a:solidFill>
                <a:schemeClr val="tx1"/>
              </a:solidFill>
              <a:latin typeface="Calibri" panose="020F0502020204030204" pitchFamily="34" charset="0"/>
            </a:endParaRPr>
          </a:p>
          <a:p>
            <a:pPr marL="706438">
              <a:buFont typeface="Wingdings" panose="05000000000000000000" pitchFamily="2" charset="2"/>
              <a:buChar char="§"/>
            </a:pPr>
            <a:r>
              <a:rPr lang="en-US" sz="1900" dirty="0" smtClean="0">
                <a:solidFill>
                  <a:schemeClr val="tx1"/>
                </a:solidFill>
                <a:latin typeface="Calibri" panose="020F0502020204030204" pitchFamily="34" charset="0"/>
              </a:rPr>
              <a:t>Export </a:t>
            </a:r>
            <a:r>
              <a:rPr lang="en-US" sz="1900" dirty="0">
                <a:solidFill>
                  <a:schemeClr val="tx1"/>
                </a:solidFill>
                <a:latin typeface="Calibri" panose="020F0502020204030204" pitchFamily="34" charset="0"/>
              </a:rPr>
              <a:t>Oriented Units, which have interaction with the domestic economy (through DTA sales or procurement of duty free inputs). </a:t>
            </a:r>
            <a:endParaRPr lang="en-US" sz="1900" dirty="0" smtClean="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43</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205215137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2736"/>
          </a:xfrm>
        </p:spPr>
        <p:txBody>
          <a:bodyPr>
            <a:normAutofit/>
          </a:bodyPr>
          <a:lstStyle/>
          <a:p>
            <a:pPr algn="l">
              <a:lnSpc>
                <a:spcPct val="100000"/>
              </a:lnSpc>
            </a:pPr>
            <a:r>
              <a:rPr lang="en-US" sz="2400" b="1" dirty="0" smtClean="0">
                <a:latin typeface="Aharoni" panose="02010803020104030203" pitchFamily="2" charset="-79"/>
                <a:cs typeface="Aharoni" panose="02010803020104030203" pitchFamily="2" charset="-79"/>
              </a:rPr>
              <a:t>EXCISE REGISTRATION   </a:t>
            </a:r>
            <a:r>
              <a:rPr lang="en-US" sz="1800" b="1" dirty="0" smtClean="0">
                <a:latin typeface="Aharoni" panose="02010803020104030203" pitchFamily="2" charset="-79"/>
                <a:cs typeface="Aharoni" panose="02010803020104030203" pitchFamily="2" charset="-79"/>
              </a:rPr>
              <a:t>(Continue…)</a:t>
            </a:r>
            <a:endParaRPr lang="en-US" sz="4800"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ln cap="rnd" cmpd="dbl">
            <a:solidFill>
              <a:schemeClr val="tx1"/>
            </a:solidFill>
            <a:prstDash val="sysDot"/>
          </a:ln>
        </p:spPr>
        <p:txBody>
          <a:bodyPr>
            <a:normAutofit fontScale="85000" lnSpcReduction="20000"/>
          </a:bodyPr>
          <a:lstStyle/>
          <a:p>
            <a:r>
              <a:rPr lang="en-US" sz="2100" b="1" dirty="0" smtClean="0">
                <a:solidFill>
                  <a:schemeClr val="tx1"/>
                </a:solidFill>
                <a:latin typeface="Calibri" panose="020F0502020204030204" pitchFamily="34" charset="0"/>
              </a:rPr>
              <a:t>List of Documents required for Central Excise Registration:</a:t>
            </a:r>
          </a:p>
          <a:p>
            <a:pPr marL="706438" fontAlgn="base">
              <a:buFont typeface="Wingdings" panose="05000000000000000000" pitchFamily="2" charset="2"/>
              <a:buChar char="§"/>
            </a:pPr>
            <a:r>
              <a:rPr lang="en-US" sz="2100" dirty="0">
                <a:solidFill>
                  <a:schemeClr val="tx1"/>
                </a:solidFill>
                <a:latin typeface="Calibri" panose="020F0502020204030204" pitchFamily="34" charset="0"/>
              </a:rPr>
              <a:t>PAN card copy of the company/firm.</a:t>
            </a:r>
          </a:p>
          <a:p>
            <a:pPr marL="706438" fontAlgn="base">
              <a:buFont typeface="Wingdings" panose="05000000000000000000" pitchFamily="2" charset="2"/>
              <a:buChar char="§"/>
            </a:pPr>
            <a:r>
              <a:rPr lang="en-US" sz="2100" dirty="0" smtClean="0">
                <a:solidFill>
                  <a:schemeClr val="tx1"/>
                </a:solidFill>
                <a:latin typeface="Calibri" panose="020F0502020204030204" pitchFamily="34" charset="0"/>
              </a:rPr>
              <a:t>Address </a:t>
            </a:r>
            <a:r>
              <a:rPr lang="en-US" sz="2100" dirty="0">
                <a:solidFill>
                  <a:schemeClr val="tx1"/>
                </a:solidFill>
                <a:latin typeface="Calibri" panose="020F0502020204030204" pitchFamily="34" charset="0"/>
              </a:rPr>
              <a:t>Proof of Business Premises of the company/firm (Electricity Bill / Phone Bill / Gas Bill).</a:t>
            </a:r>
          </a:p>
          <a:p>
            <a:pPr marL="706438" fontAlgn="base">
              <a:buFont typeface="Wingdings" panose="05000000000000000000" pitchFamily="2" charset="2"/>
              <a:buChar char="§"/>
            </a:pPr>
            <a:r>
              <a:rPr lang="en-US" sz="2100" dirty="0" smtClean="0">
                <a:solidFill>
                  <a:schemeClr val="tx1"/>
                </a:solidFill>
                <a:latin typeface="Calibri" panose="020F0502020204030204" pitchFamily="34" charset="0"/>
              </a:rPr>
              <a:t>Ground </a:t>
            </a:r>
            <a:r>
              <a:rPr lang="en-US" sz="2100" dirty="0">
                <a:solidFill>
                  <a:schemeClr val="tx1"/>
                </a:solidFill>
                <a:latin typeface="Calibri" panose="020F0502020204030204" pitchFamily="34" charset="0"/>
              </a:rPr>
              <a:t>plan of factory (which should also provide description of boundaries of premises to be registered).</a:t>
            </a:r>
          </a:p>
          <a:p>
            <a:pPr marL="706438" fontAlgn="base">
              <a:buFont typeface="Wingdings" panose="05000000000000000000" pitchFamily="2" charset="2"/>
              <a:buChar char="§"/>
            </a:pPr>
            <a:r>
              <a:rPr lang="en-US" sz="2100" dirty="0" smtClean="0">
                <a:solidFill>
                  <a:schemeClr val="tx1"/>
                </a:solidFill>
                <a:latin typeface="Calibri" panose="020F0502020204030204" pitchFamily="34" charset="0"/>
              </a:rPr>
              <a:t>Details </a:t>
            </a:r>
            <a:r>
              <a:rPr lang="en-US" sz="2100" dirty="0">
                <a:solidFill>
                  <a:schemeClr val="tx1"/>
                </a:solidFill>
                <a:latin typeface="Calibri" panose="020F0502020204030204" pitchFamily="34" charset="0"/>
              </a:rPr>
              <a:t>of Property Holding Rights of the registrant (if not self owned then Rent Agreement).</a:t>
            </a:r>
          </a:p>
          <a:p>
            <a:pPr marL="706438" fontAlgn="base">
              <a:buFont typeface="Wingdings" panose="05000000000000000000" pitchFamily="2" charset="2"/>
              <a:buChar char="§"/>
            </a:pPr>
            <a:r>
              <a:rPr lang="en-US" sz="2100" dirty="0" smtClean="0">
                <a:solidFill>
                  <a:schemeClr val="tx1"/>
                </a:solidFill>
                <a:latin typeface="Calibri" panose="020F0502020204030204" pitchFamily="34" charset="0"/>
              </a:rPr>
              <a:t>If </a:t>
            </a:r>
            <a:r>
              <a:rPr lang="en-US" sz="2100" dirty="0">
                <a:solidFill>
                  <a:schemeClr val="tx1"/>
                </a:solidFill>
                <a:latin typeface="Calibri" panose="020F0502020204030204" pitchFamily="34" charset="0"/>
              </a:rPr>
              <a:t>Business Premises and Head Office of the company is different then Address </a:t>
            </a:r>
            <a:r>
              <a:rPr lang="en-US" sz="2100" dirty="0" smtClean="0">
                <a:solidFill>
                  <a:schemeClr val="tx1"/>
                </a:solidFill>
                <a:latin typeface="Calibri" panose="020F0502020204030204" pitchFamily="34" charset="0"/>
              </a:rPr>
              <a:t>Proof </a:t>
            </a:r>
            <a:r>
              <a:rPr lang="en-US" sz="2100" dirty="0">
                <a:solidFill>
                  <a:schemeClr val="tx1"/>
                </a:solidFill>
                <a:latin typeface="Calibri" panose="020F0502020204030204" pitchFamily="34" charset="0"/>
              </a:rPr>
              <a:t>of Head Office also.</a:t>
            </a:r>
          </a:p>
          <a:p>
            <a:pPr marL="706438" fontAlgn="base">
              <a:buFont typeface="Wingdings" panose="05000000000000000000" pitchFamily="2" charset="2"/>
              <a:buChar char="§"/>
            </a:pPr>
            <a:r>
              <a:rPr lang="en-US" sz="2100" dirty="0" smtClean="0">
                <a:solidFill>
                  <a:schemeClr val="tx1"/>
                </a:solidFill>
                <a:latin typeface="Calibri" panose="020F0502020204030204" pitchFamily="34" charset="0"/>
              </a:rPr>
              <a:t>PAN </a:t>
            </a:r>
            <a:r>
              <a:rPr lang="en-US" sz="2100" dirty="0">
                <a:solidFill>
                  <a:schemeClr val="tx1"/>
                </a:solidFill>
                <a:latin typeface="Calibri" panose="020F0502020204030204" pitchFamily="34" charset="0"/>
              </a:rPr>
              <a:t>card copy of authorized signatory.</a:t>
            </a:r>
          </a:p>
          <a:p>
            <a:pPr marL="706438" fontAlgn="base">
              <a:buFont typeface="Wingdings" panose="05000000000000000000" pitchFamily="2" charset="2"/>
              <a:buChar char="§"/>
            </a:pPr>
            <a:r>
              <a:rPr lang="en-US" sz="2100" dirty="0" smtClean="0">
                <a:solidFill>
                  <a:schemeClr val="tx1"/>
                </a:solidFill>
                <a:latin typeface="Calibri" panose="020F0502020204030204" pitchFamily="34" charset="0"/>
              </a:rPr>
              <a:t>Details </a:t>
            </a:r>
            <a:r>
              <a:rPr lang="en-US" sz="2100" dirty="0">
                <a:solidFill>
                  <a:schemeClr val="tx1"/>
                </a:solidFill>
                <a:latin typeface="Calibri" panose="020F0502020204030204" pitchFamily="34" charset="0"/>
              </a:rPr>
              <a:t>of all banks with Bank Statement of last 2 months.</a:t>
            </a:r>
          </a:p>
          <a:p>
            <a:pPr marL="706438" fontAlgn="base">
              <a:buFont typeface="Wingdings" panose="05000000000000000000" pitchFamily="2" charset="2"/>
              <a:buChar char="§"/>
            </a:pPr>
            <a:r>
              <a:rPr lang="en-US" sz="2100" dirty="0" smtClean="0">
                <a:solidFill>
                  <a:schemeClr val="tx1"/>
                </a:solidFill>
                <a:latin typeface="Calibri" panose="020F0502020204030204" pitchFamily="34" charset="0"/>
              </a:rPr>
              <a:t>Certificates of:</a:t>
            </a:r>
            <a:endParaRPr lang="en-US" sz="2100" dirty="0">
              <a:solidFill>
                <a:schemeClr val="tx1"/>
              </a:solidFill>
              <a:latin typeface="Calibri" panose="020F0502020204030204" pitchFamily="34" charset="0"/>
            </a:endParaRPr>
          </a:p>
          <a:p>
            <a:pPr marL="1069975" fontAlgn="base">
              <a:buFont typeface="Wingdings" panose="05000000000000000000" pitchFamily="2" charset="2"/>
              <a:buChar char="§"/>
            </a:pPr>
            <a:r>
              <a:rPr lang="en-US" sz="2100" dirty="0" smtClean="0">
                <a:solidFill>
                  <a:schemeClr val="tx1"/>
                </a:solidFill>
                <a:latin typeface="Calibri" panose="020F0502020204030204" pitchFamily="34" charset="0"/>
              </a:rPr>
              <a:t>Customs </a:t>
            </a:r>
            <a:r>
              <a:rPr lang="en-US" sz="2100" dirty="0">
                <a:solidFill>
                  <a:schemeClr val="tx1"/>
                </a:solidFill>
                <a:latin typeface="Calibri" panose="020F0502020204030204" pitchFamily="34" charset="0"/>
              </a:rPr>
              <a:t>Registration No.(BIN)</a:t>
            </a:r>
          </a:p>
          <a:p>
            <a:pPr marL="1069975" fontAlgn="base">
              <a:buFont typeface="Wingdings" panose="05000000000000000000" pitchFamily="2" charset="2"/>
              <a:buChar char="§"/>
            </a:pPr>
            <a:r>
              <a:rPr lang="en-US" sz="2100" dirty="0">
                <a:solidFill>
                  <a:schemeClr val="tx1"/>
                </a:solidFill>
                <a:latin typeface="Calibri" panose="020F0502020204030204" pitchFamily="34" charset="0"/>
              </a:rPr>
              <a:t>Import Export Code</a:t>
            </a:r>
          </a:p>
          <a:p>
            <a:pPr marL="1069975" fontAlgn="base">
              <a:buFont typeface="Wingdings" panose="05000000000000000000" pitchFamily="2" charset="2"/>
              <a:buChar char="§"/>
            </a:pPr>
            <a:r>
              <a:rPr lang="en-US" sz="2100" dirty="0">
                <a:solidFill>
                  <a:schemeClr val="tx1"/>
                </a:solidFill>
                <a:latin typeface="Calibri" panose="020F0502020204030204" pitchFamily="34" charset="0"/>
              </a:rPr>
              <a:t>State Sales Tax No.</a:t>
            </a:r>
          </a:p>
          <a:p>
            <a:pPr marL="1069975" fontAlgn="base">
              <a:buFont typeface="Wingdings" panose="05000000000000000000" pitchFamily="2" charset="2"/>
              <a:buChar char="§"/>
            </a:pPr>
            <a:r>
              <a:rPr lang="en-US" sz="2100" dirty="0">
                <a:solidFill>
                  <a:schemeClr val="tx1"/>
                </a:solidFill>
                <a:latin typeface="Calibri" panose="020F0502020204030204" pitchFamily="34" charset="0"/>
              </a:rPr>
              <a:t>CST No.</a:t>
            </a:r>
          </a:p>
          <a:p>
            <a:pPr marL="711200" indent="-347663">
              <a:buFont typeface="Wingdings" panose="05000000000000000000" pitchFamily="2" charset="2"/>
              <a:buChar char="§"/>
            </a:pPr>
            <a:endParaRPr lang="en-US" sz="1900" b="1" dirty="0" smtClean="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44</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285555936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2736"/>
          </a:xfrm>
        </p:spPr>
        <p:txBody>
          <a:bodyPr>
            <a:normAutofit/>
          </a:bodyPr>
          <a:lstStyle/>
          <a:p>
            <a:pPr algn="l">
              <a:lnSpc>
                <a:spcPct val="100000"/>
              </a:lnSpc>
            </a:pPr>
            <a:r>
              <a:rPr lang="en-US" sz="2400" b="1" dirty="0" smtClean="0">
                <a:latin typeface="Aharoni" panose="02010803020104030203" pitchFamily="2" charset="-79"/>
                <a:cs typeface="Aharoni" panose="02010803020104030203" pitchFamily="2" charset="-79"/>
              </a:rPr>
              <a:t>EXCISE REGISTRATION   </a:t>
            </a:r>
            <a:r>
              <a:rPr lang="en-US" sz="1800" b="1" dirty="0" smtClean="0">
                <a:latin typeface="Aharoni" panose="02010803020104030203" pitchFamily="2" charset="-79"/>
                <a:cs typeface="Aharoni" panose="02010803020104030203" pitchFamily="2" charset="-79"/>
              </a:rPr>
              <a:t>(Continue…)</a:t>
            </a:r>
            <a:endParaRPr lang="en-US" sz="4800"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ln cap="rnd" cmpd="dbl">
            <a:solidFill>
              <a:schemeClr val="tx1"/>
            </a:solidFill>
            <a:prstDash val="sysDot"/>
          </a:ln>
        </p:spPr>
        <p:txBody>
          <a:bodyPr>
            <a:normAutofit/>
          </a:bodyPr>
          <a:lstStyle/>
          <a:p>
            <a:pPr marL="706438" fontAlgn="base">
              <a:buFont typeface="Wingdings" panose="05000000000000000000" pitchFamily="2" charset="2"/>
              <a:buChar char="§"/>
            </a:pPr>
            <a:r>
              <a:rPr lang="en-US" sz="1800" dirty="0">
                <a:solidFill>
                  <a:schemeClr val="tx1"/>
                </a:solidFill>
                <a:latin typeface="Calibri" panose="020F0502020204030204" pitchFamily="34" charset="0"/>
              </a:rPr>
              <a:t>Company Index No.</a:t>
            </a:r>
          </a:p>
          <a:p>
            <a:pPr marL="706438" fontAlgn="base">
              <a:buFont typeface="Wingdings" panose="05000000000000000000" pitchFamily="2" charset="2"/>
              <a:buChar char="§"/>
            </a:pPr>
            <a:r>
              <a:rPr lang="en-US" sz="1800" dirty="0">
                <a:solidFill>
                  <a:schemeClr val="tx1"/>
                </a:solidFill>
                <a:latin typeface="Calibri" panose="020F0502020204030204" pitchFamily="34" charset="0"/>
              </a:rPr>
              <a:t> PAN Card and Address proof of all the directors/partners.</a:t>
            </a:r>
          </a:p>
          <a:p>
            <a:pPr marL="706438" fontAlgn="base">
              <a:buFont typeface="Wingdings" panose="05000000000000000000" pitchFamily="2" charset="2"/>
              <a:buChar char="§"/>
            </a:pPr>
            <a:r>
              <a:rPr lang="en-US" sz="1800" dirty="0">
                <a:solidFill>
                  <a:schemeClr val="tx1"/>
                </a:solidFill>
                <a:latin typeface="Calibri" panose="020F0502020204030204" pitchFamily="34" charset="0"/>
              </a:rPr>
              <a:t>Memorandum and Articles of Association/Partnership deed</a:t>
            </a:r>
          </a:p>
          <a:p>
            <a:pPr marL="706438" fontAlgn="base">
              <a:buFont typeface="Wingdings" panose="05000000000000000000" pitchFamily="2" charset="2"/>
              <a:buChar char="§"/>
            </a:pPr>
            <a:r>
              <a:rPr lang="en-US" sz="1800" dirty="0">
                <a:solidFill>
                  <a:schemeClr val="tx1"/>
                </a:solidFill>
                <a:latin typeface="Calibri" panose="020F0502020204030204" pitchFamily="34" charset="0"/>
              </a:rPr>
              <a:t> General power of attorney (in case application is signed by authorized agent).</a:t>
            </a:r>
          </a:p>
          <a:p>
            <a:pPr marL="706438" fontAlgn="base">
              <a:buFont typeface="Wingdings" panose="05000000000000000000" pitchFamily="2" charset="2"/>
              <a:buChar char="§"/>
            </a:pPr>
            <a:r>
              <a:rPr lang="en-US" sz="1800" dirty="0">
                <a:solidFill>
                  <a:schemeClr val="tx1"/>
                </a:solidFill>
                <a:latin typeface="Calibri" panose="020F0502020204030204" pitchFamily="34" charset="0"/>
              </a:rPr>
              <a:t>List of Major Excisable goods to be Manufacture / Trade.</a:t>
            </a:r>
          </a:p>
          <a:p>
            <a:pPr marL="706438" fontAlgn="base">
              <a:buFont typeface="Wingdings" panose="05000000000000000000" pitchFamily="2" charset="2"/>
              <a:buChar char="§"/>
            </a:pPr>
            <a:r>
              <a:rPr lang="en-US" sz="1800" dirty="0">
                <a:solidFill>
                  <a:schemeClr val="tx1"/>
                </a:solidFill>
                <a:latin typeface="Calibri" panose="020F0502020204030204" pitchFamily="34" charset="0"/>
              </a:rPr>
              <a:t>List of Major Excisable goods used in Manufacture / Trade.</a:t>
            </a:r>
          </a:p>
          <a:p>
            <a:pPr marL="706438" fontAlgn="base">
              <a:buFont typeface="Wingdings" panose="05000000000000000000" pitchFamily="2" charset="2"/>
              <a:buChar char="§"/>
            </a:pPr>
            <a:r>
              <a:rPr lang="en-US" sz="1800" dirty="0">
                <a:solidFill>
                  <a:schemeClr val="tx1"/>
                </a:solidFill>
                <a:latin typeface="Calibri" panose="020F0502020204030204" pitchFamily="34" charset="0"/>
              </a:rPr>
              <a:t> All Documents should be self attested by authorized </a:t>
            </a:r>
            <a:r>
              <a:rPr lang="en-US" sz="1800" dirty="0" smtClean="0">
                <a:solidFill>
                  <a:schemeClr val="tx1"/>
                </a:solidFill>
                <a:latin typeface="Calibri" panose="020F0502020204030204" pitchFamily="34" charset="0"/>
              </a:rPr>
              <a:t>signatory.</a:t>
            </a:r>
          </a:p>
          <a:p>
            <a:pPr marL="0" indent="0" fontAlgn="base">
              <a:buNone/>
            </a:pPr>
            <a:r>
              <a:rPr lang="en-US" sz="1800" dirty="0" smtClean="0">
                <a:solidFill>
                  <a:schemeClr val="tx1"/>
                </a:solidFill>
                <a:latin typeface="Calibri" panose="020F0502020204030204" pitchFamily="34" charset="0"/>
              </a:rPr>
              <a:t>Submit the printed form and printed acknowledgement along with requisite documents (Self Attested) to the jurisdictional excise authorities.</a:t>
            </a:r>
          </a:p>
        </p:txBody>
      </p:sp>
      <p:sp>
        <p:nvSpPr>
          <p:cNvPr id="6" name="Slide Number Placeholder 5"/>
          <p:cNvSpPr>
            <a:spLocks noGrp="1"/>
          </p:cNvSpPr>
          <p:nvPr>
            <p:ph type="sldNum" sz="quarter" idx="12"/>
          </p:nvPr>
        </p:nvSpPr>
        <p:spPr/>
        <p:txBody>
          <a:bodyPr/>
          <a:lstStyle/>
          <a:p>
            <a:fld id="{30E0BAC0-EE18-4D30-A289-A934EB3BF9C3}" type="slidenum">
              <a:rPr lang="en-US" smtClean="0"/>
              <a:t>45</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87301727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2736"/>
          </a:xfrm>
        </p:spPr>
        <p:txBody>
          <a:bodyPr>
            <a:normAutofit/>
          </a:bodyPr>
          <a:lstStyle/>
          <a:p>
            <a:pPr algn="l">
              <a:lnSpc>
                <a:spcPct val="100000"/>
              </a:lnSpc>
            </a:pPr>
            <a:r>
              <a:rPr lang="en-US" sz="2400" b="1" dirty="0" smtClean="0">
                <a:latin typeface="Aharoni" panose="02010803020104030203" pitchFamily="2" charset="-79"/>
                <a:cs typeface="Aharoni" panose="02010803020104030203" pitchFamily="2" charset="-79"/>
              </a:rPr>
              <a:t>EMPLOYEE’S PROVIDENT FUND ORGANISATION (EPFO)</a:t>
            </a:r>
            <a:endParaRPr lang="en-US" sz="4800"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ln cap="rnd" cmpd="dbl">
            <a:solidFill>
              <a:schemeClr val="tx1"/>
            </a:solidFill>
            <a:prstDash val="sysDot"/>
          </a:ln>
        </p:spPr>
        <p:txBody>
          <a:bodyPr>
            <a:normAutofit fontScale="92500" lnSpcReduction="20000"/>
          </a:bodyPr>
          <a:lstStyle/>
          <a:p>
            <a:r>
              <a:rPr lang="en-US" sz="1900" dirty="0">
                <a:solidFill>
                  <a:schemeClr val="tx1"/>
                </a:solidFill>
                <a:latin typeface="Calibri" panose="020F0502020204030204" pitchFamily="34" charset="0"/>
              </a:rPr>
              <a:t>Employee Provident Fund (EPF) is a society security fund created for the purpose of providing financial security and stability during retirement. The employees will contribute a portion of their salary to this fund during his employment. The employer is also obliged to contribute an equal amount (as specified by the Act) towards EPF of the employees. The primary purpose of PF fund is to help an employee save a fraction of his salary every month so that he can use the same in the event that the employee is temporarily or no longer fit to work or at retirement</a:t>
            </a:r>
            <a:r>
              <a:rPr lang="en-US" sz="1900" dirty="0" smtClean="0">
                <a:solidFill>
                  <a:schemeClr val="tx1"/>
                </a:solidFill>
                <a:latin typeface="Calibri" panose="020F0502020204030204" pitchFamily="34" charset="0"/>
              </a:rPr>
              <a:t>.</a:t>
            </a:r>
            <a:endParaRPr lang="en-US" sz="1900" dirty="0">
              <a:solidFill>
                <a:schemeClr val="tx1"/>
              </a:solidFill>
              <a:latin typeface="Calibri" panose="020F0502020204030204" pitchFamily="34" charset="0"/>
            </a:endParaRPr>
          </a:p>
          <a:p>
            <a:r>
              <a:rPr lang="en-US" sz="1900" b="1" dirty="0">
                <a:solidFill>
                  <a:schemeClr val="tx1"/>
                </a:solidFill>
                <a:latin typeface="Calibri" panose="020F0502020204030204" pitchFamily="34" charset="0"/>
              </a:rPr>
              <a:t>Who has to register under EPF Act? </a:t>
            </a:r>
            <a:r>
              <a:rPr lang="en-US" sz="1900" dirty="0">
                <a:solidFill>
                  <a:schemeClr val="tx1"/>
                </a:solidFill>
                <a:latin typeface="Calibri" panose="020F0502020204030204" pitchFamily="34" charset="0"/>
              </a:rPr>
              <a:t/>
            </a:r>
            <a:br>
              <a:rPr lang="en-US" sz="1900" dirty="0">
                <a:solidFill>
                  <a:schemeClr val="tx1"/>
                </a:solidFill>
                <a:latin typeface="Calibri" panose="020F0502020204030204" pitchFamily="34" charset="0"/>
              </a:rPr>
            </a:br>
            <a:r>
              <a:rPr lang="en-US" sz="1900" dirty="0">
                <a:solidFill>
                  <a:schemeClr val="tx1"/>
                </a:solidFill>
                <a:latin typeface="Calibri" panose="020F0502020204030204" pitchFamily="34" charset="0"/>
              </a:rPr>
              <a:t>Every establishment with 20 or more employees should register under EPF Office</a:t>
            </a:r>
            <a:r>
              <a:rPr lang="en-US" sz="1900" dirty="0" smtClean="0">
                <a:solidFill>
                  <a:schemeClr val="tx1"/>
                </a:solidFill>
                <a:latin typeface="Calibri" panose="020F0502020204030204" pitchFamily="34" charset="0"/>
              </a:rPr>
              <a:t>.</a:t>
            </a:r>
          </a:p>
          <a:p>
            <a:r>
              <a:rPr lang="en-US" sz="1900" b="1" dirty="0" smtClean="0">
                <a:solidFill>
                  <a:schemeClr val="tx1"/>
                </a:solidFill>
                <a:latin typeface="Calibri" panose="020F0502020204030204" pitchFamily="34" charset="0"/>
              </a:rPr>
              <a:t>Documents Required:</a:t>
            </a:r>
          </a:p>
          <a:p>
            <a:pPr marL="711200" indent="-347663">
              <a:buFont typeface="Wingdings" panose="05000000000000000000" pitchFamily="2" charset="2"/>
              <a:buChar char="§"/>
            </a:pPr>
            <a:r>
              <a:rPr lang="en-US" sz="1900" dirty="0" smtClean="0">
                <a:solidFill>
                  <a:schemeClr val="tx1"/>
                </a:solidFill>
                <a:latin typeface="Calibri" panose="020F0502020204030204" pitchFamily="34" charset="0"/>
              </a:rPr>
              <a:t>Copy of PAN Card of Entity</a:t>
            </a:r>
          </a:p>
          <a:p>
            <a:pPr marL="711200" indent="-347663">
              <a:buFont typeface="Wingdings" panose="05000000000000000000" pitchFamily="2" charset="2"/>
              <a:buChar char="§"/>
            </a:pPr>
            <a:r>
              <a:rPr lang="en-US" sz="1900" dirty="0" smtClean="0">
                <a:solidFill>
                  <a:schemeClr val="tx1"/>
                </a:solidFill>
                <a:latin typeface="Calibri" panose="020F0502020204030204" pitchFamily="34" charset="0"/>
              </a:rPr>
              <a:t>Copy of Proof of Address of entity</a:t>
            </a:r>
          </a:p>
          <a:p>
            <a:pPr marL="711200" indent="-347663">
              <a:buFont typeface="Wingdings" panose="05000000000000000000" pitchFamily="2" charset="2"/>
              <a:buChar char="§"/>
            </a:pPr>
            <a:r>
              <a:rPr lang="en-US" sz="1900" dirty="0" smtClean="0">
                <a:solidFill>
                  <a:schemeClr val="tx1"/>
                </a:solidFill>
                <a:latin typeface="Calibri" panose="020F0502020204030204" pitchFamily="34" charset="0"/>
              </a:rPr>
              <a:t>Copy of Shop &amp; Establishment Certificate</a:t>
            </a:r>
          </a:p>
          <a:p>
            <a:pPr marL="711200" indent="-347663">
              <a:buFont typeface="Wingdings" panose="05000000000000000000" pitchFamily="2" charset="2"/>
              <a:buChar char="§"/>
            </a:pPr>
            <a:r>
              <a:rPr lang="en-US" sz="1900" dirty="0" smtClean="0">
                <a:solidFill>
                  <a:schemeClr val="tx1"/>
                </a:solidFill>
                <a:latin typeface="Calibri" panose="020F0502020204030204" pitchFamily="34" charset="0"/>
              </a:rPr>
              <a:t>Copy of Cheque</a:t>
            </a:r>
          </a:p>
          <a:p>
            <a:pPr marL="711200" indent="-347663">
              <a:buFont typeface="Wingdings" panose="05000000000000000000" pitchFamily="2" charset="2"/>
              <a:buChar char="§"/>
            </a:pPr>
            <a:r>
              <a:rPr lang="en-US" sz="1900" dirty="0" smtClean="0">
                <a:solidFill>
                  <a:schemeClr val="tx1"/>
                </a:solidFill>
                <a:latin typeface="Calibri" panose="020F0502020204030204" pitchFamily="34" charset="0"/>
              </a:rPr>
              <a:t>Specimen of Signature File</a:t>
            </a:r>
          </a:p>
          <a:p>
            <a:pPr marL="711200" indent="-347663">
              <a:buFont typeface="Wingdings" panose="05000000000000000000" pitchFamily="2" charset="2"/>
              <a:buChar char="§"/>
            </a:pPr>
            <a:r>
              <a:rPr lang="en-US" sz="1900" dirty="0" smtClean="0">
                <a:solidFill>
                  <a:schemeClr val="tx1"/>
                </a:solidFill>
                <a:latin typeface="Calibri" panose="020F0502020204030204" pitchFamily="34" charset="0"/>
              </a:rPr>
              <a:t>Digital Signature Certificate (DSC) of authorized person</a:t>
            </a:r>
          </a:p>
          <a:p>
            <a:pPr marL="363537" indent="0">
              <a:buNone/>
            </a:pPr>
            <a:endParaRPr lang="en-US" sz="1800" dirty="0">
              <a:solidFill>
                <a:schemeClr val="tx1"/>
              </a:solidFill>
              <a:latin typeface="Calibri" panose="020F0502020204030204" pitchFamily="34" charset="0"/>
            </a:endParaRPr>
          </a:p>
          <a:p>
            <a:pPr marL="711200" indent="-347663">
              <a:buFont typeface="Wingdings" panose="05000000000000000000" pitchFamily="2" charset="2"/>
              <a:buChar char="§"/>
            </a:pPr>
            <a:endParaRPr lang="en-US" sz="1900" b="1" dirty="0" smtClean="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46</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358524095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Thank You</a:t>
            </a:r>
            <a:endParaRPr lang="en-US" sz="4400" dirty="0"/>
          </a:p>
        </p:txBody>
      </p:sp>
      <p:sp>
        <p:nvSpPr>
          <p:cNvPr id="3" name="Content Placeholder 2"/>
          <p:cNvSpPr>
            <a:spLocks noGrp="1"/>
          </p:cNvSpPr>
          <p:nvPr>
            <p:ph idx="1"/>
          </p:nvPr>
        </p:nvSpPr>
        <p:spPr>
          <a:ln cap="rnd" cmpd="dbl">
            <a:solidFill>
              <a:schemeClr val="tx1"/>
            </a:solidFill>
            <a:prstDash val="sysDot"/>
          </a:ln>
        </p:spPr>
        <p:txBody>
          <a:bodyPr/>
          <a:lstStyle/>
          <a:p>
            <a:pPr marL="0" indent="0" algn="ctr">
              <a:buNone/>
            </a:pPr>
            <a:endParaRPr lang="en-US" dirty="0" smtClean="0"/>
          </a:p>
          <a:p>
            <a:pPr marL="0" indent="0">
              <a:buNone/>
            </a:pPr>
            <a:r>
              <a:rPr lang="en-US" sz="2000" b="1" dirty="0" smtClean="0"/>
              <a:t>P.K. MODI &amp; CO.</a:t>
            </a:r>
          </a:p>
          <a:p>
            <a:pPr marL="0" indent="0">
              <a:buNone/>
            </a:pPr>
            <a:r>
              <a:rPr lang="en-US" sz="2000" b="1" dirty="0" smtClean="0"/>
              <a:t>CHARTERED ACCOUNTANTS</a:t>
            </a:r>
          </a:p>
          <a:p>
            <a:pPr marL="0" indent="0">
              <a:buNone/>
            </a:pPr>
            <a:r>
              <a:rPr lang="en-US" sz="2000" b="1" dirty="0" smtClean="0"/>
              <a:t>Office: A-411, </a:t>
            </a:r>
            <a:r>
              <a:rPr lang="en-US" sz="2000" b="1" dirty="0" err="1" smtClean="0"/>
              <a:t>Safal</a:t>
            </a:r>
            <a:r>
              <a:rPr lang="en-US" sz="2000" b="1" dirty="0" smtClean="0"/>
              <a:t> Pegasus,</a:t>
            </a:r>
          </a:p>
          <a:p>
            <a:pPr marL="0" indent="0">
              <a:buNone/>
            </a:pPr>
            <a:r>
              <a:rPr lang="en-US" sz="2000" b="1" dirty="0" err="1" smtClean="0"/>
              <a:t>Anang</a:t>
            </a:r>
            <a:r>
              <a:rPr lang="en-US" sz="2000" b="1" dirty="0" smtClean="0"/>
              <a:t> Nagar Road,</a:t>
            </a:r>
          </a:p>
          <a:p>
            <a:pPr marL="0" indent="0">
              <a:buNone/>
            </a:pPr>
            <a:r>
              <a:rPr lang="en-US" sz="2000" b="1" dirty="0" smtClean="0"/>
              <a:t>Prahalad Nagar, Satellite,</a:t>
            </a:r>
          </a:p>
          <a:p>
            <a:pPr marL="0" indent="0">
              <a:buNone/>
            </a:pPr>
            <a:r>
              <a:rPr lang="en-US" sz="2000" b="1" dirty="0" smtClean="0"/>
              <a:t>Ahmedabad – 380051</a:t>
            </a:r>
          </a:p>
          <a:p>
            <a:pPr marL="0" indent="0">
              <a:buNone/>
            </a:pPr>
            <a:endParaRPr lang="en-US" sz="2000" b="1" dirty="0"/>
          </a:p>
          <a:p>
            <a:pPr marL="0" indent="0">
              <a:buNone/>
            </a:pPr>
            <a:r>
              <a:rPr lang="en-US" sz="1800" b="1" dirty="0" smtClean="0"/>
              <a:t>Phone: +91 79 4006 5204</a:t>
            </a:r>
          </a:p>
          <a:p>
            <a:pPr marL="0" indent="0">
              <a:buNone/>
            </a:pPr>
            <a:r>
              <a:rPr lang="en-US" sz="1800" b="1" dirty="0" smtClean="0"/>
              <a:t>Mobile: +91 98240 14310</a:t>
            </a:r>
          </a:p>
          <a:p>
            <a:pPr marL="0" indent="0">
              <a:buNone/>
            </a:pPr>
            <a:r>
              <a:rPr lang="en-US" sz="1800" b="1" dirty="0" smtClean="0"/>
              <a:t>Email: </a:t>
            </a:r>
            <a:r>
              <a:rPr lang="en-US" sz="1800" b="1" dirty="0" smtClean="0">
                <a:hlinkClick r:id="rId2"/>
              </a:rPr>
              <a:t>pkm@pkmodi.com</a:t>
            </a:r>
            <a:r>
              <a:rPr lang="en-US" sz="1800" b="1" dirty="0" smtClean="0"/>
              <a:t>, </a:t>
            </a:r>
            <a:r>
              <a:rPr lang="en-US" sz="1800" b="1" dirty="0" smtClean="0">
                <a:hlinkClick r:id="rId3"/>
              </a:rPr>
              <a:t>support@pkmodi.com</a:t>
            </a:r>
            <a:r>
              <a:rPr lang="en-US" sz="1800" b="1" dirty="0" smtClean="0"/>
              <a:t>, </a:t>
            </a:r>
            <a:r>
              <a:rPr lang="en-US" sz="1800" b="1" dirty="0" smtClean="0">
                <a:hlinkClick r:id="rId4"/>
              </a:rPr>
              <a:t>pkmoffice@gmail.com</a:t>
            </a:r>
            <a:r>
              <a:rPr lang="en-US" sz="1800" b="1" dirty="0" smtClean="0"/>
              <a:t> </a:t>
            </a:r>
            <a:endParaRPr lang="en-US" sz="2000" b="1" dirty="0" smtClean="0"/>
          </a:p>
          <a:p>
            <a:pPr marL="0" indent="0" algn="ctr">
              <a:buNone/>
            </a:pPr>
            <a:endParaRPr lang="en-US" sz="3600" b="1" dirty="0"/>
          </a:p>
        </p:txBody>
      </p:sp>
      <p:sp>
        <p:nvSpPr>
          <p:cNvPr id="6" name="Slide Number Placeholder 5"/>
          <p:cNvSpPr>
            <a:spLocks noGrp="1"/>
          </p:cNvSpPr>
          <p:nvPr>
            <p:ph type="sldNum" sz="quarter" idx="12"/>
          </p:nvPr>
        </p:nvSpPr>
        <p:spPr/>
        <p:txBody>
          <a:bodyPr/>
          <a:lstStyle/>
          <a:p>
            <a:fld id="{30E0BAC0-EE18-4D30-A289-A934EB3BF9C3}" type="slidenum">
              <a:rPr lang="en-US" smtClean="0"/>
              <a:t>47</a:t>
            </a:fld>
            <a:endParaRPr lang="en-US" dirty="0"/>
          </a:p>
        </p:txBody>
      </p:sp>
    </p:spTree>
    <p:extLst>
      <p:ext uri="{BB962C8B-B14F-4D97-AF65-F5344CB8AC3E}">
        <p14:creationId xmlns:p14="http://schemas.microsoft.com/office/powerpoint/2010/main" val="18851639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SOLE PROPRIETORSHIP  </a:t>
            </a:r>
            <a:r>
              <a:rPr lang="en-US" sz="18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196752"/>
            <a:ext cx="8229600" cy="5184576"/>
          </a:xfrm>
          <a:ln cap="rnd" cmpd="dbl">
            <a:solidFill>
              <a:schemeClr val="tx1"/>
            </a:solidFill>
            <a:prstDash val="sysDot"/>
          </a:ln>
        </p:spPr>
        <p:txBody>
          <a:bodyPr>
            <a:noAutofit/>
          </a:bodyPr>
          <a:lstStyle/>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Tax Bill of Residential premises of Proprietor</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Sale Deed / Rent Agreement of Office Premises</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Electricity Bill of Office Premises</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Tax Bill of Office Premises</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Photo of the Proprietor 2 Copies</a:t>
            </a:r>
            <a:endParaRPr lang="en-US" sz="1800" dirty="0">
              <a:solidFill>
                <a:schemeClr val="tx1"/>
              </a:solidFill>
              <a:latin typeface="Calibri" panose="020F0502020204030204" pitchFamily="34" charset="0"/>
            </a:endParaRPr>
          </a:p>
          <a:p>
            <a:pPr marL="0" indent="0" algn="just">
              <a:buNone/>
            </a:pPr>
            <a:r>
              <a:rPr lang="en-US" sz="1800" b="1" dirty="0" smtClean="0">
                <a:solidFill>
                  <a:schemeClr val="tx1"/>
                </a:solidFill>
                <a:latin typeface="Calibri" panose="020F0502020204030204" pitchFamily="34" charset="0"/>
              </a:rPr>
              <a:t>Step – 3 : Open a Current Account</a:t>
            </a:r>
          </a:p>
          <a:p>
            <a:pPr marL="0" indent="0" algn="just">
              <a:buNone/>
            </a:pPr>
            <a:r>
              <a:rPr lang="en-US" sz="1800" b="1" dirty="0" smtClean="0">
                <a:solidFill>
                  <a:schemeClr val="tx1"/>
                </a:solidFill>
                <a:latin typeface="Calibri" panose="020F0502020204030204" pitchFamily="34" charset="0"/>
              </a:rPr>
              <a:t>Step – 4 : Register for VAT/Sales Tax</a:t>
            </a:r>
          </a:p>
          <a:p>
            <a:pPr marL="0" indent="0" algn="just">
              <a:buNone/>
            </a:pPr>
            <a:r>
              <a:rPr lang="en-US" sz="1800" b="1" dirty="0">
                <a:solidFill>
                  <a:schemeClr val="tx1"/>
                </a:solidFill>
                <a:latin typeface="Calibri" panose="020F0502020204030204" pitchFamily="34" charset="0"/>
              </a:rPr>
              <a:t>	</a:t>
            </a:r>
            <a:r>
              <a:rPr lang="en-US" sz="1800" b="1" dirty="0" smtClean="0">
                <a:solidFill>
                  <a:schemeClr val="tx1"/>
                </a:solidFill>
                <a:latin typeface="Calibri" panose="020F0502020204030204" pitchFamily="34" charset="0"/>
              </a:rPr>
              <a:t>Documents Required:</a:t>
            </a:r>
          </a:p>
          <a:p>
            <a:pPr marL="900113" indent="-173038" algn="just">
              <a:buFont typeface="Wingdings" panose="05000000000000000000" pitchFamily="2" charset="2"/>
              <a:buChar char="§"/>
            </a:pPr>
            <a:r>
              <a:rPr lang="en-US" sz="1800" b="1" dirty="0">
                <a:solidFill>
                  <a:schemeClr val="tx1"/>
                </a:solidFill>
                <a:latin typeface="Calibri" panose="020F0502020204030204" pitchFamily="34" charset="0"/>
              </a:rPr>
              <a:t>	</a:t>
            </a:r>
            <a:r>
              <a:rPr lang="en-US" sz="1800" dirty="0" smtClean="0">
                <a:solidFill>
                  <a:schemeClr val="tx1"/>
                </a:solidFill>
                <a:latin typeface="Calibri" panose="020F0502020204030204" pitchFamily="34" charset="0"/>
              </a:rPr>
              <a:t>Turnover (Sales/Purchase) required above Rs. 5 Lakhs</a:t>
            </a:r>
          </a:p>
          <a:p>
            <a:pPr marL="727075" indent="0" algn="just">
              <a:buNone/>
            </a:pPr>
            <a:r>
              <a:rPr lang="en-US" sz="1800" b="1" dirty="0">
                <a:solidFill>
                  <a:schemeClr val="tx1"/>
                </a:solidFill>
                <a:latin typeface="Calibri" panose="020F0502020204030204" pitchFamily="34" charset="0"/>
              </a:rPr>
              <a:t>	</a:t>
            </a:r>
            <a:r>
              <a:rPr lang="en-US" sz="1800" dirty="0" smtClean="0">
                <a:solidFill>
                  <a:schemeClr val="tx1"/>
                </a:solidFill>
                <a:latin typeface="Calibri" panose="020F0502020204030204" pitchFamily="34" charset="0"/>
              </a:rPr>
              <a:t>If Turnover is less than Rs. 5 Lakhs then required Challan deposit of Rs. </a:t>
            </a:r>
            <a:r>
              <a:rPr lang="en-US" sz="1800" dirty="0" smtClean="0">
                <a:solidFill>
                  <a:schemeClr val="tx1"/>
                </a:solidFill>
                <a:latin typeface="Calibri" panose="020F0502020204030204" pitchFamily="34" charset="0"/>
              </a:rPr>
              <a:t>   </a:t>
            </a:r>
          </a:p>
          <a:p>
            <a:pPr marL="727075" indent="0" algn="just">
              <a:buNone/>
            </a:pPr>
            <a:r>
              <a:rPr lang="en-US" sz="1800" dirty="0">
                <a:solidFill>
                  <a:schemeClr val="tx1"/>
                </a:solidFill>
                <a:latin typeface="Calibri" panose="020F0502020204030204" pitchFamily="34" charset="0"/>
              </a:rPr>
              <a:t> </a:t>
            </a:r>
            <a:r>
              <a:rPr lang="en-US" sz="1800" dirty="0" smtClean="0">
                <a:solidFill>
                  <a:schemeClr val="tx1"/>
                </a:solidFill>
                <a:latin typeface="Calibri" panose="020F0502020204030204" pitchFamily="34" charset="0"/>
              </a:rPr>
              <a:t>   </a:t>
            </a:r>
            <a:r>
              <a:rPr lang="en-US" sz="1800" dirty="0" smtClean="0">
                <a:solidFill>
                  <a:schemeClr val="tx1"/>
                </a:solidFill>
                <a:latin typeface="Calibri" panose="020F0502020204030204" pitchFamily="34" charset="0"/>
              </a:rPr>
              <a:t>25,000</a:t>
            </a:r>
            <a:endParaRPr lang="en-US" sz="1800" dirty="0" smtClean="0">
              <a:solidFill>
                <a:schemeClr val="tx1"/>
              </a:solidFill>
              <a:latin typeface="Calibri" panose="020F0502020204030204" pitchFamily="34" charset="0"/>
            </a:endParaRP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Proof of Business: Shop &amp; Establishment Certificate</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Proof of Address of Business: Copy of Electricity Bill/Telephone Bill, Municipal Tax Bill</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If Business Place is owned: Copy of Agreement/Possession Letter/Allotment Letter</a:t>
            </a:r>
          </a:p>
          <a:p>
            <a:pPr marL="727075" indent="0" algn="just">
              <a:buNone/>
            </a:pPr>
            <a:endParaRPr lang="en-US" sz="1800" dirty="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5</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25047243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SOLE PROPRIETORSHIP  </a:t>
            </a:r>
            <a:r>
              <a:rPr lang="en-US" sz="18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196752"/>
            <a:ext cx="8229600" cy="5184576"/>
          </a:xfrm>
          <a:ln cap="rnd" cmpd="dbl">
            <a:solidFill>
              <a:schemeClr val="tx1"/>
            </a:solidFill>
            <a:prstDash val="sysDot"/>
          </a:ln>
        </p:spPr>
        <p:txBody>
          <a:bodyPr>
            <a:noAutofit/>
          </a:bodyPr>
          <a:lstStyle/>
          <a:p>
            <a:pPr marL="900113" indent="-173038" algn="just">
              <a:buFont typeface="Wingdings" panose="05000000000000000000" pitchFamily="2" charset="2"/>
              <a:buChar char="§"/>
            </a:pPr>
            <a:r>
              <a:rPr lang="en-US" sz="1800" dirty="0">
                <a:solidFill>
                  <a:schemeClr val="tx1"/>
                </a:solidFill>
                <a:latin typeface="Calibri" panose="020F0502020204030204" pitchFamily="34" charset="0"/>
              </a:rPr>
              <a:t>If Business Place is rented: Copy of Rent Agreement, Rent Receipt</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Proof of Residence of Proprietor: Copy of Electricity Bill/Telephone Bill/Municipal Tax Bill</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If Residential place is owned: </a:t>
            </a:r>
            <a:r>
              <a:rPr lang="en-US" sz="1800" dirty="0">
                <a:solidFill>
                  <a:schemeClr val="tx1"/>
                </a:solidFill>
                <a:latin typeface="Calibri" panose="020F0502020204030204" pitchFamily="34" charset="0"/>
              </a:rPr>
              <a:t>Copy of Agreement/Possession Letter/Allotment Letter </a:t>
            </a:r>
            <a:endParaRPr lang="en-US" sz="1800" dirty="0" smtClean="0">
              <a:solidFill>
                <a:schemeClr val="tx1"/>
              </a:solidFill>
              <a:latin typeface="Calibri" panose="020F0502020204030204" pitchFamily="34" charset="0"/>
            </a:endParaRP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Photo </a:t>
            </a:r>
            <a:r>
              <a:rPr lang="en-US" sz="1800" dirty="0" smtClean="0">
                <a:solidFill>
                  <a:schemeClr val="tx1"/>
                </a:solidFill>
                <a:latin typeface="Calibri" panose="020F0502020204030204" pitchFamily="34" charset="0"/>
              </a:rPr>
              <a:t>of Proprietor 5 Copies</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PAN Card of proprietor</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Voter’s ID, Driving License, Aadhar Card</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Bank Statement of Business Account </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Net Banking is Compulsory from Selected Banks (ICICI, HDFC, BOB, SBI, Union Bank of India)</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All Purchase Bills, Books of Account and Purchase Ledger Required</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Authority letter in case of authorized person by Proprietor</a:t>
            </a:r>
            <a:endParaRPr lang="en-US" sz="1800" dirty="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6</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23541012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SOLE PROPRIETORSHIP  </a:t>
            </a:r>
            <a:r>
              <a:rPr lang="en-US" sz="18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196752"/>
            <a:ext cx="8229600" cy="5184576"/>
          </a:xfrm>
          <a:ln cap="rnd" cmpd="dbl">
            <a:solidFill>
              <a:schemeClr val="tx1"/>
            </a:solidFill>
            <a:prstDash val="sysDot"/>
          </a:ln>
        </p:spPr>
        <p:txBody>
          <a:bodyPr>
            <a:noAutofit/>
          </a:bodyPr>
          <a:lstStyle/>
          <a:p>
            <a:pPr marL="0" indent="0" algn="just">
              <a:buNone/>
            </a:pPr>
            <a:r>
              <a:rPr lang="en-US" sz="1800" b="1" dirty="0">
                <a:solidFill>
                  <a:schemeClr val="tx1"/>
                </a:solidFill>
                <a:latin typeface="Calibri" panose="020F0502020204030204" pitchFamily="34" charset="0"/>
              </a:rPr>
              <a:t>Step – </a:t>
            </a:r>
            <a:r>
              <a:rPr lang="en-US" sz="1800" b="1" dirty="0" smtClean="0">
                <a:solidFill>
                  <a:schemeClr val="tx1"/>
                </a:solidFill>
                <a:latin typeface="Calibri" panose="020F0502020204030204" pitchFamily="34" charset="0"/>
              </a:rPr>
              <a:t>5 </a:t>
            </a:r>
            <a:r>
              <a:rPr lang="en-US" sz="1800" b="1" dirty="0">
                <a:solidFill>
                  <a:schemeClr val="tx1"/>
                </a:solidFill>
                <a:latin typeface="Calibri" panose="020F0502020204030204" pitchFamily="34" charset="0"/>
              </a:rPr>
              <a:t>: </a:t>
            </a:r>
            <a:r>
              <a:rPr lang="en-US" sz="1800" b="1" dirty="0" smtClean="0">
                <a:solidFill>
                  <a:schemeClr val="tx1"/>
                </a:solidFill>
                <a:latin typeface="Calibri" panose="020F0502020204030204" pitchFamily="34" charset="0"/>
              </a:rPr>
              <a:t>Register </a:t>
            </a:r>
            <a:r>
              <a:rPr lang="en-US" sz="1800" b="1" dirty="0">
                <a:solidFill>
                  <a:schemeClr val="tx1"/>
                </a:solidFill>
                <a:latin typeface="Calibri" panose="020F0502020204030204" pitchFamily="34" charset="0"/>
              </a:rPr>
              <a:t>for </a:t>
            </a:r>
            <a:r>
              <a:rPr lang="en-US" sz="1800" b="1" dirty="0" smtClean="0">
                <a:solidFill>
                  <a:schemeClr val="tx1"/>
                </a:solidFill>
                <a:latin typeface="Calibri" panose="020F0502020204030204" pitchFamily="34" charset="0"/>
              </a:rPr>
              <a:t>Service Tax Number</a:t>
            </a:r>
            <a:endParaRPr lang="en-US" sz="1800" b="1" dirty="0">
              <a:solidFill>
                <a:schemeClr val="tx1"/>
              </a:solidFill>
              <a:latin typeface="Calibri" panose="020F0502020204030204" pitchFamily="34" charset="0"/>
            </a:endParaRPr>
          </a:p>
          <a:p>
            <a:pPr marL="0" indent="0" algn="just">
              <a:buNone/>
            </a:pPr>
            <a:r>
              <a:rPr lang="en-US" sz="1800" b="1" dirty="0">
                <a:solidFill>
                  <a:schemeClr val="tx1"/>
                </a:solidFill>
                <a:latin typeface="Calibri" panose="020F0502020204030204" pitchFamily="34" charset="0"/>
              </a:rPr>
              <a:t>	Documents Required:</a:t>
            </a:r>
          </a:p>
          <a:p>
            <a:pPr marL="900113" indent="-171450" algn="just">
              <a:buFont typeface="Wingdings" panose="05000000000000000000" pitchFamily="2" charset="2"/>
              <a:buChar char="§"/>
            </a:pPr>
            <a:r>
              <a:rPr lang="en-US" sz="1800" dirty="0" smtClean="0">
                <a:solidFill>
                  <a:schemeClr val="tx1"/>
                </a:solidFill>
                <a:latin typeface="Calibri" panose="020F0502020204030204" pitchFamily="34" charset="0"/>
              </a:rPr>
              <a:t>	Print out of the filled ST-1 Form duly signed by the Proprietor</a:t>
            </a:r>
          </a:p>
          <a:p>
            <a:pPr marL="900113" indent="-171450" algn="just">
              <a:buFont typeface="Wingdings" panose="05000000000000000000" pitchFamily="2" charset="2"/>
              <a:buChar char="§"/>
            </a:pPr>
            <a:r>
              <a:rPr lang="en-US" sz="1800" dirty="0" smtClean="0">
                <a:solidFill>
                  <a:schemeClr val="tx1"/>
                </a:solidFill>
                <a:latin typeface="Calibri" panose="020F0502020204030204" pitchFamily="34" charset="0"/>
              </a:rPr>
              <a:t>Copy of PAN Card of Proprietor</a:t>
            </a:r>
          </a:p>
          <a:p>
            <a:pPr marL="900113" indent="-171450" algn="just">
              <a:buFont typeface="Wingdings" panose="05000000000000000000" pitchFamily="2" charset="2"/>
              <a:buChar char="§"/>
            </a:pPr>
            <a:r>
              <a:rPr lang="en-US" sz="1800" dirty="0" smtClean="0">
                <a:solidFill>
                  <a:schemeClr val="tx1"/>
                </a:solidFill>
                <a:latin typeface="Calibri" panose="020F0502020204030204" pitchFamily="34" charset="0"/>
              </a:rPr>
              <a:t>Documents required for the premises for which registration is sought:</a:t>
            </a:r>
          </a:p>
          <a:p>
            <a:pPr marL="900113" indent="-171450" algn="just">
              <a:buFont typeface="Wingdings" panose="05000000000000000000" pitchFamily="2" charset="2"/>
              <a:buChar char="§"/>
            </a:pPr>
            <a:r>
              <a:rPr lang="en-US" sz="1800" dirty="0" smtClean="0">
                <a:solidFill>
                  <a:schemeClr val="tx1"/>
                </a:solidFill>
                <a:latin typeface="Calibri" panose="020F0502020204030204" pitchFamily="34" charset="0"/>
              </a:rPr>
              <a:t>If Business Place is Owned: Copy of Sale Deed/Allotment Letter/Property Tax Payment Receipt</a:t>
            </a:r>
          </a:p>
          <a:p>
            <a:pPr marL="900113" indent="-171450" algn="just">
              <a:buFont typeface="Wingdings" panose="05000000000000000000" pitchFamily="2" charset="2"/>
              <a:buChar char="§"/>
            </a:pPr>
            <a:r>
              <a:rPr lang="en-US" sz="1800" dirty="0" smtClean="0">
                <a:solidFill>
                  <a:schemeClr val="tx1"/>
                </a:solidFill>
                <a:latin typeface="Calibri" panose="020F0502020204030204" pitchFamily="34" charset="0"/>
              </a:rPr>
              <a:t>If Business Place is rented: Copy of Rent Agreement, Rent Receipt, No Objection Certificate (NOC) from owner of property along with evidence of ownership</a:t>
            </a:r>
          </a:p>
          <a:p>
            <a:pPr marL="900113" indent="-171450" algn="just">
              <a:buFont typeface="Wingdings" panose="05000000000000000000" pitchFamily="2" charset="2"/>
              <a:buChar char="§"/>
            </a:pPr>
            <a:r>
              <a:rPr lang="en-US" sz="1800" dirty="0" smtClean="0">
                <a:solidFill>
                  <a:schemeClr val="tx1"/>
                </a:solidFill>
                <a:latin typeface="Calibri" panose="020F0502020204030204" pitchFamily="34" charset="0"/>
              </a:rPr>
              <a:t>Copy of Electricity Bill/Telephone Bill of Business Place</a:t>
            </a:r>
          </a:p>
          <a:p>
            <a:pPr marL="900113" indent="-171450" algn="just">
              <a:buFont typeface="Wingdings" panose="05000000000000000000" pitchFamily="2" charset="2"/>
              <a:buChar char="§"/>
            </a:pPr>
            <a:r>
              <a:rPr lang="en-US" sz="1800" dirty="0" smtClean="0">
                <a:solidFill>
                  <a:schemeClr val="tx1"/>
                </a:solidFill>
                <a:latin typeface="Calibri" panose="020F0502020204030204" pitchFamily="34" charset="0"/>
              </a:rPr>
              <a:t>Power of Attorney in case person authorized by the Proprietor</a:t>
            </a:r>
            <a:endParaRPr lang="en-US" sz="1800" dirty="0">
              <a:solidFill>
                <a:schemeClr val="tx1"/>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7</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41001134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PARTNERSHIP</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268760"/>
            <a:ext cx="8229600" cy="5112568"/>
          </a:xfrm>
          <a:ln cap="rnd" cmpd="dbl">
            <a:solidFill>
              <a:schemeClr val="tx1"/>
            </a:solidFill>
            <a:prstDash val="sysDot"/>
          </a:ln>
        </p:spPr>
        <p:txBody>
          <a:bodyPr>
            <a:noAutofit/>
          </a:bodyPr>
          <a:lstStyle/>
          <a:p>
            <a:pPr marL="0" indent="0" algn="just">
              <a:buNone/>
            </a:pPr>
            <a:r>
              <a:rPr lang="en-US" sz="1800" dirty="0">
                <a:solidFill>
                  <a:schemeClr val="tx1"/>
                </a:solidFill>
                <a:latin typeface="Calibri" panose="020F0502020204030204" pitchFamily="34" charset="0"/>
              </a:rPr>
              <a:t>A simple partnership firm is similar to sole proprietorship for all practical purposes. A partnership firm also requires all the registrations required by sole proprietorship firms. Partnership firms can be either registered with registrar or remain unregistered. </a:t>
            </a:r>
            <a:r>
              <a:rPr lang="en-US" sz="1800" dirty="0" smtClean="0">
                <a:solidFill>
                  <a:schemeClr val="tx1"/>
                </a:solidFill>
                <a:latin typeface="Calibri" panose="020F0502020204030204" pitchFamily="34" charset="0"/>
              </a:rPr>
              <a:t>Partnership Firm is Governed by The Partnership Act, 1932. A </a:t>
            </a:r>
            <a:r>
              <a:rPr lang="en-US" sz="1800" dirty="0">
                <a:solidFill>
                  <a:schemeClr val="tx1"/>
                </a:solidFill>
                <a:latin typeface="Calibri" panose="020F0502020204030204" pitchFamily="34" charset="0"/>
              </a:rPr>
              <a:t>pan card has to be obtained for the firm and the liability of the partners is unlimited whereas the firm cannot have continuous existence</a:t>
            </a:r>
            <a:r>
              <a:rPr lang="en-US" sz="1800" dirty="0" smtClean="0">
                <a:solidFill>
                  <a:schemeClr val="tx1"/>
                </a:solidFill>
                <a:latin typeface="Calibri" panose="020F0502020204030204" pitchFamily="34" charset="0"/>
              </a:rPr>
              <a:t>.</a:t>
            </a:r>
          </a:p>
          <a:p>
            <a:pPr marL="0" indent="0">
              <a:buNone/>
            </a:pPr>
            <a:endParaRPr lang="en-US" sz="1800" dirty="0">
              <a:solidFill>
                <a:schemeClr val="tx1"/>
              </a:solidFill>
              <a:latin typeface="Calibri" panose="020F0502020204030204" pitchFamily="34" charset="0"/>
            </a:endParaRPr>
          </a:p>
          <a:p>
            <a:pPr marL="0" indent="0">
              <a:buNone/>
            </a:pPr>
            <a:r>
              <a:rPr lang="en-US" sz="1800" b="1" dirty="0" smtClean="0">
                <a:solidFill>
                  <a:schemeClr val="tx1"/>
                </a:solidFill>
                <a:latin typeface="Calibri" panose="020F0502020204030204" pitchFamily="34" charset="0"/>
              </a:rPr>
              <a:t>Requirements: </a:t>
            </a:r>
            <a:r>
              <a:rPr lang="en-US" sz="1800" dirty="0" smtClean="0">
                <a:solidFill>
                  <a:schemeClr val="tx1"/>
                </a:solidFill>
                <a:latin typeface="Calibri" panose="020F0502020204030204" pitchFamily="34" charset="0"/>
              </a:rPr>
              <a:t>Need Minimum 2 Persons as Partners</a:t>
            </a:r>
            <a:endParaRPr lang="en-US" sz="1800" b="1" dirty="0" smtClean="0">
              <a:solidFill>
                <a:schemeClr val="tx1"/>
              </a:solidFill>
              <a:latin typeface="Calibri" panose="020F0502020204030204" pitchFamily="34" charset="0"/>
            </a:endParaRPr>
          </a:p>
          <a:p>
            <a:pPr marL="0" indent="0">
              <a:buNone/>
            </a:pPr>
            <a:r>
              <a:rPr lang="en-US" sz="1800" b="1" dirty="0" smtClean="0">
                <a:solidFill>
                  <a:schemeClr val="tx1"/>
                </a:solidFill>
                <a:latin typeface="Calibri" panose="020F0502020204030204" pitchFamily="34" charset="0"/>
              </a:rPr>
              <a:t>Cost: </a:t>
            </a:r>
            <a:r>
              <a:rPr lang="en-US" sz="1800" dirty="0" smtClean="0">
                <a:solidFill>
                  <a:schemeClr val="tx1"/>
                </a:solidFill>
                <a:latin typeface="Calibri" panose="020F0502020204030204" pitchFamily="34" charset="0"/>
              </a:rPr>
              <a:t>Rs. </a:t>
            </a:r>
            <a:r>
              <a:rPr lang="en-US" sz="1800" dirty="0" smtClean="0">
                <a:solidFill>
                  <a:schemeClr val="tx1"/>
                </a:solidFill>
                <a:latin typeface="Calibri" panose="020F0502020204030204" pitchFamily="34" charset="0"/>
              </a:rPr>
              <a:t>20</a:t>
            </a:r>
            <a:r>
              <a:rPr lang="en-US" sz="1800" dirty="0" smtClean="0">
                <a:solidFill>
                  <a:schemeClr val="tx1"/>
                </a:solidFill>
                <a:latin typeface="Calibri" panose="020F0502020204030204" pitchFamily="34" charset="0"/>
              </a:rPr>
              <a:t>,000 </a:t>
            </a:r>
            <a:r>
              <a:rPr lang="en-US" sz="1800" dirty="0" smtClean="0">
                <a:solidFill>
                  <a:schemeClr val="tx1"/>
                </a:solidFill>
                <a:latin typeface="Calibri" panose="020F0502020204030204" pitchFamily="34" charset="0"/>
              </a:rPr>
              <a:t>to </a:t>
            </a:r>
            <a:r>
              <a:rPr lang="en-US" sz="1800" dirty="0" smtClean="0">
                <a:solidFill>
                  <a:schemeClr val="tx1"/>
                </a:solidFill>
                <a:latin typeface="Calibri" panose="020F0502020204030204" pitchFamily="34" charset="0"/>
              </a:rPr>
              <a:t>25,000 </a:t>
            </a:r>
            <a:r>
              <a:rPr lang="en-US" sz="1800" dirty="0" smtClean="0">
                <a:solidFill>
                  <a:schemeClr val="tx1"/>
                </a:solidFill>
                <a:latin typeface="Calibri" panose="020F0502020204030204" pitchFamily="34" charset="0"/>
              </a:rPr>
              <a:t>(For all Below mentioned Steps)</a:t>
            </a:r>
          </a:p>
          <a:p>
            <a:pPr marL="0" indent="0">
              <a:buNone/>
            </a:pPr>
            <a:r>
              <a:rPr lang="en-US" sz="1800" b="1" dirty="0" smtClean="0">
                <a:solidFill>
                  <a:schemeClr val="tx1"/>
                </a:solidFill>
                <a:latin typeface="Calibri" panose="020F0502020204030204" pitchFamily="34" charset="0"/>
              </a:rPr>
              <a:t>STEPS </a:t>
            </a:r>
            <a:r>
              <a:rPr lang="en-US" sz="1800" b="1" dirty="0">
                <a:solidFill>
                  <a:schemeClr val="tx1"/>
                </a:solidFill>
                <a:latin typeface="Calibri" panose="020F0502020204030204" pitchFamily="34" charset="0"/>
              </a:rPr>
              <a:t>FOR </a:t>
            </a:r>
            <a:r>
              <a:rPr lang="en-US" sz="1800" b="1" dirty="0" smtClean="0">
                <a:solidFill>
                  <a:schemeClr val="tx1"/>
                </a:solidFill>
                <a:latin typeface="Calibri" panose="020F0502020204030204" pitchFamily="34" charset="0"/>
              </a:rPr>
              <a:t>INCORPORATING PARTNERSHIP </a:t>
            </a:r>
            <a:r>
              <a:rPr lang="en-US" sz="1800" b="1" dirty="0">
                <a:solidFill>
                  <a:schemeClr val="tx1"/>
                </a:solidFill>
                <a:latin typeface="Calibri" panose="020F0502020204030204" pitchFamily="34" charset="0"/>
              </a:rPr>
              <a:t>BUSINESS</a:t>
            </a:r>
            <a:r>
              <a:rPr lang="en-US" sz="1800" b="1" dirty="0" smtClean="0">
                <a:solidFill>
                  <a:schemeClr val="tx1"/>
                </a:solidFill>
                <a:latin typeface="Calibri" panose="020F0502020204030204" pitchFamily="34" charset="0"/>
              </a:rPr>
              <a:t>:</a:t>
            </a:r>
          </a:p>
          <a:p>
            <a:pPr marL="0" indent="0">
              <a:buNone/>
            </a:pPr>
            <a:r>
              <a:rPr lang="en-US" sz="1800" b="1" dirty="0" smtClean="0">
                <a:solidFill>
                  <a:schemeClr val="tx1"/>
                </a:solidFill>
                <a:latin typeface="Calibri" panose="020F0502020204030204" pitchFamily="34" charset="0"/>
              </a:rPr>
              <a:t>Step – 1 : Prepare a Partnership Deed</a:t>
            </a:r>
          </a:p>
          <a:p>
            <a:pPr marL="0" indent="0">
              <a:buNone/>
            </a:pPr>
            <a:r>
              <a:rPr lang="en-US" sz="1800" b="1" dirty="0" smtClean="0">
                <a:solidFill>
                  <a:schemeClr val="tx1"/>
                </a:solidFill>
                <a:latin typeface="Calibri" panose="020F0502020204030204" pitchFamily="34" charset="0"/>
              </a:rPr>
              <a:t>Step – 2 : Register Partnership Deed (Can also be unregistered)</a:t>
            </a:r>
          </a:p>
          <a:p>
            <a:pPr marL="0" indent="0" algn="just">
              <a:buNone/>
            </a:pPr>
            <a:r>
              <a:rPr lang="en-US" sz="1800" b="1" dirty="0" smtClean="0">
                <a:solidFill>
                  <a:schemeClr val="tx1"/>
                </a:solidFill>
                <a:latin typeface="Calibri" panose="020F0502020204030204" pitchFamily="34" charset="0"/>
              </a:rPr>
              <a:t>Step – 3 : Obtain </a:t>
            </a:r>
            <a:r>
              <a:rPr lang="en-US" sz="1800" b="1" dirty="0">
                <a:solidFill>
                  <a:schemeClr val="tx1"/>
                </a:solidFill>
                <a:latin typeface="Calibri" panose="020F0502020204030204" pitchFamily="34" charset="0"/>
              </a:rPr>
              <a:t>PAN Number from the Income Tax </a:t>
            </a:r>
            <a:r>
              <a:rPr lang="en-US" sz="1800" b="1" dirty="0" smtClean="0">
                <a:solidFill>
                  <a:schemeClr val="tx1"/>
                </a:solidFill>
                <a:latin typeface="Calibri" panose="020F0502020204030204" pitchFamily="34" charset="0"/>
              </a:rPr>
              <a:t>Department</a:t>
            </a:r>
          </a:p>
          <a:p>
            <a:pPr marL="0" indent="0" algn="just">
              <a:buNone/>
            </a:pPr>
            <a:r>
              <a:rPr lang="en-US" sz="1800" b="1" dirty="0">
                <a:solidFill>
                  <a:schemeClr val="tx1"/>
                </a:solidFill>
                <a:latin typeface="Calibri" panose="020F0502020204030204" pitchFamily="34" charset="0"/>
              </a:rPr>
              <a:t>	</a:t>
            </a:r>
            <a:r>
              <a:rPr lang="en-US" sz="1800" b="1" dirty="0" smtClean="0">
                <a:solidFill>
                  <a:schemeClr val="tx1"/>
                </a:solidFill>
                <a:latin typeface="Calibri" panose="020F0502020204030204" pitchFamily="34" charset="0"/>
              </a:rPr>
              <a:t>Documents Required:</a:t>
            </a:r>
          </a:p>
          <a:p>
            <a:pPr marL="900113" indent="-188913" algn="just">
              <a:buFont typeface="Wingdings" panose="05000000000000000000" pitchFamily="2" charset="2"/>
              <a:buChar char="§"/>
            </a:pPr>
            <a:r>
              <a:rPr lang="en-US" sz="1800" b="1" dirty="0">
                <a:solidFill>
                  <a:schemeClr val="tx1"/>
                </a:solidFill>
                <a:latin typeface="Calibri" panose="020F0502020204030204" pitchFamily="34" charset="0"/>
              </a:rPr>
              <a:t>	</a:t>
            </a:r>
            <a:r>
              <a:rPr lang="en-US" sz="1800" dirty="0" smtClean="0">
                <a:solidFill>
                  <a:schemeClr val="tx1"/>
                </a:solidFill>
                <a:latin typeface="Calibri" panose="020F0502020204030204" pitchFamily="34" charset="0"/>
              </a:rPr>
              <a:t>Partnership Deed</a:t>
            </a:r>
          </a:p>
          <a:p>
            <a:pPr marL="900113" indent="-188913" algn="just">
              <a:buFont typeface="Wingdings" panose="05000000000000000000" pitchFamily="2" charset="2"/>
              <a:buChar char="§"/>
            </a:pPr>
            <a:r>
              <a:rPr lang="en-US" sz="1800" dirty="0" smtClean="0">
                <a:solidFill>
                  <a:schemeClr val="tx1"/>
                </a:solidFill>
                <a:latin typeface="Calibri" panose="020F0502020204030204" pitchFamily="34" charset="0"/>
              </a:rPr>
              <a:t>Managing Partner's ID Proof and Address Proof</a:t>
            </a:r>
          </a:p>
          <a:p>
            <a:pPr marL="0" indent="0">
              <a:buNone/>
            </a:pPr>
            <a:endParaRPr lang="en-US" sz="1800" dirty="0">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8</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2083139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pPr algn="l"/>
            <a:r>
              <a:rPr lang="en-US" sz="2800" b="1" dirty="0" smtClean="0">
                <a:latin typeface="Aharoni" panose="02010803020104030203" pitchFamily="2" charset="-79"/>
                <a:cs typeface="Aharoni" panose="02010803020104030203" pitchFamily="2" charset="-79"/>
              </a:rPr>
              <a:t>PARTNERSHIP  </a:t>
            </a:r>
            <a:r>
              <a:rPr lang="en-US" sz="1800" b="1" dirty="0" smtClean="0">
                <a:latin typeface="Aharoni" panose="02010803020104030203" pitchFamily="2" charset="-79"/>
                <a:cs typeface="Aharoni" panose="02010803020104030203" pitchFamily="2" charset="-79"/>
              </a:rPr>
              <a:t>(Continue…)</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268760"/>
            <a:ext cx="8229600" cy="5040560"/>
          </a:xfrm>
          <a:ln cap="rnd" cmpd="dbl">
            <a:solidFill>
              <a:schemeClr val="tx1"/>
            </a:solidFill>
            <a:prstDash val="sysDot"/>
          </a:ln>
        </p:spPr>
        <p:txBody>
          <a:bodyPr>
            <a:noAutofit/>
          </a:bodyPr>
          <a:lstStyle/>
          <a:p>
            <a:pPr marL="0" indent="0" algn="just">
              <a:buNone/>
            </a:pPr>
            <a:r>
              <a:rPr lang="en-US" sz="1800" b="1" dirty="0" smtClean="0">
                <a:solidFill>
                  <a:schemeClr val="tx1"/>
                </a:solidFill>
                <a:latin typeface="Calibri" panose="020F0502020204030204" pitchFamily="34" charset="0"/>
              </a:rPr>
              <a:t>Step – 4 : Obtain </a:t>
            </a:r>
            <a:r>
              <a:rPr lang="en-US" sz="1800" b="1" dirty="0">
                <a:solidFill>
                  <a:schemeClr val="tx1"/>
                </a:solidFill>
                <a:latin typeface="Calibri" panose="020F0502020204030204" pitchFamily="34" charset="0"/>
              </a:rPr>
              <a:t>Shop &amp; Establishment Certificate</a:t>
            </a:r>
          </a:p>
          <a:p>
            <a:pPr marL="0" indent="0" algn="just">
              <a:buNone/>
            </a:pPr>
            <a:r>
              <a:rPr lang="en-US" sz="1800" b="1" dirty="0">
                <a:solidFill>
                  <a:schemeClr val="tx1"/>
                </a:solidFill>
                <a:latin typeface="Calibri" panose="020F0502020204030204" pitchFamily="34" charset="0"/>
              </a:rPr>
              <a:t>	Documents Required:</a:t>
            </a:r>
          </a:p>
          <a:p>
            <a:pPr marL="706438" indent="20638" algn="just">
              <a:buFont typeface="Wingdings" panose="05000000000000000000" pitchFamily="2" charset="2"/>
              <a:buChar char="§"/>
            </a:pPr>
            <a:r>
              <a:rPr lang="en-US" sz="1800" b="1" dirty="0">
                <a:solidFill>
                  <a:schemeClr val="tx1"/>
                </a:solidFill>
                <a:latin typeface="Calibri" panose="020F0502020204030204" pitchFamily="34" charset="0"/>
              </a:rPr>
              <a:t>	</a:t>
            </a:r>
            <a:r>
              <a:rPr lang="en-US" sz="1800" dirty="0">
                <a:solidFill>
                  <a:schemeClr val="tx1"/>
                </a:solidFill>
                <a:latin typeface="Calibri" panose="020F0502020204030204" pitchFamily="34" charset="0"/>
              </a:rPr>
              <a:t>Copy of PAN Card of </a:t>
            </a:r>
            <a:r>
              <a:rPr lang="en-US" sz="1800" dirty="0" smtClean="0">
                <a:solidFill>
                  <a:schemeClr val="tx1"/>
                </a:solidFill>
                <a:latin typeface="Calibri" panose="020F0502020204030204" pitchFamily="34" charset="0"/>
              </a:rPr>
              <a:t>Firm</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Partnership Deed</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PAN Card of all the Partners and Photos of all the Partners 2 copies</a:t>
            </a:r>
            <a:endParaRPr lang="en-US" sz="1800" dirty="0">
              <a:solidFill>
                <a:schemeClr val="tx1"/>
              </a:solidFill>
              <a:latin typeface="Calibri" panose="020F0502020204030204" pitchFamily="34" charset="0"/>
            </a:endParaRPr>
          </a:p>
          <a:p>
            <a:pPr marL="706438" indent="20638" algn="just">
              <a:buFont typeface="Wingdings" panose="05000000000000000000" pitchFamily="2" charset="2"/>
              <a:buChar char="§"/>
            </a:pPr>
            <a:r>
              <a:rPr lang="en-US" sz="1800" b="1" dirty="0">
                <a:solidFill>
                  <a:schemeClr val="tx1"/>
                </a:solidFill>
                <a:latin typeface="Calibri" panose="020F0502020204030204" pitchFamily="34" charset="0"/>
              </a:rPr>
              <a:t>  </a:t>
            </a:r>
            <a:r>
              <a:rPr lang="en-US" sz="1800" dirty="0">
                <a:solidFill>
                  <a:schemeClr val="tx1"/>
                </a:solidFill>
                <a:latin typeface="Calibri" panose="020F0502020204030204" pitchFamily="34" charset="0"/>
              </a:rPr>
              <a:t>Copy of ID Proof of </a:t>
            </a:r>
            <a:r>
              <a:rPr lang="en-US" sz="1800" dirty="0" smtClean="0">
                <a:solidFill>
                  <a:schemeClr val="tx1"/>
                </a:solidFill>
                <a:latin typeface="Calibri" panose="020F0502020204030204" pitchFamily="34" charset="0"/>
              </a:rPr>
              <a:t>all the Partners with Address </a:t>
            </a:r>
            <a:r>
              <a:rPr lang="en-US" sz="1800" dirty="0">
                <a:solidFill>
                  <a:schemeClr val="tx1"/>
                </a:solidFill>
                <a:latin typeface="Calibri" panose="020F0502020204030204" pitchFamily="34" charset="0"/>
              </a:rPr>
              <a:t>: Voter’s ID, Aadhar Card, Driving License, </a:t>
            </a:r>
            <a:r>
              <a:rPr lang="en-US" sz="1800" dirty="0" smtClean="0">
                <a:solidFill>
                  <a:schemeClr val="tx1"/>
                </a:solidFill>
                <a:latin typeface="Calibri" panose="020F0502020204030204" pitchFamily="34" charset="0"/>
              </a:rPr>
              <a:t>Passport</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a:t>
            </a:r>
            <a:r>
              <a:rPr lang="en-US" sz="1800" dirty="0">
                <a:solidFill>
                  <a:schemeClr val="tx1"/>
                </a:solidFill>
                <a:latin typeface="Calibri" panose="020F0502020204030204" pitchFamily="34" charset="0"/>
              </a:rPr>
              <a:t>of Sale Deed / Rent Agreement of Office Premises</a:t>
            </a:r>
          </a:p>
          <a:p>
            <a:pPr marL="900113" indent="-173038" algn="just">
              <a:buFont typeface="Wingdings" panose="05000000000000000000" pitchFamily="2" charset="2"/>
              <a:buChar char="§"/>
            </a:pPr>
            <a:r>
              <a:rPr lang="en-US" sz="1800" dirty="0">
                <a:solidFill>
                  <a:schemeClr val="tx1"/>
                </a:solidFill>
                <a:latin typeface="Calibri" panose="020F0502020204030204" pitchFamily="34" charset="0"/>
              </a:rPr>
              <a:t>Copy of Electricity </a:t>
            </a:r>
            <a:r>
              <a:rPr lang="en-US" sz="1800" dirty="0" smtClean="0">
                <a:solidFill>
                  <a:schemeClr val="tx1"/>
                </a:solidFill>
                <a:latin typeface="Calibri" panose="020F0502020204030204" pitchFamily="34" charset="0"/>
              </a:rPr>
              <a:t>Bill </a:t>
            </a:r>
            <a:r>
              <a:rPr lang="en-US" sz="1800" dirty="0">
                <a:solidFill>
                  <a:schemeClr val="tx1"/>
                </a:solidFill>
                <a:latin typeface="Calibri" panose="020F0502020204030204" pitchFamily="34" charset="0"/>
              </a:rPr>
              <a:t>of Office </a:t>
            </a:r>
            <a:r>
              <a:rPr lang="en-US" sz="1800" dirty="0" smtClean="0">
                <a:solidFill>
                  <a:schemeClr val="tx1"/>
                </a:solidFill>
                <a:latin typeface="Calibri" panose="020F0502020204030204" pitchFamily="34" charset="0"/>
              </a:rPr>
              <a:t>Premises</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a:t>
            </a:r>
            <a:r>
              <a:rPr lang="en-US" sz="1800" dirty="0">
                <a:solidFill>
                  <a:schemeClr val="tx1"/>
                </a:solidFill>
                <a:latin typeface="Calibri" panose="020F0502020204030204" pitchFamily="34" charset="0"/>
              </a:rPr>
              <a:t>of Tax Bill of Office </a:t>
            </a:r>
            <a:r>
              <a:rPr lang="en-US" sz="1800" dirty="0" smtClean="0">
                <a:solidFill>
                  <a:schemeClr val="tx1"/>
                </a:solidFill>
                <a:latin typeface="Calibri" panose="020F0502020204030204" pitchFamily="34" charset="0"/>
              </a:rPr>
              <a:t>Premises</a:t>
            </a:r>
          </a:p>
          <a:p>
            <a:pPr marL="900113" indent="-173038" algn="just">
              <a:buFont typeface="Wingdings" panose="05000000000000000000" pitchFamily="2" charset="2"/>
              <a:buChar char="§"/>
            </a:pPr>
            <a:r>
              <a:rPr lang="en-US" sz="1800" dirty="0" smtClean="0">
                <a:solidFill>
                  <a:schemeClr val="tx1"/>
                </a:solidFill>
                <a:latin typeface="Calibri" panose="020F0502020204030204" pitchFamily="34" charset="0"/>
              </a:rPr>
              <a:t>Copy of Sale Deed/Allotment letter/Rent Agreement of Resident place of all the partners</a:t>
            </a:r>
          </a:p>
          <a:p>
            <a:pPr marL="900113" indent="-173038" algn="just">
              <a:buFont typeface="Wingdings" panose="05000000000000000000" pitchFamily="2" charset="2"/>
              <a:buChar char="§"/>
            </a:pPr>
            <a:r>
              <a:rPr lang="en-US" sz="1800" dirty="0">
                <a:solidFill>
                  <a:schemeClr val="tx1"/>
                </a:solidFill>
                <a:latin typeface="Calibri" panose="020F0502020204030204" pitchFamily="34" charset="0"/>
              </a:rPr>
              <a:t>Copy of Tax Bill of Resident premises of all the partners</a:t>
            </a:r>
          </a:p>
          <a:p>
            <a:pPr marL="900113" indent="-173038" algn="just">
              <a:buFont typeface="Wingdings" panose="05000000000000000000" pitchFamily="2" charset="2"/>
              <a:buChar char="§"/>
            </a:pPr>
            <a:endParaRPr lang="en-US" sz="1800" dirty="0">
              <a:solidFill>
                <a:schemeClr val="tx1"/>
              </a:solidFill>
              <a:latin typeface="Calibri" panose="020F0502020204030204" pitchFamily="34" charset="0"/>
            </a:endParaRPr>
          </a:p>
          <a:p>
            <a:pPr marL="706438" indent="20638" algn="just">
              <a:buFont typeface="Wingdings" panose="05000000000000000000" pitchFamily="2" charset="2"/>
              <a:buChar char="§"/>
            </a:pPr>
            <a:endParaRPr lang="en-US" sz="1800" b="1" dirty="0">
              <a:solidFill>
                <a:schemeClr val="tx1"/>
              </a:solidFill>
              <a:latin typeface="Calibri" panose="020F0502020204030204" pitchFamily="34" charset="0"/>
            </a:endParaRPr>
          </a:p>
          <a:p>
            <a:pPr marL="0" indent="0">
              <a:buNone/>
            </a:pPr>
            <a:endParaRPr lang="en-US" sz="1800" dirty="0">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30E0BAC0-EE18-4D30-A289-A934EB3BF9C3}" type="slidenum">
              <a:rPr lang="en-US" smtClean="0"/>
              <a:t>9</a:t>
            </a:fld>
            <a:endParaRPr lang="en-US" dirty="0"/>
          </a:p>
        </p:txBody>
      </p:sp>
      <p:sp>
        <p:nvSpPr>
          <p:cNvPr id="7" name="TextBox 6"/>
          <p:cNvSpPr txBox="1"/>
          <p:nvPr/>
        </p:nvSpPr>
        <p:spPr>
          <a:xfrm>
            <a:off x="6156176" y="6372036"/>
            <a:ext cx="2232248" cy="369332"/>
          </a:xfrm>
          <a:prstGeom prst="rect">
            <a:avLst/>
          </a:prstGeom>
          <a:noFill/>
        </p:spPr>
        <p:txBody>
          <a:bodyPr wrap="square" rtlCol="0">
            <a:spAutoFit/>
          </a:bodyPr>
          <a:lstStyle/>
          <a:p>
            <a:pPr algn="r"/>
            <a:r>
              <a:rPr lang="en-US" b="1" dirty="0" smtClean="0">
                <a:solidFill>
                  <a:schemeClr val="tx2"/>
                </a:solidFill>
              </a:rPr>
              <a:t>www.pkmodi.com</a:t>
            </a:r>
            <a:endParaRPr lang="en-US" b="1" dirty="0">
              <a:solidFill>
                <a:schemeClr val="tx2"/>
              </a:solidFill>
            </a:endParaRPr>
          </a:p>
        </p:txBody>
      </p:sp>
      <p:sp>
        <p:nvSpPr>
          <p:cNvPr id="8" name="TextBox 7"/>
          <p:cNvSpPr txBox="1"/>
          <p:nvPr/>
        </p:nvSpPr>
        <p:spPr>
          <a:xfrm>
            <a:off x="755576" y="6372036"/>
            <a:ext cx="2160240" cy="369332"/>
          </a:xfrm>
          <a:prstGeom prst="rect">
            <a:avLst/>
          </a:prstGeom>
          <a:noFill/>
        </p:spPr>
        <p:txBody>
          <a:bodyPr wrap="square" rtlCol="0">
            <a:spAutoFit/>
          </a:bodyPr>
          <a:lstStyle/>
          <a:p>
            <a:r>
              <a:rPr lang="en-US" b="1" dirty="0" smtClean="0">
                <a:solidFill>
                  <a:schemeClr val="tx2"/>
                </a:solidFill>
              </a:rPr>
              <a:t>P. K. MODI &amp; CO.</a:t>
            </a:r>
            <a:endParaRPr lang="en-US" b="1" dirty="0">
              <a:solidFill>
                <a:schemeClr val="tx2"/>
              </a:solidFill>
            </a:endParaRPr>
          </a:p>
        </p:txBody>
      </p:sp>
    </p:spTree>
    <p:extLst>
      <p:ext uri="{BB962C8B-B14F-4D97-AF65-F5344CB8AC3E}">
        <p14:creationId xmlns:p14="http://schemas.microsoft.com/office/powerpoint/2010/main" val="3947838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937</TotalTime>
  <Words>3945</Words>
  <Application>Microsoft Office PowerPoint</Application>
  <PresentationFormat>On-screen Show (4:3)</PresentationFormat>
  <Paragraphs>678</Paragraphs>
  <Slides>47</Slides>
  <Notes>3</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Executive</vt:lpstr>
      <vt:lpstr>LEGAL FORMALITIES AND LICENSES FOR START-UP</vt:lpstr>
      <vt:lpstr>INTRODUCTION</vt:lpstr>
      <vt:lpstr> OPTIONS FOR BUSINESS ENTITY FORMATION FOR  START UP  </vt:lpstr>
      <vt:lpstr>SOLE PROPRIETORSHIP</vt:lpstr>
      <vt:lpstr>SOLE PROPRIETORSHIP  (Continue…)</vt:lpstr>
      <vt:lpstr>SOLE PROPRIETORSHIP  (Continue…)</vt:lpstr>
      <vt:lpstr>SOLE PROPRIETORSHIP  (Continue…)</vt:lpstr>
      <vt:lpstr>PARTNERSHIP</vt:lpstr>
      <vt:lpstr>PARTNERSHIP  (Continue…)</vt:lpstr>
      <vt:lpstr>PARTNERSHIP  (Continue…)</vt:lpstr>
      <vt:lpstr>PARTNERSHIP  (Continue…)</vt:lpstr>
      <vt:lpstr>PARTNERSHIP  (Continue…)</vt:lpstr>
      <vt:lpstr>PARTNERSHIP  (Continue…)</vt:lpstr>
      <vt:lpstr>LIMITED LIABILITY PARTNERSHIP (LLP)</vt:lpstr>
      <vt:lpstr>LIMITED LIABILITY PARTNERSHIP (LLP) (Continue…)</vt:lpstr>
      <vt:lpstr>LIMITED LIABILITY PARTNERSHIP (LLP) (Continue…)</vt:lpstr>
      <vt:lpstr>LIMITED LIABILITY PARTNERSHIP  (Continue…)</vt:lpstr>
      <vt:lpstr>LIMITED LIABILITY PARTNERSHIP  (Continue…)</vt:lpstr>
      <vt:lpstr>LIMITED LIABILITY PARTNERSHIP  (Continue…)</vt:lpstr>
      <vt:lpstr>LIMITED LIABILITY PARTNERSHIP  (Continue…)</vt:lpstr>
      <vt:lpstr>ONE PERSON COMPANY (OPC)</vt:lpstr>
      <vt:lpstr>ONE PERSON COMPANY (OPC)  (Continue…)</vt:lpstr>
      <vt:lpstr>ONE PERSON COMPANY (OPC)  (Continue…)</vt:lpstr>
      <vt:lpstr>ONE PERSON COMPANY (OPC)  (Continue…)</vt:lpstr>
      <vt:lpstr>ONE PERSON COMPANY (OPC)  (Continue…)</vt:lpstr>
      <vt:lpstr>ONE PERSON COMPANY (OPC) (Continue…)</vt:lpstr>
      <vt:lpstr>ONE PERSON COMPANY (OPC)  (Continue…)</vt:lpstr>
      <vt:lpstr>ONE PERSON COMPANY (OPC)  (Continue…)</vt:lpstr>
      <vt:lpstr>PRIVATE LIMITED COMPANY</vt:lpstr>
      <vt:lpstr>PRIVATE LIMITED COMPANY  (Continue…)</vt:lpstr>
      <vt:lpstr>PRIVATE LIMITED COMPANY  (Continue…)</vt:lpstr>
      <vt:lpstr>PRIVATE LIMITED COMPANY  (Continue…)</vt:lpstr>
      <vt:lpstr>PRIVATE LIMITED COMPANY  (Continue…)</vt:lpstr>
      <vt:lpstr>PRIVATE LIMITED COMPANY  (Continue…)</vt:lpstr>
      <vt:lpstr>PRIVATE LIMITED COMPANY  (Continue…)</vt:lpstr>
      <vt:lpstr>PRIVATE LIMITED COMPANY  (Continue…)</vt:lpstr>
      <vt:lpstr>NEW INCORPORATION FORM FOR COMPANIES</vt:lpstr>
      <vt:lpstr>Continue…</vt:lpstr>
      <vt:lpstr>Continue…</vt:lpstr>
      <vt:lpstr>OTHER LICENSES OR CLEARANCES REQUIRED FOR ALL FORMS OF BUSINESS ENTITY</vt:lpstr>
      <vt:lpstr>TAN Number</vt:lpstr>
      <vt:lpstr>IMPORT EXPORT CODE (IEC)</vt:lpstr>
      <vt:lpstr>EXCISE REGISTRATION</vt:lpstr>
      <vt:lpstr>EXCISE REGISTRATION   (Continue…)</vt:lpstr>
      <vt:lpstr>EXCISE REGISTRATION   (Continue…)</vt:lpstr>
      <vt:lpstr>EMPLOYEE’S PROVIDENT FUND ORGANISATION (EPFO)</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FORMALITIES AND LICENSES FOR START-UP</dc:title>
  <dc:creator>JAYESH</dc:creator>
  <cp:lastModifiedBy>ADMIN</cp:lastModifiedBy>
  <cp:revision>71</cp:revision>
  <dcterms:created xsi:type="dcterms:W3CDTF">2017-02-08T08:23:48Z</dcterms:created>
  <dcterms:modified xsi:type="dcterms:W3CDTF">2017-02-15T04:37:21Z</dcterms:modified>
</cp:coreProperties>
</file>