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7" r:id="rId3"/>
    <p:sldId id="263" r:id="rId4"/>
    <p:sldId id="266" r:id="rId5"/>
    <p:sldId id="268" r:id="rId6"/>
    <p:sldId id="270" r:id="rId7"/>
    <p:sldId id="272" r:id="rId8"/>
    <p:sldId id="269" r:id="rId9"/>
    <p:sldId id="267" r:id="rId10"/>
    <p:sldId id="273" r:id="rId11"/>
    <p:sldId id="271" r:id="rId12"/>
    <p:sldId id="274" r:id="rId13"/>
    <p:sldId id="276" r:id="rId14"/>
    <p:sldId id="277" r:id="rId15"/>
    <p:sldId id="278" r:id="rId16"/>
    <p:sldId id="279" r:id="rId17"/>
    <p:sldId id="280"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5" r:id="rId31"/>
    <p:sldId id="27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3333FF"/>
    <a:srgbClr val="AEF8CA"/>
    <a:srgbClr val="FFCC66"/>
    <a:srgbClr val="660033"/>
    <a:srgbClr val="663300"/>
    <a:srgbClr val="FF0000"/>
    <a:srgbClr val="80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809" autoAdjust="0"/>
    <p:restoredTop sz="94671" autoAdjust="0"/>
  </p:normalViewPr>
  <p:slideViewPr>
    <p:cSldViewPr>
      <p:cViewPr varScale="1">
        <p:scale>
          <a:sx n="67" d="100"/>
          <a:sy n="67" d="100"/>
        </p:scale>
        <p:origin x="1603" y="5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0A0A16-D2D3-441D-8064-09F336A02B8E}" type="datetimeFigureOut">
              <a:rPr lang="en-US" smtClean="0"/>
              <a:pPr/>
              <a:t>22-Dec-20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9281C9-D147-477C-8B99-29E1267A3D71}" type="slidenum">
              <a:rPr lang="en-US" smtClean="0"/>
              <a:pPr/>
              <a:t>‹#›</a:t>
            </a:fld>
            <a:endParaRPr lang="en-US"/>
          </a:p>
        </p:txBody>
      </p:sp>
    </p:spTree>
    <p:extLst>
      <p:ext uri="{BB962C8B-B14F-4D97-AF65-F5344CB8AC3E}">
        <p14:creationId xmlns:p14="http://schemas.microsoft.com/office/powerpoint/2010/main" val="2412358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459445-C312-4F1E-99A6-4A84EB477D01}" type="datetime1">
              <a:rPr lang="en-US" smtClean="0"/>
              <a:pPr/>
              <a:t>22-Dec-20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305530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6A4D42-9235-43B6-9308-CE6450F53B62}" type="datetime1">
              <a:rPr lang="en-US" smtClean="0"/>
              <a:pPr/>
              <a:t>22-Dec-20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616038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210AAF-9A29-490A-A244-03C7F958DE30}" type="datetime1">
              <a:rPr lang="en-US" smtClean="0"/>
              <a:pPr/>
              <a:t>22-Dec-20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3820072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B23687-D14C-4A77-AB6D-72AADC6A15D1}" type="datetime1">
              <a:rPr lang="en-US" smtClean="0"/>
              <a:pPr/>
              <a:t>22-Dec-20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45470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0AD3F6-8457-4A3B-AC9D-5F66D3987A51}" type="datetime1">
              <a:rPr lang="en-US" smtClean="0"/>
              <a:pPr/>
              <a:t>22-Dec-20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148428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1217CC-74CD-4524-95C9-4AA2A63FD551}" type="datetime1">
              <a:rPr lang="en-US" smtClean="0"/>
              <a:pPr/>
              <a:t>22-Dec-20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365127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85C433-4361-4385-B624-F2019A9C12C4}" type="datetime1">
              <a:rPr lang="en-US" smtClean="0"/>
              <a:pPr/>
              <a:t>22-Dec-20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408152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8DC0C5-88AD-44BC-84C5-9787AB2DC3BD}" type="datetime1">
              <a:rPr lang="en-US" smtClean="0"/>
              <a:pPr/>
              <a:t>22-Dec-20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154810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49126-C6E4-4B6E-A18A-2E98BAACBB2E}" type="datetime1">
              <a:rPr lang="en-US" smtClean="0"/>
              <a:pPr/>
              <a:t>22-Dec-20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409153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D3A68F-169E-49DB-9FA9-D594823160CC}" type="datetime1">
              <a:rPr lang="en-US" smtClean="0"/>
              <a:pPr/>
              <a:t>22-Dec-20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3463690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F9C2EF-6394-476E-B5C2-C633B92C07F5}" type="datetime1">
              <a:rPr lang="en-US" smtClean="0"/>
              <a:pPr/>
              <a:t>22-Dec-20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85FC2-61B7-42FB-BA21-417D189945BD}" type="slidenum">
              <a:rPr lang="en-US" smtClean="0"/>
              <a:pPr/>
              <a:t>‹#›</a:t>
            </a:fld>
            <a:endParaRPr lang="en-US"/>
          </a:p>
        </p:txBody>
      </p:sp>
    </p:spTree>
    <p:extLst>
      <p:ext uri="{BB962C8B-B14F-4D97-AF65-F5344CB8AC3E}">
        <p14:creationId xmlns:p14="http://schemas.microsoft.com/office/powerpoint/2010/main" val="2802040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953A2-F5E3-4B6C-B29E-266AA275C2C0}" type="datetime1">
              <a:rPr lang="en-US" smtClean="0"/>
              <a:pPr/>
              <a:t>22-Dec-20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85FC2-61B7-42FB-BA21-417D189945BD}" type="slidenum">
              <a:rPr lang="en-US" smtClean="0"/>
              <a:pPr/>
              <a:t>‹#›</a:t>
            </a:fld>
            <a:endParaRPr lang="en-US"/>
          </a:p>
        </p:txBody>
      </p:sp>
    </p:spTree>
    <p:extLst>
      <p:ext uri="{BB962C8B-B14F-4D97-AF65-F5344CB8AC3E}">
        <p14:creationId xmlns:p14="http://schemas.microsoft.com/office/powerpoint/2010/main" val="2568621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Rounded Rectangle 5"/>
          <p:cNvSpPr/>
          <p:nvPr/>
        </p:nvSpPr>
        <p:spPr>
          <a:xfrm>
            <a:off x="5562600" y="76200"/>
            <a:ext cx="3401888"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a:r>
              <a:rPr lang="en-US" sz="1400" b="1" dirty="0"/>
              <a:t>P.K. Modi &amp; Co.</a:t>
            </a:r>
          </a:p>
          <a:p>
            <a:pPr algn="r"/>
            <a:r>
              <a:rPr lang="en-US" sz="1400" b="1" dirty="0"/>
              <a:t>Chartered Accountants</a:t>
            </a:r>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2"/>
          <p:cNvSpPr>
            <a:spLocks noGrp="1" noChangeArrowheads="1"/>
          </p:cNvSpPr>
          <p:nvPr>
            <p:ph type="ctrTitle"/>
          </p:nvPr>
        </p:nvSpPr>
        <p:spPr>
          <a:xfrm>
            <a:off x="457200" y="838200"/>
            <a:ext cx="8435280" cy="2667000"/>
          </a:xfrm>
          <a:solidFill>
            <a:srgbClr val="92D050"/>
          </a:solidFill>
        </p:spPr>
        <p:txBody>
          <a:bodyPr>
            <a:normAutofit fontScale="90000"/>
          </a:bodyPr>
          <a:lstStyle/>
          <a:p>
            <a:pPr eaLnBrk="1" hangingPunct="1"/>
            <a:br>
              <a:rPr lang="en-US" altLang="en-US" sz="3200" b="1" dirty="0">
                <a:solidFill>
                  <a:srgbClr val="002060"/>
                </a:solidFill>
                <a:latin typeface="Arial" charset="0"/>
              </a:rPr>
            </a:br>
            <a:br>
              <a:rPr lang="en-US" altLang="en-US" sz="3200" b="1" dirty="0">
                <a:solidFill>
                  <a:srgbClr val="002060"/>
                </a:solidFill>
                <a:latin typeface="Arial" charset="0"/>
              </a:rPr>
            </a:br>
            <a:br>
              <a:rPr lang="en-US" altLang="en-US" sz="3200" b="1" dirty="0">
                <a:solidFill>
                  <a:srgbClr val="002060"/>
                </a:solidFill>
                <a:latin typeface="Arial" charset="0"/>
              </a:rPr>
            </a:br>
            <a:br>
              <a:rPr lang="en-US" altLang="en-US" sz="3200" b="1" dirty="0">
                <a:solidFill>
                  <a:srgbClr val="002060"/>
                </a:solidFill>
                <a:latin typeface="Arial" charset="0"/>
              </a:rPr>
            </a:br>
            <a:br>
              <a:rPr lang="en-US" altLang="en-US" sz="3200" b="1" dirty="0">
                <a:solidFill>
                  <a:srgbClr val="002060"/>
                </a:solidFill>
                <a:latin typeface="Arial" charset="0"/>
              </a:rPr>
            </a:br>
            <a:br>
              <a:rPr lang="en-US" altLang="en-US" sz="3200" b="1" dirty="0">
                <a:solidFill>
                  <a:srgbClr val="002060"/>
                </a:solidFill>
                <a:latin typeface="Arial" charset="0"/>
              </a:rPr>
            </a:br>
            <a:br>
              <a:rPr lang="en-US" altLang="en-US" sz="3200" b="1" dirty="0">
                <a:solidFill>
                  <a:srgbClr val="002060"/>
                </a:solidFill>
                <a:latin typeface="Arial" charset="0"/>
              </a:rPr>
            </a:br>
            <a:br>
              <a:rPr lang="en-US" altLang="en-US" sz="3200" b="1" dirty="0">
                <a:solidFill>
                  <a:srgbClr val="002060"/>
                </a:solidFill>
                <a:latin typeface="Arial" charset="0"/>
              </a:rPr>
            </a:br>
            <a:r>
              <a:rPr lang="en-US" altLang="en-US" sz="3200" b="1" dirty="0">
                <a:solidFill>
                  <a:srgbClr val="002060"/>
                </a:solidFill>
                <a:latin typeface="Arial" charset="0"/>
              </a:rPr>
              <a:t>Business  Strategy and Tax/Legal Aspects </a:t>
            </a:r>
            <a:br>
              <a:rPr lang="en-US" altLang="en-US" sz="3600" b="1" dirty="0">
                <a:solidFill>
                  <a:srgbClr val="002060"/>
                </a:solidFill>
                <a:latin typeface="Arial" charset="0"/>
              </a:rPr>
            </a:br>
            <a:r>
              <a:rPr lang="en-US" altLang="en-US" sz="3600" b="1" dirty="0">
                <a:solidFill>
                  <a:srgbClr val="002060"/>
                </a:solidFill>
                <a:latin typeface="Arial" charset="0"/>
              </a:rPr>
              <a:t>for </a:t>
            </a:r>
            <a:br>
              <a:rPr lang="en-US" altLang="en-US" sz="3600" b="1" dirty="0">
                <a:solidFill>
                  <a:srgbClr val="002060"/>
                </a:solidFill>
                <a:latin typeface="Arial" charset="0"/>
              </a:rPr>
            </a:br>
            <a:r>
              <a:rPr lang="en-US" altLang="en-US" sz="3600" b="1" dirty="0">
                <a:solidFill>
                  <a:srgbClr val="002060"/>
                </a:solidFill>
                <a:latin typeface="Arial" charset="0"/>
              </a:rPr>
              <a:t>Joint Venture In and Outside India </a:t>
            </a:r>
            <a:br>
              <a:rPr lang="en-US" altLang="en-US" sz="2800" dirty="0">
                <a:solidFill>
                  <a:srgbClr val="002060"/>
                </a:solidFill>
                <a:latin typeface="Arial" charset="0"/>
              </a:rPr>
            </a:br>
            <a:br>
              <a:rPr lang="en-US" altLang="en-US" sz="2800" dirty="0">
                <a:solidFill>
                  <a:srgbClr val="002060"/>
                </a:solidFill>
                <a:latin typeface="Arial" charset="0"/>
              </a:rPr>
            </a:br>
            <a:br>
              <a:rPr lang="en-US" altLang="en-US" sz="2800" dirty="0">
                <a:solidFill>
                  <a:srgbClr val="002060"/>
                </a:solidFill>
                <a:latin typeface="Arial" charset="0"/>
              </a:rPr>
            </a:br>
            <a:br>
              <a:rPr lang="en-US" altLang="en-US" sz="2800" dirty="0">
                <a:solidFill>
                  <a:srgbClr val="002060"/>
                </a:solidFill>
                <a:latin typeface="Arial" charset="0"/>
              </a:rPr>
            </a:br>
            <a:br>
              <a:rPr lang="en-US" altLang="en-US" sz="2800" dirty="0">
                <a:solidFill>
                  <a:srgbClr val="002060"/>
                </a:solidFill>
                <a:latin typeface="Arial" charset="0"/>
              </a:rPr>
            </a:br>
            <a:br>
              <a:rPr lang="en-US" altLang="en-US" sz="2800" dirty="0">
                <a:solidFill>
                  <a:srgbClr val="002060"/>
                </a:solidFill>
                <a:latin typeface="Arial" charset="0"/>
              </a:rPr>
            </a:br>
            <a:br>
              <a:rPr lang="en-US" altLang="en-US" sz="2800" dirty="0">
                <a:solidFill>
                  <a:srgbClr val="002060"/>
                </a:solidFill>
                <a:latin typeface="Arial" charset="0"/>
              </a:rPr>
            </a:br>
            <a:br>
              <a:rPr lang="en-US" altLang="en-US" sz="2800" dirty="0">
                <a:solidFill>
                  <a:srgbClr val="002060"/>
                </a:solidFill>
                <a:latin typeface="Arial" charset="0"/>
              </a:rPr>
            </a:br>
            <a:r>
              <a:rPr lang="en-US" altLang="en-US" sz="2800" dirty="0">
                <a:solidFill>
                  <a:srgbClr val="002060"/>
                </a:solidFill>
                <a:latin typeface="Arial" charset="0"/>
              </a:rPr>
              <a:t>23-7-2016</a:t>
            </a:r>
            <a:br>
              <a:rPr lang="en-US" altLang="en-US" sz="2800" dirty="0">
                <a:solidFill>
                  <a:srgbClr val="002060"/>
                </a:solidFill>
                <a:latin typeface="Arial" charset="0"/>
              </a:rPr>
            </a:br>
            <a:r>
              <a:rPr lang="en-US" altLang="en-US" sz="2800" dirty="0">
                <a:solidFill>
                  <a:srgbClr val="002060"/>
                </a:solidFill>
                <a:latin typeface="Arial" charset="0"/>
              </a:rPr>
              <a:t>Ahmedabad Management Association </a:t>
            </a:r>
            <a:br>
              <a:rPr lang="en-US" altLang="en-US" sz="2800" dirty="0">
                <a:latin typeface="Arial" charset="0"/>
              </a:rPr>
            </a:br>
            <a:endParaRPr lang="en-US" altLang="en-US" sz="32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629400" y="3962400"/>
            <a:ext cx="2209800" cy="1524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6705600" y="3810000"/>
            <a:ext cx="2209800" cy="1524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2" descr="Related image"/>
          <p:cNvPicPr>
            <a:picLocks noChangeAspect="1" noChangeArrowheads="1"/>
          </p:cNvPicPr>
          <p:nvPr/>
        </p:nvPicPr>
        <p:blipFill>
          <a:blip r:embed="rId2"/>
          <a:srcRect/>
          <a:stretch>
            <a:fillRect/>
          </a:stretch>
        </p:blipFill>
        <p:spPr bwMode="auto">
          <a:xfrm rot="581746">
            <a:off x="7162940" y="3828030"/>
            <a:ext cx="1752600" cy="1371600"/>
          </a:xfrm>
          <a:prstGeom prst="rect">
            <a:avLst/>
          </a:prstGeom>
          <a:noFill/>
        </p:spPr>
      </p:pic>
    </p:spTree>
    <p:extLst>
      <p:ext uri="{BB962C8B-B14F-4D97-AF65-F5344CB8AC3E}">
        <p14:creationId xmlns:p14="http://schemas.microsoft.com/office/powerpoint/2010/main" val="3451806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228600" y="1676400"/>
            <a:ext cx="8610600" cy="3810000"/>
          </a:xfrm>
          <a:noFill/>
          <a:extLst>
            <a:ext uri="{909E8E84-426E-40DD-AFC4-6F175D3DCCD1}">
              <a14:hiddenFill xmlns:a14="http://schemas.microsoft.com/office/drawing/2010/main">
                <a:solidFill>
                  <a:srgbClr val="000080"/>
                </a:solidFill>
              </a14:hiddenFill>
            </a:ext>
          </a:extLst>
        </p:spPr>
        <p:txBody>
          <a:bodyPr>
            <a:noAutofit/>
          </a:bodyPr>
          <a:lstStyle/>
          <a:p>
            <a:pPr algn="l"/>
            <a:br>
              <a:rPr lang="en-US" sz="3600" b="1" u="sng" dirty="0"/>
            </a:br>
            <a:br>
              <a:rPr lang="en-US" sz="2000" dirty="0"/>
            </a:br>
            <a:r>
              <a:rPr lang="en-US" sz="2000" dirty="0"/>
              <a:t>&gt; Write off capital (equity/preference shares) and other receivables such as loans,    </a:t>
            </a:r>
            <a:br>
              <a:rPr lang="en-US" sz="2000" dirty="0"/>
            </a:br>
            <a:r>
              <a:rPr lang="en-US" sz="2000" dirty="0"/>
              <a:t>   royalty, technical fee etc  up  to  25 %  of  equity  investment  of  Indian  party  is </a:t>
            </a:r>
            <a:br>
              <a:rPr lang="en-US" sz="2000" dirty="0"/>
            </a:br>
            <a:r>
              <a:rPr lang="en-US" sz="2000" dirty="0"/>
              <a:t>   allowed under </a:t>
            </a:r>
            <a:r>
              <a:rPr lang="en-US" sz="2000" b="1" dirty="0"/>
              <a:t>Automatic route provided : </a:t>
            </a:r>
            <a:br>
              <a:rPr lang="en-US" sz="2000" b="1" dirty="0"/>
            </a:br>
            <a:br>
              <a:rPr lang="en-US" sz="2000" b="1" dirty="0"/>
            </a:br>
            <a:r>
              <a:rPr lang="en-US" sz="2000" b="1" dirty="0"/>
              <a:t>&gt;</a:t>
            </a:r>
            <a:r>
              <a:rPr lang="en-US" sz="2000" dirty="0"/>
              <a:t>Indian party is listed and has set up WOS or  holds  51 %  shares  in  JV  Copy  of</a:t>
            </a:r>
            <a:br>
              <a:rPr lang="en-US" sz="2000" dirty="0"/>
            </a:br>
            <a:r>
              <a:rPr lang="en-US" sz="2000" dirty="0"/>
              <a:t>  balance sheet showing loss in overseas JV/WOS  and  projections  for  next  five   </a:t>
            </a:r>
            <a:br>
              <a:rPr lang="en-US" sz="2000" dirty="0"/>
            </a:br>
            <a:r>
              <a:rPr lang="en-US" sz="2000" dirty="0"/>
              <a:t>  Years indicating benefits accruing to Indian party is submitted to AD This needs</a:t>
            </a:r>
            <a:br>
              <a:rPr lang="en-US" sz="2000" dirty="0"/>
            </a:br>
            <a:r>
              <a:rPr lang="en-US" sz="2000" dirty="0"/>
              <a:t>  to be reported to RBI within 30 days </a:t>
            </a:r>
            <a:br>
              <a:rPr lang="en-US" sz="2000" dirty="0"/>
            </a:br>
            <a:br>
              <a:rPr lang="en-US" sz="2000" dirty="0"/>
            </a:br>
            <a:r>
              <a:rPr lang="en-US" sz="2000" dirty="0"/>
              <a:t>In case of unlisted Indian party holding more than 51% shares, write off to the extent of 25% of equity investment is allowed under </a:t>
            </a:r>
            <a:r>
              <a:rPr lang="en-US" sz="2000" b="1" dirty="0"/>
              <a:t>Approval route </a:t>
            </a:r>
            <a:br>
              <a:rPr lang="en-US" sz="2000" b="1" dirty="0"/>
            </a:br>
            <a:endParaRPr lang="en-US" altLang="en-US" sz="20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10</a:t>
            </a:fld>
            <a:endParaRPr lang="en-US" sz="1800" dirty="0">
              <a:solidFill>
                <a:schemeClr val="tx1"/>
              </a:solidFill>
            </a:endParaRPr>
          </a:p>
        </p:txBody>
      </p:sp>
      <p:sp>
        <p:nvSpPr>
          <p:cNvPr id="15" name="Rectangle 14"/>
          <p:cNvSpPr/>
          <p:nvPr/>
        </p:nvSpPr>
        <p:spPr>
          <a:xfrm>
            <a:off x="685800" y="990600"/>
            <a:ext cx="3886200" cy="6858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Restructuring of  Investment </a:t>
            </a:r>
            <a:endParaRPr lang="en-US" sz="2000" dirty="0"/>
          </a:p>
        </p:txBody>
      </p:sp>
    </p:spTree>
    <p:extLst>
      <p:ext uri="{BB962C8B-B14F-4D97-AF65-F5344CB8AC3E}">
        <p14:creationId xmlns:p14="http://schemas.microsoft.com/office/powerpoint/2010/main" val="3451806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381000" y="914400"/>
            <a:ext cx="8305800" cy="5105400"/>
          </a:xfrm>
          <a:noFill/>
          <a:extLst>
            <a:ext uri="{909E8E84-426E-40DD-AFC4-6F175D3DCCD1}">
              <a14:hiddenFill xmlns:a14="http://schemas.microsoft.com/office/drawing/2010/main">
                <a:solidFill>
                  <a:srgbClr val="000080"/>
                </a:solidFill>
              </a14:hiddenFill>
            </a:ext>
          </a:extLst>
        </p:spPr>
        <p:txBody>
          <a:bodyPr>
            <a:normAutofit/>
          </a:bodyPr>
          <a:lstStyle/>
          <a:p>
            <a:pPr algn="l"/>
            <a:r>
              <a:rPr lang="en-US" sz="2400" dirty="0"/>
              <a:t>&gt; JV/WOS may diversify its activity</a:t>
            </a:r>
            <a:br>
              <a:rPr lang="en-US" sz="2400" dirty="0"/>
            </a:br>
            <a:br>
              <a:rPr lang="en-US" sz="2400" dirty="0"/>
            </a:br>
            <a:r>
              <a:rPr lang="en-US" sz="2400" dirty="0"/>
              <a:t> &gt; Set up step down subsidiaries  </a:t>
            </a:r>
            <a:br>
              <a:rPr lang="en-US" sz="2400" dirty="0"/>
            </a:br>
            <a:br>
              <a:rPr lang="en-US" sz="2400" dirty="0"/>
            </a:br>
            <a:r>
              <a:rPr lang="en-US" sz="2400" dirty="0"/>
              <a:t>&gt; Alter the shareholding pattern in Overseas company  Changes </a:t>
            </a:r>
            <a:br>
              <a:rPr lang="en-US" sz="2400" dirty="0"/>
            </a:br>
            <a:r>
              <a:rPr lang="en-US" sz="2400" dirty="0"/>
              <a:t>   in JV/WOS </a:t>
            </a:r>
            <a:br>
              <a:rPr lang="en-US" sz="2400" dirty="0"/>
            </a:br>
            <a:br>
              <a:rPr lang="en-US" sz="2400" dirty="0"/>
            </a:br>
            <a:r>
              <a:rPr lang="en-US" sz="2400" dirty="0"/>
              <a:t> </a:t>
            </a:r>
            <a:r>
              <a:rPr lang="en-US" sz="2400" b="1" dirty="0"/>
              <a:t>Indian party is required to report these transaction within 30 days of the decision to RBI</a:t>
            </a:r>
            <a:r>
              <a:rPr lang="en-US" sz="3200" b="1" dirty="0"/>
              <a:t> </a:t>
            </a:r>
            <a:endParaRPr lang="en-US" altLang="en-US" sz="32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11</a:t>
            </a:fld>
            <a:endParaRPr lang="en-US" sz="1800" dirty="0">
              <a:solidFill>
                <a:schemeClr val="tx1"/>
              </a:solidFill>
            </a:endParaRPr>
          </a:p>
        </p:txBody>
      </p:sp>
      <p:sp>
        <p:nvSpPr>
          <p:cNvPr id="15" name="Rectangle 14"/>
          <p:cNvSpPr/>
          <p:nvPr/>
        </p:nvSpPr>
        <p:spPr>
          <a:xfrm>
            <a:off x="609600" y="1143000"/>
            <a:ext cx="3505200" cy="533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Post Investment Changes</a:t>
            </a:r>
            <a:endParaRPr lang="en-US" dirty="0">
              <a:solidFill>
                <a:schemeClr val="bg1"/>
              </a:solidFill>
            </a:endParaRPr>
          </a:p>
        </p:txBody>
      </p:sp>
    </p:spTree>
    <p:extLst>
      <p:ext uri="{BB962C8B-B14F-4D97-AF65-F5344CB8AC3E}">
        <p14:creationId xmlns:p14="http://schemas.microsoft.com/office/powerpoint/2010/main" val="3451806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274985" y="914400"/>
            <a:ext cx="8594030" cy="4944480"/>
          </a:xfrm>
          <a:noFill/>
          <a:extLst>
            <a:ext uri="{909E8E84-426E-40DD-AFC4-6F175D3DCCD1}">
              <a14:hiddenFill xmlns:a14="http://schemas.microsoft.com/office/drawing/2010/main">
                <a:solidFill>
                  <a:srgbClr val="000080"/>
                </a:solidFill>
              </a14:hiddenFill>
            </a:ext>
          </a:extLst>
        </p:spPr>
        <p:txBody>
          <a:bodyPr>
            <a:noAutofit/>
          </a:bodyPr>
          <a:lstStyle/>
          <a:p>
            <a:pPr algn="l">
              <a:tabLst>
                <a:tab pos="719138" algn="l"/>
              </a:tabLst>
            </a:pPr>
            <a:br>
              <a:rPr lang="en-US" sz="1800" dirty="0"/>
            </a:br>
            <a:r>
              <a:rPr lang="en-US" sz="1800" dirty="0"/>
              <a:t>	By way of gift of foreign securities from person resident outside India </a:t>
            </a:r>
            <a:br>
              <a:rPr lang="en-US" sz="1800" dirty="0"/>
            </a:br>
            <a:r>
              <a:rPr lang="en-US" sz="1800" dirty="0"/>
              <a:t>	Under cashless ESOP scheme issued by company outside India </a:t>
            </a:r>
            <a:br>
              <a:rPr lang="en-US" sz="1800" dirty="0"/>
            </a:br>
            <a:r>
              <a:rPr lang="en-US" sz="1800" dirty="0"/>
              <a:t>	By way of inheritance (from resident in India or outside India) </a:t>
            </a:r>
            <a:br>
              <a:rPr lang="en-US" sz="1800" dirty="0"/>
            </a:br>
            <a:r>
              <a:rPr lang="en-US" sz="1800" dirty="0"/>
              <a:t>	Qualification shares for becoming directors of foreign company </a:t>
            </a:r>
            <a:br>
              <a:rPr lang="en-US" sz="1800" dirty="0"/>
            </a:br>
            <a:br>
              <a:rPr lang="en-US" sz="1800" dirty="0"/>
            </a:br>
            <a:r>
              <a:rPr lang="en-US" sz="1800" b="1" dirty="0"/>
              <a:t>Resident Individual can invest in shares (i.e. in case of setting up) of foreign company under LRS subject to: </a:t>
            </a:r>
            <a:br>
              <a:rPr lang="en-US" sz="1800" dirty="0"/>
            </a:br>
            <a:r>
              <a:rPr lang="en-US" sz="1800" dirty="0"/>
              <a:t>	Investment up to USD 2,50,000  in one Financial Year </a:t>
            </a:r>
            <a:br>
              <a:rPr lang="en-US" sz="1800" dirty="0"/>
            </a:br>
            <a:r>
              <a:rPr lang="en-US" sz="1800" dirty="0"/>
              <a:t>	The overseas entity cannot invest/set up a step-down subsidiary; </a:t>
            </a:r>
            <a:br>
              <a:rPr lang="en-US" sz="1800" dirty="0"/>
            </a:br>
            <a:r>
              <a:rPr lang="en-US" sz="1800" dirty="0"/>
              <a:t>	Form ODI to be submitted within 30 days </a:t>
            </a:r>
            <a:br>
              <a:rPr lang="en-US" sz="1800" dirty="0"/>
            </a:br>
            <a:r>
              <a:rPr lang="en-US" sz="1800" dirty="0"/>
              <a:t>	A lock-in period of one year from the date of first remittance is prescribed before 	divestment by the resident individual and no write off will be allowed </a:t>
            </a:r>
            <a:br>
              <a:rPr lang="en-US" sz="1800" dirty="0"/>
            </a:br>
            <a:br>
              <a:rPr lang="en-US" sz="1800" dirty="0"/>
            </a:br>
            <a:r>
              <a:rPr lang="en-US" sz="1800" b="1" dirty="0"/>
              <a:t>IF IT DOES NOT SATISFY ANY OF THE ABOVE CONDITION THEN RBI APPROVAL REQUIRED</a:t>
            </a:r>
            <a:endParaRPr lang="en-US" altLang="en-US" sz="18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12</a:t>
            </a:fld>
            <a:endParaRPr lang="en-US" sz="1800" dirty="0">
              <a:solidFill>
                <a:schemeClr val="tx1"/>
              </a:solidFill>
            </a:endParaRPr>
          </a:p>
        </p:txBody>
      </p:sp>
      <p:sp>
        <p:nvSpPr>
          <p:cNvPr id="15" name="Rectangle 14"/>
          <p:cNvSpPr/>
          <p:nvPr/>
        </p:nvSpPr>
        <p:spPr>
          <a:xfrm>
            <a:off x="457200" y="914400"/>
            <a:ext cx="50292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General Permissions – Individual</a:t>
            </a:r>
            <a:endParaRPr lang="en-US" sz="2400" dirty="0">
              <a:solidFill>
                <a:schemeClr val="bg1"/>
              </a:solidFill>
            </a:endParaRPr>
          </a:p>
        </p:txBody>
      </p:sp>
    </p:spTree>
    <p:extLst>
      <p:ext uri="{BB962C8B-B14F-4D97-AF65-F5344CB8AC3E}">
        <p14:creationId xmlns:p14="http://schemas.microsoft.com/office/powerpoint/2010/main" val="345180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13</a:t>
            </a:fld>
            <a:endParaRPr lang="en-US" sz="1800" dirty="0">
              <a:solidFill>
                <a:schemeClr val="tx1"/>
              </a:solidFill>
            </a:endParaRPr>
          </a:p>
        </p:txBody>
      </p:sp>
      <p:sp>
        <p:nvSpPr>
          <p:cNvPr id="2" name="TextBox 1"/>
          <p:cNvSpPr txBox="1"/>
          <p:nvPr/>
        </p:nvSpPr>
        <p:spPr>
          <a:xfrm>
            <a:off x="228600" y="990600"/>
            <a:ext cx="4434355" cy="523220"/>
          </a:xfrm>
          <a:prstGeom prst="rect">
            <a:avLst/>
          </a:prstGeom>
          <a:solidFill>
            <a:srgbClr val="92D050"/>
          </a:solidFill>
        </p:spPr>
        <p:txBody>
          <a:bodyPr wrap="none" rtlCol="0">
            <a:spAutoFit/>
          </a:bodyPr>
          <a:lstStyle/>
          <a:p>
            <a:r>
              <a:rPr lang="en-US" sz="2800" dirty="0">
                <a:solidFill>
                  <a:srgbClr val="002060"/>
                </a:solidFill>
              </a:rPr>
              <a:t>India’s Treaty Network &amp; CGT</a:t>
            </a:r>
          </a:p>
        </p:txBody>
      </p:sp>
      <p:sp>
        <p:nvSpPr>
          <p:cNvPr id="6" name="Rounded Rectangle 5"/>
          <p:cNvSpPr/>
          <p:nvPr/>
        </p:nvSpPr>
        <p:spPr>
          <a:xfrm>
            <a:off x="6534373" y="1252210"/>
            <a:ext cx="1412875" cy="8051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2 with </a:t>
            </a:r>
            <a:r>
              <a:rPr lang="en-US" sz="1400" dirty="0" err="1">
                <a:solidFill>
                  <a:schemeClr val="tx1"/>
                </a:solidFill>
              </a:rPr>
              <a:t>LoB</a:t>
            </a:r>
            <a:endParaRPr lang="en-US" sz="1400" dirty="0">
              <a:solidFill>
                <a:schemeClr val="tx1"/>
              </a:solidFill>
            </a:endParaRPr>
          </a:p>
        </p:txBody>
      </p:sp>
      <p:sp>
        <p:nvSpPr>
          <p:cNvPr id="15" name="Rounded Rectangle 14"/>
          <p:cNvSpPr/>
          <p:nvPr/>
        </p:nvSpPr>
        <p:spPr>
          <a:xfrm>
            <a:off x="6559425" y="2052310"/>
            <a:ext cx="1412875" cy="8051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2 No </a:t>
            </a:r>
            <a:r>
              <a:rPr lang="en-US" sz="1400" dirty="0" err="1">
                <a:solidFill>
                  <a:schemeClr val="tx1"/>
                </a:solidFill>
              </a:rPr>
              <a:t>LoB</a:t>
            </a:r>
            <a:r>
              <a:rPr lang="en-US" sz="1400" dirty="0">
                <a:solidFill>
                  <a:schemeClr val="tx1"/>
                </a:solidFill>
              </a:rPr>
              <a:t> -GAAR</a:t>
            </a:r>
          </a:p>
        </p:txBody>
      </p:sp>
      <p:sp>
        <p:nvSpPr>
          <p:cNvPr id="16" name="Rounded Rectangle 15"/>
          <p:cNvSpPr/>
          <p:nvPr/>
        </p:nvSpPr>
        <p:spPr>
          <a:xfrm>
            <a:off x="6559425" y="2852410"/>
            <a:ext cx="1412875" cy="8051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 </a:t>
            </a:r>
            <a:r>
              <a:rPr lang="en-US" sz="1400" dirty="0" err="1">
                <a:solidFill>
                  <a:schemeClr val="tx1"/>
                </a:solidFill>
              </a:rPr>
              <a:t>LoB</a:t>
            </a:r>
            <a:r>
              <a:rPr lang="en-US" sz="1400" dirty="0">
                <a:solidFill>
                  <a:schemeClr val="tx1"/>
                </a:solidFill>
              </a:rPr>
              <a:t> -GAAR</a:t>
            </a:r>
          </a:p>
        </p:txBody>
      </p:sp>
      <p:sp>
        <p:nvSpPr>
          <p:cNvPr id="17" name="Rounded Rectangle 16"/>
          <p:cNvSpPr/>
          <p:nvPr/>
        </p:nvSpPr>
        <p:spPr>
          <a:xfrm>
            <a:off x="6559424" y="3652510"/>
            <a:ext cx="1412875" cy="8051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No </a:t>
            </a:r>
            <a:r>
              <a:rPr lang="en-US" sz="1400" dirty="0" err="1">
                <a:solidFill>
                  <a:schemeClr val="tx1"/>
                </a:solidFill>
              </a:rPr>
              <a:t>LoB</a:t>
            </a:r>
            <a:r>
              <a:rPr lang="en-US" sz="1400" dirty="0">
                <a:solidFill>
                  <a:schemeClr val="tx1"/>
                </a:solidFill>
              </a:rPr>
              <a:t> -GAAR</a:t>
            </a:r>
          </a:p>
        </p:txBody>
      </p:sp>
      <p:sp>
        <p:nvSpPr>
          <p:cNvPr id="18" name="Rounded Rectangle 17"/>
          <p:cNvSpPr/>
          <p:nvPr/>
        </p:nvSpPr>
        <p:spPr>
          <a:xfrm>
            <a:off x="6570907" y="4490710"/>
            <a:ext cx="1412875" cy="8051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38 with </a:t>
            </a:r>
            <a:r>
              <a:rPr lang="en-US" sz="1400" dirty="0" err="1">
                <a:solidFill>
                  <a:schemeClr val="tx1"/>
                </a:solidFill>
              </a:rPr>
              <a:t>LoB</a:t>
            </a:r>
            <a:r>
              <a:rPr lang="en-US" sz="1400" dirty="0">
                <a:solidFill>
                  <a:schemeClr val="tx1"/>
                </a:solidFill>
              </a:rPr>
              <a:t> </a:t>
            </a:r>
          </a:p>
        </p:txBody>
      </p:sp>
      <p:sp>
        <p:nvSpPr>
          <p:cNvPr id="19" name="Rounded Rectangle 18"/>
          <p:cNvSpPr/>
          <p:nvPr/>
        </p:nvSpPr>
        <p:spPr>
          <a:xfrm>
            <a:off x="4378325" y="1828799"/>
            <a:ext cx="1371600" cy="74040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4 -</a:t>
            </a:r>
          </a:p>
          <a:p>
            <a:pPr algn="ctr"/>
            <a:r>
              <a:rPr lang="en-US" sz="1400" dirty="0">
                <a:solidFill>
                  <a:schemeClr val="tx1"/>
                </a:solidFill>
              </a:rPr>
              <a:t>IHC Hotspots</a:t>
            </a:r>
          </a:p>
          <a:p>
            <a:pPr algn="ctr"/>
            <a:endParaRPr lang="en-US" sz="1400" dirty="0">
              <a:solidFill>
                <a:schemeClr val="tx1"/>
              </a:solidFill>
            </a:endParaRPr>
          </a:p>
        </p:txBody>
      </p:sp>
      <p:sp>
        <p:nvSpPr>
          <p:cNvPr id="20" name="Rounded Rectangle 19"/>
          <p:cNvSpPr/>
          <p:nvPr/>
        </p:nvSpPr>
        <p:spPr>
          <a:xfrm>
            <a:off x="4419600" y="2971799"/>
            <a:ext cx="1447800" cy="74040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 5 -</a:t>
            </a:r>
          </a:p>
          <a:p>
            <a:pPr algn="ctr"/>
            <a:r>
              <a:rPr lang="en-US" sz="1400" dirty="0">
                <a:solidFill>
                  <a:schemeClr val="tx1"/>
                </a:solidFill>
              </a:rPr>
              <a:t>Other Nations</a:t>
            </a:r>
            <a:endParaRPr lang="en-US" dirty="0"/>
          </a:p>
        </p:txBody>
      </p:sp>
      <p:sp>
        <p:nvSpPr>
          <p:cNvPr id="21" name="Rounded Rectangle 20"/>
          <p:cNvSpPr/>
          <p:nvPr/>
        </p:nvSpPr>
        <p:spPr>
          <a:xfrm>
            <a:off x="4419600" y="3733799"/>
            <a:ext cx="1447800" cy="74040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4 -</a:t>
            </a:r>
          </a:p>
          <a:p>
            <a:pPr algn="ctr"/>
            <a:r>
              <a:rPr lang="en-US" sz="1400" dirty="0">
                <a:solidFill>
                  <a:schemeClr val="tx1"/>
                </a:solidFill>
              </a:rPr>
              <a:t>10% Condition</a:t>
            </a:r>
          </a:p>
        </p:txBody>
      </p:sp>
      <p:sp>
        <p:nvSpPr>
          <p:cNvPr id="22" name="Rounded Rectangle 21"/>
          <p:cNvSpPr/>
          <p:nvPr/>
        </p:nvSpPr>
        <p:spPr>
          <a:xfrm>
            <a:off x="4419600" y="4952999"/>
            <a:ext cx="1371600" cy="74040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80 –</a:t>
            </a:r>
          </a:p>
          <a:p>
            <a:pPr algn="ctr"/>
            <a:r>
              <a:rPr lang="en-US" sz="1400" dirty="0">
                <a:solidFill>
                  <a:schemeClr val="tx1"/>
                </a:solidFill>
              </a:rPr>
              <a:t>No Condition</a:t>
            </a:r>
          </a:p>
        </p:txBody>
      </p:sp>
      <p:sp>
        <p:nvSpPr>
          <p:cNvPr id="23" name="Rounded Rectangle 22"/>
          <p:cNvSpPr/>
          <p:nvPr/>
        </p:nvSpPr>
        <p:spPr>
          <a:xfrm>
            <a:off x="2466019" y="4114800"/>
            <a:ext cx="1420180" cy="685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a:p>
            <a:pPr algn="ctr"/>
            <a:r>
              <a:rPr lang="en-US" sz="1400" dirty="0">
                <a:solidFill>
                  <a:schemeClr val="tx1"/>
                </a:solidFill>
              </a:rPr>
              <a:t>84 -</a:t>
            </a:r>
          </a:p>
          <a:p>
            <a:pPr algn="ctr"/>
            <a:r>
              <a:rPr lang="en-US" sz="1400" dirty="0">
                <a:solidFill>
                  <a:schemeClr val="tx1"/>
                </a:solidFill>
              </a:rPr>
              <a:t>Taxed in India</a:t>
            </a:r>
          </a:p>
          <a:p>
            <a:pPr algn="ctr"/>
            <a:endParaRPr lang="en-US" sz="1400" dirty="0"/>
          </a:p>
        </p:txBody>
      </p:sp>
      <p:sp>
        <p:nvSpPr>
          <p:cNvPr id="24" name="Rounded Rectangle 23"/>
          <p:cNvSpPr/>
          <p:nvPr/>
        </p:nvSpPr>
        <p:spPr>
          <a:xfrm>
            <a:off x="2466020" y="2362200"/>
            <a:ext cx="1420180" cy="685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9 -</a:t>
            </a:r>
          </a:p>
          <a:p>
            <a:pPr algn="ctr"/>
            <a:r>
              <a:rPr lang="en-US" sz="1400" dirty="0">
                <a:solidFill>
                  <a:schemeClr val="tx1"/>
                </a:solidFill>
              </a:rPr>
              <a:t>Taxed in </a:t>
            </a:r>
            <a:r>
              <a:rPr lang="en-US" sz="1400" dirty="0" err="1">
                <a:solidFill>
                  <a:schemeClr val="tx1"/>
                </a:solidFill>
              </a:rPr>
              <a:t>CoR</a:t>
            </a:r>
            <a:endParaRPr lang="en-US" sz="1400" dirty="0">
              <a:solidFill>
                <a:schemeClr val="tx1"/>
              </a:solidFill>
            </a:endParaRPr>
          </a:p>
        </p:txBody>
      </p:sp>
      <p:sp>
        <p:nvSpPr>
          <p:cNvPr id="25" name="Rounded Rectangle 24"/>
          <p:cNvSpPr/>
          <p:nvPr/>
        </p:nvSpPr>
        <p:spPr>
          <a:xfrm>
            <a:off x="381000" y="3200400"/>
            <a:ext cx="1524000" cy="8763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93</a:t>
            </a:r>
          </a:p>
          <a:p>
            <a:pPr algn="ctr"/>
            <a:r>
              <a:rPr lang="en-US" sz="1400" dirty="0">
                <a:solidFill>
                  <a:schemeClr val="tx1"/>
                </a:solidFill>
              </a:rPr>
              <a:t>Comprehensive</a:t>
            </a:r>
          </a:p>
          <a:p>
            <a:pPr algn="ctr"/>
            <a:r>
              <a:rPr lang="en-US" sz="1400" dirty="0">
                <a:solidFill>
                  <a:schemeClr val="tx1"/>
                </a:solidFill>
              </a:rPr>
              <a:t>DTAAs</a:t>
            </a:r>
          </a:p>
        </p:txBody>
      </p:sp>
      <p:sp>
        <p:nvSpPr>
          <p:cNvPr id="26" name="Rounded Rectangle 25"/>
          <p:cNvSpPr/>
          <p:nvPr/>
        </p:nvSpPr>
        <p:spPr>
          <a:xfrm>
            <a:off x="6588125" y="5290810"/>
            <a:ext cx="1412875" cy="8051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42 No </a:t>
            </a:r>
            <a:r>
              <a:rPr lang="en-US" sz="1400" dirty="0" err="1">
                <a:solidFill>
                  <a:schemeClr val="tx1"/>
                </a:solidFill>
              </a:rPr>
              <a:t>LoB</a:t>
            </a:r>
            <a:r>
              <a:rPr lang="en-US" sz="1400" dirty="0">
                <a:solidFill>
                  <a:schemeClr val="tx1"/>
                </a:solidFill>
              </a:rPr>
              <a:t> - GAAR</a:t>
            </a:r>
          </a:p>
        </p:txBody>
      </p:sp>
      <p:cxnSp>
        <p:nvCxnSpPr>
          <p:cNvPr id="7" name="Straight Connector 6"/>
          <p:cNvCxnSpPr>
            <a:stCxn id="25" idx="3"/>
            <a:endCxn id="24" idx="1"/>
          </p:cNvCxnSpPr>
          <p:nvPr/>
        </p:nvCxnSpPr>
        <p:spPr>
          <a:xfrm flipV="1">
            <a:off x="1905000" y="2705100"/>
            <a:ext cx="561020" cy="933450"/>
          </a:xfrm>
          <a:prstGeom prst="line">
            <a:avLst/>
          </a:prstGeom>
        </p:spPr>
        <p:style>
          <a:lnRef idx="2">
            <a:schemeClr val="accent5"/>
          </a:lnRef>
          <a:fillRef idx="0">
            <a:schemeClr val="accent5"/>
          </a:fillRef>
          <a:effectRef idx="1">
            <a:schemeClr val="accent5"/>
          </a:effectRef>
          <a:fontRef idx="minor">
            <a:schemeClr val="tx1"/>
          </a:fontRef>
        </p:style>
      </p:cxnSp>
      <p:cxnSp>
        <p:nvCxnSpPr>
          <p:cNvPr id="11" name="Straight Connector 10"/>
          <p:cNvCxnSpPr>
            <a:stCxn id="25" idx="3"/>
            <a:endCxn id="23" idx="1"/>
          </p:cNvCxnSpPr>
          <p:nvPr/>
        </p:nvCxnSpPr>
        <p:spPr>
          <a:xfrm>
            <a:off x="1905000" y="3638550"/>
            <a:ext cx="561019" cy="819150"/>
          </a:xfrm>
          <a:prstGeom prst="line">
            <a:avLst/>
          </a:prstGeom>
        </p:spPr>
        <p:style>
          <a:lnRef idx="2">
            <a:schemeClr val="accent5"/>
          </a:lnRef>
          <a:fillRef idx="0">
            <a:schemeClr val="accent5"/>
          </a:fillRef>
          <a:effectRef idx="1">
            <a:schemeClr val="accent5"/>
          </a:effectRef>
          <a:fontRef idx="minor">
            <a:schemeClr val="tx1"/>
          </a:fontRef>
        </p:style>
      </p:cxnSp>
      <p:cxnSp>
        <p:nvCxnSpPr>
          <p:cNvPr id="28" name="Straight Connector 27"/>
          <p:cNvCxnSpPr>
            <a:stCxn id="24" idx="3"/>
            <a:endCxn id="19" idx="1"/>
          </p:cNvCxnSpPr>
          <p:nvPr/>
        </p:nvCxnSpPr>
        <p:spPr>
          <a:xfrm flipV="1">
            <a:off x="3886200" y="2199002"/>
            <a:ext cx="492125" cy="506098"/>
          </a:xfrm>
          <a:prstGeom prst="line">
            <a:avLst/>
          </a:prstGeom>
        </p:spPr>
        <p:style>
          <a:lnRef idx="2">
            <a:schemeClr val="accent5"/>
          </a:lnRef>
          <a:fillRef idx="0">
            <a:schemeClr val="accent5"/>
          </a:fillRef>
          <a:effectRef idx="1">
            <a:schemeClr val="accent5"/>
          </a:effectRef>
          <a:fontRef idx="minor">
            <a:schemeClr val="tx1"/>
          </a:fontRef>
        </p:style>
      </p:cxnSp>
      <p:cxnSp>
        <p:nvCxnSpPr>
          <p:cNvPr id="30" name="Straight Connector 29"/>
          <p:cNvCxnSpPr>
            <a:stCxn id="24" idx="3"/>
            <a:endCxn id="20" idx="1"/>
          </p:cNvCxnSpPr>
          <p:nvPr/>
        </p:nvCxnSpPr>
        <p:spPr>
          <a:xfrm>
            <a:off x="3886200" y="2705100"/>
            <a:ext cx="533400" cy="636902"/>
          </a:xfrm>
          <a:prstGeom prst="line">
            <a:avLst/>
          </a:prstGeom>
        </p:spPr>
        <p:style>
          <a:lnRef idx="2">
            <a:schemeClr val="accent5"/>
          </a:lnRef>
          <a:fillRef idx="0">
            <a:schemeClr val="accent5"/>
          </a:fillRef>
          <a:effectRef idx="1">
            <a:schemeClr val="accent5"/>
          </a:effectRef>
          <a:fontRef idx="minor">
            <a:schemeClr val="tx1"/>
          </a:fontRef>
        </p:style>
      </p:cxnSp>
      <p:cxnSp>
        <p:nvCxnSpPr>
          <p:cNvPr id="32" name="Straight Connector 31"/>
          <p:cNvCxnSpPr>
            <a:stCxn id="23" idx="3"/>
            <a:endCxn id="21" idx="1"/>
          </p:cNvCxnSpPr>
          <p:nvPr/>
        </p:nvCxnSpPr>
        <p:spPr>
          <a:xfrm flipV="1">
            <a:off x="3886199" y="4104002"/>
            <a:ext cx="533401" cy="353698"/>
          </a:xfrm>
          <a:prstGeom prst="line">
            <a:avLst/>
          </a:prstGeom>
        </p:spPr>
        <p:style>
          <a:lnRef idx="2">
            <a:schemeClr val="accent5"/>
          </a:lnRef>
          <a:fillRef idx="0">
            <a:schemeClr val="accent5"/>
          </a:fillRef>
          <a:effectRef idx="1">
            <a:schemeClr val="accent5"/>
          </a:effectRef>
          <a:fontRef idx="minor">
            <a:schemeClr val="tx1"/>
          </a:fontRef>
        </p:style>
      </p:cxnSp>
      <p:cxnSp>
        <p:nvCxnSpPr>
          <p:cNvPr id="34" name="Straight Connector 33"/>
          <p:cNvCxnSpPr>
            <a:stCxn id="23" idx="3"/>
            <a:endCxn id="22" idx="1"/>
          </p:cNvCxnSpPr>
          <p:nvPr/>
        </p:nvCxnSpPr>
        <p:spPr>
          <a:xfrm>
            <a:off x="3886199" y="4457700"/>
            <a:ext cx="533401" cy="865502"/>
          </a:xfrm>
          <a:prstGeom prst="line">
            <a:avLst/>
          </a:prstGeom>
        </p:spPr>
        <p:style>
          <a:lnRef idx="2">
            <a:schemeClr val="accent5"/>
          </a:lnRef>
          <a:fillRef idx="0">
            <a:schemeClr val="accent5"/>
          </a:fillRef>
          <a:effectRef idx="1">
            <a:schemeClr val="accent5"/>
          </a:effectRef>
          <a:fontRef idx="minor">
            <a:schemeClr val="tx1"/>
          </a:fontRef>
        </p:style>
      </p:cxnSp>
      <p:cxnSp>
        <p:nvCxnSpPr>
          <p:cNvPr id="36" name="Straight Connector 35"/>
          <p:cNvCxnSpPr>
            <a:stCxn id="20" idx="3"/>
          </p:cNvCxnSpPr>
          <p:nvPr/>
        </p:nvCxnSpPr>
        <p:spPr>
          <a:xfrm>
            <a:off x="5867400" y="3342002"/>
            <a:ext cx="666973"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38" name="Straight Connector 37"/>
          <p:cNvCxnSpPr>
            <a:stCxn id="21" idx="3"/>
          </p:cNvCxnSpPr>
          <p:nvPr/>
        </p:nvCxnSpPr>
        <p:spPr>
          <a:xfrm>
            <a:off x="5867400" y="4104002"/>
            <a:ext cx="692024" cy="10798"/>
          </a:xfrm>
          <a:prstGeom prst="line">
            <a:avLst/>
          </a:prstGeom>
        </p:spPr>
        <p:style>
          <a:lnRef idx="2">
            <a:schemeClr val="accent5"/>
          </a:lnRef>
          <a:fillRef idx="0">
            <a:schemeClr val="accent5"/>
          </a:fillRef>
          <a:effectRef idx="1">
            <a:schemeClr val="accent5"/>
          </a:effectRef>
          <a:fontRef idx="minor">
            <a:schemeClr val="tx1"/>
          </a:fontRef>
        </p:style>
      </p:cxnSp>
      <p:cxnSp>
        <p:nvCxnSpPr>
          <p:cNvPr id="40" name="Straight Connector 39"/>
          <p:cNvCxnSpPr>
            <a:stCxn id="19" idx="3"/>
            <a:endCxn id="15" idx="1"/>
          </p:cNvCxnSpPr>
          <p:nvPr/>
        </p:nvCxnSpPr>
        <p:spPr>
          <a:xfrm>
            <a:off x="5749925" y="2199002"/>
            <a:ext cx="809500" cy="255903"/>
          </a:xfrm>
          <a:prstGeom prst="line">
            <a:avLst/>
          </a:prstGeom>
        </p:spPr>
        <p:style>
          <a:lnRef idx="2">
            <a:schemeClr val="accent5"/>
          </a:lnRef>
          <a:fillRef idx="0">
            <a:schemeClr val="accent5"/>
          </a:fillRef>
          <a:effectRef idx="1">
            <a:schemeClr val="accent5"/>
          </a:effectRef>
          <a:fontRef idx="minor">
            <a:schemeClr val="tx1"/>
          </a:fontRef>
        </p:style>
      </p:cxnSp>
      <p:cxnSp>
        <p:nvCxnSpPr>
          <p:cNvPr id="44" name="Straight Connector 43"/>
          <p:cNvCxnSpPr>
            <a:stCxn id="19" idx="3"/>
            <a:endCxn id="6" idx="1"/>
          </p:cNvCxnSpPr>
          <p:nvPr/>
        </p:nvCxnSpPr>
        <p:spPr>
          <a:xfrm flipV="1">
            <a:off x="5749925" y="1654805"/>
            <a:ext cx="784448" cy="544197"/>
          </a:xfrm>
          <a:prstGeom prst="line">
            <a:avLst/>
          </a:prstGeom>
        </p:spPr>
        <p:style>
          <a:lnRef idx="2">
            <a:schemeClr val="accent5"/>
          </a:lnRef>
          <a:fillRef idx="0">
            <a:schemeClr val="accent5"/>
          </a:fillRef>
          <a:effectRef idx="1">
            <a:schemeClr val="accent5"/>
          </a:effectRef>
          <a:fontRef idx="minor">
            <a:schemeClr val="tx1"/>
          </a:fontRef>
        </p:style>
      </p:cxnSp>
      <p:cxnSp>
        <p:nvCxnSpPr>
          <p:cNvPr id="46" name="Straight Connector 45"/>
          <p:cNvCxnSpPr>
            <a:stCxn id="22" idx="3"/>
            <a:endCxn id="18" idx="1"/>
          </p:cNvCxnSpPr>
          <p:nvPr/>
        </p:nvCxnSpPr>
        <p:spPr>
          <a:xfrm flipV="1">
            <a:off x="5791200" y="4893305"/>
            <a:ext cx="779707" cy="429897"/>
          </a:xfrm>
          <a:prstGeom prst="line">
            <a:avLst/>
          </a:prstGeom>
        </p:spPr>
        <p:style>
          <a:lnRef idx="2">
            <a:schemeClr val="accent5"/>
          </a:lnRef>
          <a:fillRef idx="0">
            <a:schemeClr val="accent5"/>
          </a:fillRef>
          <a:effectRef idx="1">
            <a:schemeClr val="accent5"/>
          </a:effectRef>
          <a:fontRef idx="minor">
            <a:schemeClr val="tx1"/>
          </a:fontRef>
        </p:style>
      </p:cxnSp>
      <p:cxnSp>
        <p:nvCxnSpPr>
          <p:cNvPr id="48" name="Straight Connector 47"/>
          <p:cNvCxnSpPr>
            <a:stCxn id="22" idx="3"/>
            <a:endCxn id="26" idx="1"/>
          </p:cNvCxnSpPr>
          <p:nvPr/>
        </p:nvCxnSpPr>
        <p:spPr>
          <a:xfrm>
            <a:off x="5791200" y="5323202"/>
            <a:ext cx="796925" cy="370203"/>
          </a:xfrm>
          <a:prstGeom prst="line">
            <a:avLst/>
          </a:prstGeom>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3570466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14</a:t>
            </a:fld>
            <a:endParaRPr lang="en-US" sz="1800" dirty="0">
              <a:solidFill>
                <a:schemeClr val="tx1"/>
              </a:solidFill>
            </a:endParaRPr>
          </a:p>
        </p:txBody>
      </p:sp>
      <p:sp>
        <p:nvSpPr>
          <p:cNvPr id="2" name="TextBox 1"/>
          <p:cNvSpPr txBox="1"/>
          <p:nvPr/>
        </p:nvSpPr>
        <p:spPr>
          <a:xfrm>
            <a:off x="228600" y="990601"/>
            <a:ext cx="6019800" cy="954107"/>
          </a:xfrm>
          <a:prstGeom prst="rect">
            <a:avLst/>
          </a:prstGeom>
          <a:solidFill>
            <a:srgbClr val="92D050"/>
          </a:solidFill>
        </p:spPr>
        <p:txBody>
          <a:bodyPr wrap="square" rtlCol="0">
            <a:spAutoFit/>
          </a:bodyPr>
          <a:lstStyle/>
          <a:p>
            <a:r>
              <a:rPr lang="en-US" sz="2800" dirty="0"/>
              <a:t>DTAAs : CGT in India  ≥ 10% sold</a:t>
            </a:r>
          </a:p>
          <a:p>
            <a:endParaRPr lang="en-US" sz="2800" dirty="0"/>
          </a:p>
        </p:txBody>
      </p:sp>
      <p:sp>
        <p:nvSpPr>
          <p:cNvPr id="4" name="TextBox 3"/>
          <p:cNvSpPr txBox="1"/>
          <p:nvPr/>
        </p:nvSpPr>
        <p:spPr>
          <a:xfrm>
            <a:off x="356135" y="1564968"/>
            <a:ext cx="8245334" cy="4524315"/>
          </a:xfrm>
          <a:prstGeom prst="rect">
            <a:avLst/>
          </a:prstGeom>
          <a:noFill/>
        </p:spPr>
        <p:txBody>
          <a:bodyPr wrap="none" rtlCol="0">
            <a:spAutoFit/>
          </a:bodyPr>
          <a:lstStyle/>
          <a:p>
            <a:r>
              <a:rPr lang="en-US" sz="2400" dirty="0"/>
              <a:t>In case of 4 DTAAs</a:t>
            </a:r>
          </a:p>
          <a:p>
            <a:endParaRPr lang="en-US" sz="2400" dirty="0"/>
          </a:p>
          <a:p>
            <a:pPr marL="742950" lvl="1" indent="-285750">
              <a:buFont typeface="Arial" pitchFamily="34" charset="0"/>
              <a:buChar char="•"/>
            </a:pPr>
            <a:r>
              <a:rPr lang="en-US" sz="2400" dirty="0"/>
              <a:t>Belgium</a:t>
            </a:r>
          </a:p>
          <a:p>
            <a:pPr marL="742950" lvl="1" indent="-285750">
              <a:buFont typeface="Arial" pitchFamily="34" charset="0"/>
              <a:buChar char="•"/>
            </a:pPr>
            <a:r>
              <a:rPr lang="en-US" sz="2400" dirty="0"/>
              <a:t>Denmark</a:t>
            </a:r>
          </a:p>
          <a:p>
            <a:pPr marL="742950" lvl="1" indent="-285750">
              <a:buFont typeface="Arial" pitchFamily="34" charset="0"/>
              <a:buChar char="•"/>
            </a:pPr>
            <a:r>
              <a:rPr lang="en-US" sz="2400" dirty="0"/>
              <a:t>France</a:t>
            </a:r>
          </a:p>
          <a:p>
            <a:pPr marL="742950" lvl="1" indent="-285750">
              <a:buFont typeface="Arial" pitchFamily="34" charset="0"/>
              <a:buChar char="•"/>
            </a:pPr>
            <a:r>
              <a:rPr lang="en-US" sz="2400" dirty="0"/>
              <a:t>Spain</a:t>
            </a:r>
          </a:p>
          <a:p>
            <a:pPr marL="742950" lvl="1" indent="-285750">
              <a:buFont typeface="Arial" pitchFamily="34" charset="0"/>
              <a:buChar char="•"/>
            </a:pPr>
            <a:endParaRPr lang="en-US" sz="2400" dirty="0"/>
          </a:p>
          <a:p>
            <a:r>
              <a:rPr lang="en-US" sz="2400" dirty="0"/>
              <a:t> C G on alienation of shares taxable in India only if </a:t>
            </a:r>
          </a:p>
          <a:p>
            <a:pPr marL="742950" lvl="1" indent="-285750">
              <a:buFont typeface="Arial" pitchFamily="34" charset="0"/>
              <a:buChar char="•"/>
            </a:pPr>
            <a:r>
              <a:rPr lang="en-US" sz="2400" dirty="0"/>
              <a:t>Forming part of a Participation of at least 10% in an Indian </a:t>
            </a:r>
          </a:p>
          <a:p>
            <a:pPr lvl="1"/>
            <a:r>
              <a:rPr lang="en-US" sz="2400" dirty="0"/>
              <a:t>    Company</a:t>
            </a:r>
          </a:p>
          <a:p>
            <a:pPr marL="742950" lvl="1" indent="-285750">
              <a:buFont typeface="Arial" pitchFamily="34" charset="0"/>
              <a:buChar char="•"/>
            </a:pPr>
            <a:endParaRPr lang="en-US" sz="2400" dirty="0"/>
          </a:p>
          <a:p>
            <a:r>
              <a:rPr lang="en-US" sz="2400" dirty="0"/>
              <a:t> Else taxable in Country of Residence of alienator</a:t>
            </a:r>
          </a:p>
        </p:txBody>
      </p:sp>
    </p:spTree>
    <p:extLst>
      <p:ext uri="{BB962C8B-B14F-4D97-AF65-F5344CB8AC3E}">
        <p14:creationId xmlns:p14="http://schemas.microsoft.com/office/powerpoint/2010/main" val="1547626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15</a:t>
            </a:fld>
            <a:endParaRPr lang="en-US" sz="1800" dirty="0">
              <a:solidFill>
                <a:schemeClr val="tx1"/>
              </a:solidFill>
            </a:endParaRPr>
          </a:p>
        </p:txBody>
      </p:sp>
      <p:sp>
        <p:nvSpPr>
          <p:cNvPr id="2" name="TextBox 1"/>
          <p:cNvSpPr txBox="1"/>
          <p:nvPr/>
        </p:nvSpPr>
        <p:spPr>
          <a:xfrm>
            <a:off x="228600" y="990600"/>
            <a:ext cx="4741234" cy="523220"/>
          </a:xfrm>
          <a:prstGeom prst="rect">
            <a:avLst/>
          </a:prstGeom>
          <a:solidFill>
            <a:srgbClr val="92D050"/>
          </a:solidFill>
        </p:spPr>
        <p:txBody>
          <a:bodyPr wrap="none" rtlCol="0">
            <a:spAutoFit/>
          </a:bodyPr>
          <a:lstStyle/>
          <a:p>
            <a:r>
              <a:rPr lang="en-US" sz="2800" dirty="0">
                <a:solidFill>
                  <a:srgbClr val="002060"/>
                </a:solidFill>
              </a:rPr>
              <a:t>Tax Havens – CGT on Residence</a:t>
            </a:r>
          </a:p>
        </p:txBody>
      </p:sp>
      <p:graphicFrame>
        <p:nvGraphicFramePr>
          <p:cNvPr id="6" name="Table 5"/>
          <p:cNvGraphicFramePr>
            <a:graphicFrameLocks noGrp="1"/>
          </p:cNvGraphicFramePr>
          <p:nvPr>
            <p:extLst>
              <p:ext uri="{D42A27DB-BD31-4B8C-83A1-F6EECF244321}">
                <p14:modId xmlns:p14="http://schemas.microsoft.com/office/powerpoint/2010/main" val="372266031"/>
              </p:ext>
            </p:extLst>
          </p:nvPr>
        </p:nvGraphicFramePr>
        <p:xfrm>
          <a:off x="381000" y="1600200"/>
          <a:ext cx="8534400" cy="4312920"/>
        </p:xfrm>
        <a:graphic>
          <a:graphicData uri="http://schemas.openxmlformats.org/drawingml/2006/table">
            <a:tbl>
              <a:tblPr firstRow="1" bandRow="1">
                <a:tableStyleId>{00A15C55-8517-42AA-B614-E9B94910E393}</a:tableStyleId>
              </a:tblPr>
              <a:tblGrid>
                <a:gridCol w="1706880">
                  <a:extLst>
                    <a:ext uri="{9D8B030D-6E8A-4147-A177-3AD203B41FA5}">
                      <a16:colId xmlns:a16="http://schemas.microsoft.com/office/drawing/2014/main" val="20000"/>
                    </a:ext>
                  </a:extLst>
                </a:gridCol>
                <a:gridCol w="1706880">
                  <a:extLst>
                    <a:ext uri="{9D8B030D-6E8A-4147-A177-3AD203B41FA5}">
                      <a16:colId xmlns:a16="http://schemas.microsoft.com/office/drawing/2014/main" val="20001"/>
                    </a:ext>
                  </a:extLst>
                </a:gridCol>
                <a:gridCol w="1706880">
                  <a:extLst>
                    <a:ext uri="{9D8B030D-6E8A-4147-A177-3AD203B41FA5}">
                      <a16:colId xmlns:a16="http://schemas.microsoft.com/office/drawing/2014/main" val="20002"/>
                    </a:ext>
                  </a:extLst>
                </a:gridCol>
                <a:gridCol w="1356360">
                  <a:extLst>
                    <a:ext uri="{9D8B030D-6E8A-4147-A177-3AD203B41FA5}">
                      <a16:colId xmlns:a16="http://schemas.microsoft.com/office/drawing/2014/main" val="20003"/>
                    </a:ext>
                  </a:extLst>
                </a:gridCol>
                <a:gridCol w="2057400">
                  <a:extLst>
                    <a:ext uri="{9D8B030D-6E8A-4147-A177-3AD203B41FA5}">
                      <a16:colId xmlns:a16="http://schemas.microsoft.com/office/drawing/2014/main" val="20004"/>
                    </a:ext>
                  </a:extLst>
                </a:gridCol>
              </a:tblGrid>
              <a:tr h="370840">
                <a:tc>
                  <a:txBody>
                    <a:bodyPr/>
                    <a:lstStyle/>
                    <a:p>
                      <a:r>
                        <a:rPr lang="en-US" dirty="0"/>
                        <a:t>Factor</a:t>
                      </a:r>
                    </a:p>
                  </a:txBody>
                  <a:tcPr/>
                </a:tc>
                <a:tc>
                  <a:txBody>
                    <a:bodyPr/>
                    <a:lstStyle/>
                    <a:p>
                      <a:r>
                        <a:rPr lang="en-US" dirty="0"/>
                        <a:t>Mauritius</a:t>
                      </a:r>
                    </a:p>
                  </a:txBody>
                  <a:tcPr/>
                </a:tc>
                <a:tc>
                  <a:txBody>
                    <a:bodyPr/>
                    <a:lstStyle/>
                    <a:p>
                      <a:r>
                        <a:rPr lang="en-US" dirty="0"/>
                        <a:t>Singapore</a:t>
                      </a:r>
                    </a:p>
                  </a:txBody>
                  <a:tcPr/>
                </a:tc>
                <a:tc>
                  <a:txBody>
                    <a:bodyPr/>
                    <a:lstStyle/>
                    <a:p>
                      <a:r>
                        <a:rPr lang="en-US" dirty="0"/>
                        <a:t>Cyprus</a:t>
                      </a:r>
                    </a:p>
                  </a:txBody>
                  <a:tcPr/>
                </a:tc>
                <a:tc>
                  <a:txBody>
                    <a:bodyPr/>
                    <a:lstStyle/>
                    <a:p>
                      <a:r>
                        <a:rPr lang="en-US" dirty="0"/>
                        <a:t>Netherlands</a:t>
                      </a:r>
                    </a:p>
                  </a:txBody>
                  <a:tcPr/>
                </a:tc>
                <a:extLst>
                  <a:ext uri="{0D108BD9-81ED-4DB2-BD59-A6C34878D82A}">
                    <a16:rowId xmlns:a16="http://schemas.microsoft.com/office/drawing/2014/main" val="10000"/>
                  </a:ext>
                </a:extLst>
              </a:tr>
              <a:tr h="370840">
                <a:tc>
                  <a:txBody>
                    <a:bodyPr/>
                    <a:lstStyle/>
                    <a:p>
                      <a:r>
                        <a:rPr lang="en-US" dirty="0" err="1"/>
                        <a:t>Shs</a:t>
                      </a:r>
                      <a:r>
                        <a:rPr lang="en-US" dirty="0"/>
                        <a:t> bought</a:t>
                      </a:r>
                    </a:p>
                  </a:txBody>
                  <a:tcPr/>
                </a:tc>
                <a:tc>
                  <a:txBody>
                    <a:bodyPr/>
                    <a:lstStyle/>
                    <a:p>
                      <a:r>
                        <a:rPr lang="en-US" dirty="0"/>
                        <a:t>Nil CGT in India</a:t>
                      </a:r>
                    </a:p>
                  </a:txBody>
                  <a:tcPr/>
                </a:tc>
                <a:tc>
                  <a:txBody>
                    <a:bodyPr/>
                    <a:lstStyle/>
                    <a:p>
                      <a:r>
                        <a:rPr lang="en-US" dirty="0"/>
                        <a:t>Nil</a:t>
                      </a:r>
                      <a:r>
                        <a:rPr lang="en-US" baseline="0" dirty="0"/>
                        <a:t> CGT </a:t>
                      </a:r>
                      <a:endParaRPr lang="en-US" dirty="0"/>
                    </a:p>
                  </a:txBody>
                  <a:tcPr/>
                </a:tc>
                <a:tc>
                  <a:txBody>
                    <a:bodyPr/>
                    <a:lstStyle/>
                    <a:p>
                      <a:r>
                        <a:rPr lang="en-US" dirty="0"/>
                        <a:t>Nil CGT </a:t>
                      </a:r>
                    </a:p>
                  </a:txBody>
                  <a:tcPr/>
                </a:tc>
                <a:tc>
                  <a:txBody>
                    <a:bodyPr/>
                    <a:lstStyle/>
                    <a:p>
                      <a:pPr marL="285750" indent="-285750">
                        <a:buFont typeface="Arial" pitchFamily="34" charset="0"/>
                        <a:buChar char="•"/>
                      </a:pPr>
                      <a:r>
                        <a:rPr lang="en-US" dirty="0"/>
                        <a:t>CG Only N</a:t>
                      </a:r>
                    </a:p>
                  </a:txBody>
                  <a:tcPr/>
                </a:tc>
                <a:extLst>
                  <a:ext uri="{0D108BD9-81ED-4DB2-BD59-A6C34878D82A}">
                    <a16:rowId xmlns:a16="http://schemas.microsoft.com/office/drawing/2014/main" val="10001"/>
                  </a:ext>
                </a:extLst>
              </a:tr>
              <a:tr h="370840">
                <a:tc>
                  <a:txBody>
                    <a:bodyPr/>
                    <a:lstStyle/>
                    <a:p>
                      <a:r>
                        <a:rPr lang="en-US" dirty="0"/>
                        <a:t>Before 1.4.17</a:t>
                      </a:r>
                    </a:p>
                  </a:txBody>
                  <a:tcPr/>
                </a:tc>
                <a:tc>
                  <a:txBody>
                    <a:bodyPr/>
                    <a:lstStyle/>
                    <a:p>
                      <a:r>
                        <a:rPr lang="en-US" dirty="0"/>
                        <a:t>-whenever sold</a:t>
                      </a:r>
                    </a:p>
                  </a:txBody>
                  <a:tcPr/>
                </a:tc>
                <a:tc>
                  <a:txBody>
                    <a:bodyPr/>
                    <a:lstStyle/>
                    <a:p>
                      <a:r>
                        <a:rPr lang="en-US" dirty="0"/>
                        <a:t>In</a:t>
                      </a:r>
                      <a:r>
                        <a:rPr lang="en-US" baseline="0" dirty="0"/>
                        <a:t> </a:t>
                      </a:r>
                      <a:r>
                        <a:rPr lang="en-US" dirty="0"/>
                        <a:t>India</a:t>
                      </a:r>
                    </a:p>
                  </a:txBody>
                  <a:tcPr/>
                </a:tc>
                <a:tc>
                  <a:txBody>
                    <a:bodyPr/>
                    <a:lstStyle/>
                    <a:p>
                      <a:r>
                        <a:rPr lang="en-US" dirty="0"/>
                        <a:t>In India</a:t>
                      </a:r>
                    </a:p>
                  </a:txBody>
                  <a:tcPr/>
                </a:tc>
                <a:tc>
                  <a:txBody>
                    <a:bodyPr/>
                    <a:lstStyle/>
                    <a:p>
                      <a:pPr marL="285750" indent="-285750">
                        <a:buFont typeface="Arial" pitchFamily="34" charset="0"/>
                        <a:buChar char="•"/>
                      </a:pPr>
                      <a:r>
                        <a:rPr lang="en-US" dirty="0"/>
                        <a:t>But taxable</a:t>
                      </a:r>
                      <a:r>
                        <a:rPr lang="en-US" baseline="0" dirty="0"/>
                        <a:t> in if</a:t>
                      </a:r>
                      <a:endParaRPr lang="en-US" dirty="0"/>
                    </a:p>
                  </a:txBody>
                  <a:tcPr/>
                </a:tc>
                <a:extLst>
                  <a:ext uri="{0D108BD9-81ED-4DB2-BD59-A6C34878D82A}">
                    <a16:rowId xmlns:a16="http://schemas.microsoft.com/office/drawing/2014/main" val="10002"/>
                  </a:ext>
                </a:extLst>
              </a:tr>
              <a:tr h="370840">
                <a:tc>
                  <a:txBody>
                    <a:bodyPr/>
                    <a:lstStyle/>
                    <a:p>
                      <a:r>
                        <a:rPr lang="en-US" dirty="0" err="1"/>
                        <a:t>Shs</a:t>
                      </a:r>
                      <a:r>
                        <a:rPr lang="en-US" dirty="0"/>
                        <a:t> bought</a:t>
                      </a:r>
                    </a:p>
                    <a:p>
                      <a:r>
                        <a:rPr lang="en-US" dirty="0"/>
                        <a:t>After</a:t>
                      </a:r>
                      <a:r>
                        <a:rPr lang="en-US" baseline="0" dirty="0"/>
                        <a:t> 1.4.17 &amp;</a:t>
                      </a:r>
                    </a:p>
                    <a:p>
                      <a:r>
                        <a:rPr lang="en-US" baseline="0" dirty="0"/>
                        <a:t>Sold before</a:t>
                      </a:r>
                    </a:p>
                    <a:p>
                      <a:r>
                        <a:rPr lang="en-US" baseline="0" dirty="0"/>
                        <a:t>31.3.19</a:t>
                      </a:r>
                      <a:endParaRPr lang="en-US" dirty="0"/>
                    </a:p>
                  </a:txBody>
                  <a:tcPr/>
                </a:tc>
                <a:tc>
                  <a:txBody>
                    <a:bodyPr/>
                    <a:lstStyle/>
                    <a:p>
                      <a:r>
                        <a:rPr lang="en-US" dirty="0"/>
                        <a:t>50% of CGT </a:t>
                      </a:r>
                    </a:p>
                    <a:p>
                      <a:r>
                        <a:rPr lang="en-US" dirty="0"/>
                        <a:t>In India</a:t>
                      </a:r>
                    </a:p>
                  </a:txBody>
                  <a:tcPr/>
                </a:tc>
                <a:tc>
                  <a:txBody>
                    <a:bodyPr/>
                    <a:lstStyle/>
                    <a:p>
                      <a:r>
                        <a:rPr lang="en-US" dirty="0"/>
                        <a:t>Nil currently</a:t>
                      </a:r>
                    </a:p>
                    <a:p>
                      <a:r>
                        <a:rPr lang="en-US" dirty="0"/>
                        <a:t>Would</a:t>
                      </a:r>
                      <a:r>
                        <a:rPr lang="en-US" baseline="0" dirty="0"/>
                        <a:t> change</a:t>
                      </a:r>
                      <a:endParaRPr lang="en-US" dirty="0"/>
                    </a:p>
                  </a:txBody>
                  <a:tcPr/>
                </a:tc>
                <a:tc>
                  <a:txBody>
                    <a:bodyPr/>
                    <a:lstStyle/>
                    <a:p>
                      <a:r>
                        <a:rPr lang="en-US" dirty="0"/>
                        <a:t>Nil</a:t>
                      </a:r>
                    </a:p>
                    <a:p>
                      <a:r>
                        <a:rPr lang="en-US" dirty="0"/>
                        <a:t>Currently</a:t>
                      </a:r>
                    </a:p>
                  </a:txBody>
                  <a:tcPr/>
                </a:tc>
                <a:tc>
                  <a:txBody>
                    <a:bodyPr/>
                    <a:lstStyle/>
                    <a:p>
                      <a:pPr marL="285750" indent="-285750">
                        <a:buFont typeface="Arial" pitchFamily="34" charset="0"/>
                        <a:buChar char="•"/>
                      </a:pPr>
                      <a:r>
                        <a:rPr lang="en-US" dirty="0"/>
                        <a:t>Seller owns </a:t>
                      </a:r>
                      <a:r>
                        <a:rPr lang="en-US" sz="1800" dirty="0"/>
                        <a:t>≥ 10% stake</a:t>
                      </a:r>
                      <a:r>
                        <a:rPr lang="en-US" sz="1800" baseline="0" dirty="0"/>
                        <a:t> &amp;</a:t>
                      </a:r>
                    </a:p>
                    <a:p>
                      <a:pPr marL="285750" indent="-285750">
                        <a:buFont typeface="Arial" pitchFamily="34" charset="0"/>
                        <a:buChar char="•"/>
                      </a:pPr>
                      <a:r>
                        <a:rPr lang="en-US" sz="1800" baseline="0" dirty="0"/>
                        <a:t>Sell to India Res. </a:t>
                      </a:r>
                      <a:r>
                        <a:rPr lang="en-US" dirty="0"/>
                        <a:t> </a:t>
                      </a:r>
                    </a:p>
                  </a:txBody>
                  <a:tcPr/>
                </a:tc>
                <a:extLst>
                  <a:ext uri="{0D108BD9-81ED-4DB2-BD59-A6C34878D82A}">
                    <a16:rowId xmlns:a16="http://schemas.microsoft.com/office/drawing/2014/main" val="10003"/>
                  </a:ext>
                </a:extLst>
              </a:tr>
              <a:tr h="370840">
                <a:tc>
                  <a:txBody>
                    <a:bodyPr/>
                    <a:lstStyle/>
                    <a:p>
                      <a:r>
                        <a:rPr lang="en-US" dirty="0" err="1"/>
                        <a:t>Shs</a:t>
                      </a:r>
                      <a:r>
                        <a:rPr lang="en-US" dirty="0"/>
                        <a:t>  bought</a:t>
                      </a:r>
                      <a:r>
                        <a:rPr lang="en-US" baseline="0" dirty="0"/>
                        <a:t> </a:t>
                      </a:r>
                    </a:p>
                    <a:p>
                      <a:r>
                        <a:rPr lang="en-US" baseline="0" dirty="0"/>
                        <a:t>After 1.4.17 *</a:t>
                      </a:r>
                    </a:p>
                    <a:p>
                      <a:r>
                        <a:rPr lang="en-US" baseline="0" dirty="0"/>
                        <a:t>Sold after</a:t>
                      </a:r>
                    </a:p>
                    <a:p>
                      <a:r>
                        <a:rPr lang="en-US" baseline="0" dirty="0"/>
                        <a:t>31.3.19</a:t>
                      </a:r>
                      <a:endParaRPr lang="en-US" dirty="0"/>
                    </a:p>
                  </a:txBody>
                  <a:tcPr/>
                </a:tc>
                <a:tc>
                  <a:txBody>
                    <a:bodyPr/>
                    <a:lstStyle/>
                    <a:p>
                      <a:r>
                        <a:rPr lang="en-US" dirty="0"/>
                        <a:t>Full </a:t>
                      </a:r>
                      <a:r>
                        <a:rPr lang="en-US" baseline="0" dirty="0"/>
                        <a:t>CGT in</a:t>
                      </a:r>
                    </a:p>
                    <a:p>
                      <a:r>
                        <a:rPr lang="en-US" baseline="0" dirty="0"/>
                        <a:t>India</a:t>
                      </a:r>
                      <a:endParaRPr lang="en-US" dirty="0"/>
                    </a:p>
                  </a:txBody>
                  <a:tcPr/>
                </a:tc>
                <a:tc>
                  <a:txBody>
                    <a:bodyPr/>
                    <a:lstStyle/>
                    <a:p>
                      <a:endParaRPr lang="en-US" dirty="0"/>
                    </a:p>
                  </a:txBody>
                  <a:tcPr/>
                </a:tc>
                <a:tc>
                  <a:txBody>
                    <a:bodyPr/>
                    <a:lstStyle/>
                    <a:p>
                      <a:endParaRPr lang="en-US" dirty="0"/>
                    </a:p>
                  </a:txBody>
                  <a:tcPr/>
                </a:tc>
                <a:tc>
                  <a:txBody>
                    <a:bodyPr/>
                    <a:lstStyle/>
                    <a:p>
                      <a:pPr marL="285750" indent="-285750">
                        <a:buFont typeface="Arial" pitchFamily="34" charset="0"/>
                        <a:buChar char="•"/>
                      </a:pPr>
                      <a:r>
                        <a:rPr lang="en-US" dirty="0"/>
                        <a:t>Above NA if</a:t>
                      </a:r>
                    </a:p>
                    <a:p>
                      <a:pPr marL="285750" indent="-285750">
                        <a:buFont typeface="Arial" pitchFamily="34" charset="0"/>
                        <a:buChar char="•"/>
                      </a:pPr>
                      <a:r>
                        <a:rPr lang="en-US" dirty="0"/>
                        <a:t>Gains in Corp</a:t>
                      </a:r>
                    </a:p>
                    <a:p>
                      <a:pPr marL="0" indent="0">
                        <a:buFont typeface="Arial" pitchFamily="34" charset="0"/>
                        <a:buNone/>
                      </a:pPr>
                      <a:r>
                        <a:rPr lang="en-US" dirty="0"/>
                        <a:t>      </a:t>
                      </a:r>
                      <a:r>
                        <a:rPr lang="en-US" dirty="0" err="1"/>
                        <a:t>reorgn,M</a:t>
                      </a:r>
                      <a:r>
                        <a:rPr lang="en-US" baseline="0" dirty="0"/>
                        <a:t> / D &amp;</a:t>
                      </a:r>
                    </a:p>
                    <a:p>
                      <a:pPr marL="285750" indent="-285750">
                        <a:buFont typeface="Arial" pitchFamily="34" charset="0"/>
                        <a:buChar char="•"/>
                      </a:pPr>
                      <a:r>
                        <a:rPr lang="en-US" baseline="0" dirty="0"/>
                        <a:t>Buyer / Seller</a:t>
                      </a:r>
                    </a:p>
                    <a:p>
                      <a:pPr marL="0" indent="0">
                        <a:buFont typeface="Arial" pitchFamily="34" charset="0"/>
                        <a:buNone/>
                      </a:pPr>
                      <a:r>
                        <a:rPr lang="en-US" baseline="0" dirty="0"/>
                        <a:t>      own </a:t>
                      </a:r>
                      <a:r>
                        <a:rPr lang="en-US" sz="1800" dirty="0"/>
                        <a:t>≥ 10% of  </a:t>
                      </a:r>
                    </a:p>
                    <a:p>
                      <a:pPr marL="0" indent="0">
                        <a:buFont typeface="Arial" pitchFamily="34" charset="0"/>
                        <a:buNone/>
                      </a:pPr>
                      <a:r>
                        <a:rPr lang="en-US" sz="1800" dirty="0"/>
                        <a:t>      Capital of the</a:t>
                      </a:r>
                    </a:p>
                    <a:p>
                      <a:pPr marL="0" indent="0">
                        <a:buFont typeface="Arial" pitchFamily="34" charset="0"/>
                        <a:buNone/>
                      </a:pPr>
                      <a:r>
                        <a:rPr lang="en-US" sz="1800" dirty="0"/>
                        <a:t>      other</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7815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16</a:t>
            </a:fld>
            <a:endParaRPr lang="en-US" sz="1800" dirty="0">
              <a:solidFill>
                <a:schemeClr val="tx1"/>
              </a:solidFill>
            </a:endParaRPr>
          </a:p>
        </p:txBody>
      </p:sp>
      <p:sp>
        <p:nvSpPr>
          <p:cNvPr id="2" name="TextBox 1"/>
          <p:cNvSpPr txBox="1"/>
          <p:nvPr/>
        </p:nvSpPr>
        <p:spPr>
          <a:xfrm>
            <a:off x="228600" y="990600"/>
            <a:ext cx="4796569" cy="523220"/>
          </a:xfrm>
          <a:prstGeom prst="rect">
            <a:avLst/>
          </a:prstGeom>
          <a:solidFill>
            <a:srgbClr val="92D050"/>
          </a:solidFill>
        </p:spPr>
        <p:txBody>
          <a:bodyPr wrap="none" rtlCol="0">
            <a:spAutoFit/>
          </a:bodyPr>
          <a:lstStyle/>
          <a:p>
            <a:r>
              <a:rPr lang="en-US" sz="2800" dirty="0">
                <a:solidFill>
                  <a:srgbClr val="002060"/>
                </a:solidFill>
              </a:rPr>
              <a:t>DTAAs where CGT on Residence</a:t>
            </a:r>
            <a:r>
              <a:rPr lang="en-US" sz="2800" dirty="0"/>
              <a:t>	</a:t>
            </a:r>
          </a:p>
        </p:txBody>
      </p:sp>
      <p:graphicFrame>
        <p:nvGraphicFramePr>
          <p:cNvPr id="6" name="Table 5"/>
          <p:cNvGraphicFramePr>
            <a:graphicFrameLocks noGrp="1"/>
          </p:cNvGraphicFramePr>
          <p:nvPr>
            <p:extLst>
              <p:ext uri="{D42A27DB-BD31-4B8C-83A1-F6EECF244321}">
                <p14:modId xmlns:p14="http://schemas.microsoft.com/office/powerpoint/2010/main" val="3025712032"/>
              </p:ext>
            </p:extLst>
          </p:nvPr>
        </p:nvGraphicFramePr>
        <p:xfrm>
          <a:off x="381000" y="1600200"/>
          <a:ext cx="8153400" cy="3032760"/>
        </p:xfrm>
        <a:graphic>
          <a:graphicData uri="http://schemas.openxmlformats.org/drawingml/2006/table">
            <a:tbl>
              <a:tblPr firstRow="1" bandRow="1">
                <a:tableStyleId>{00A15C55-8517-42AA-B614-E9B94910E393}</a:tableStyleId>
              </a:tblPr>
              <a:tblGrid>
                <a:gridCol w="3165438">
                  <a:extLst>
                    <a:ext uri="{9D8B030D-6E8A-4147-A177-3AD203B41FA5}">
                      <a16:colId xmlns:a16="http://schemas.microsoft.com/office/drawing/2014/main" val="20000"/>
                    </a:ext>
                  </a:extLst>
                </a:gridCol>
                <a:gridCol w="1630680">
                  <a:extLst>
                    <a:ext uri="{9D8B030D-6E8A-4147-A177-3AD203B41FA5}">
                      <a16:colId xmlns:a16="http://schemas.microsoft.com/office/drawing/2014/main" val="20001"/>
                    </a:ext>
                  </a:extLst>
                </a:gridCol>
                <a:gridCol w="1147482">
                  <a:extLst>
                    <a:ext uri="{9D8B030D-6E8A-4147-A177-3AD203B41FA5}">
                      <a16:colId xmlns:a16="http://schemas.microsoft.com/office/drawing/2014/main" val="20002"/>
                    </a:ext>
                  </a:extLst>
                </a:gridCol>
                <a:gridCol w="2209800">
                  <a:extLst>
                    <a:ext uri="{9D8B030D-6E8A-4147-A177-3AD203B41FA5}">
                      <a16:colId xmlns:a16="http://schemas.microsoft.com/office/drawing/2014/main" val="20003"/>
                    </a:ext>
                  </a:extLst>
                </a:gridCol>
              </a:tblGrid>
              <a:tr h="370840">
                <a:tc>
                  <a:txBody>
                    <a:bodyPr/>
                    <a:lstStyle/>
                    <a:p>
                      <a:r>
                        <a:rPr lang="en-US" dirty="0"/>
                        <a:t>Other Indian DTAAs Where CG taxed in COR</a:t>
                      </a:r>
                    </a:p>
                  </a:txBody>
                  <a:tcPr/>
                </a:tc>
                <a:tc>
                  <a:txBody>
                    <a:bodyPr/>
                    <a:lstStyle/>
                    <a:p>
                      <a:r>
                        <a:rPr lang="en-US" dirty="0"/>
                        <a:t>LOB Clause In DTAA</a:t>
                      </a:r>
                    </a:p>
                  </a:txBody>
                  <a:tcPr/>
                </a:tc>
                <a:tc>
                  <a:txBody>
                    <a:bodyPr/>
                    <a:lstStyle/>
                    <a:p>
                      <a:r>
                        <a:rPr lang="en-US" dirty="0"/>
                        <a:t>GAAR will</a:t>
                      </a:r>
                      <a:r>
                        <a:rPr lang="en-US" baseline="0" dirty="0"/>
                        <a:t> Apply</a:t>
                      </a:r>
                      <a:endParaRPr lang="en-US" dirty="0"/>
                    </a:p>
                  </a:txBody>
                  <a:tcPr/>
                </a:tc>
                <a:tc>
                  <a:txBody>
                    <a:bodyPr/>
                    <a:lstStyle/>
                    <a:p>
                      <a:r>
                        <a:rPr lang="en-US" dirty="0"/>
                        <a:t>CGT in Country of Residence of Seller</a:t>
                      </a:r>
                    </a:p>
                  </a:txBody>
                  <a:tcPr/>
                </a:tc>
                <a:extLst>
                  <a:ext uri="{0D108BD9-81ED-4DB2-BD59-A6C34878D82A}">
                    <a16:rowId xmlns:a16="http://schemas.microsoft.com/office/drawing/2014/main" val="10000"/>
                  </a:ext>
                </a:extLst>
              </a:tr>
              <a:tr h="370840">
                <a:tc>
                  <a:txBody>
                    <a:bodyPr/>
                    <a:lstStyle/>
                    <a:p>
                      <a:r>
                        <a:rPr lang="en-US" dirty="0"/>
                        <a:t>Jordan (only if Jordan taxes Capital Gains)</a:t>
                      </a:r>
                    </a:p>
                  </a:txBody>
                  <a:tcPr/>
                </a:tc>
                <a:tc>
                  <a:txBody>
                    <a:bodyPr/>
                    <a:lstStyle/>
                    <a:p>
                      <a:pPr algn="ctr"/>
                      <a:r>
                        <a:rPr lang="en-US" dirty="0"/>
                        <a:t>X</a:t>
                      </a:r>
                    </a:p>
                  </a:txBody>
                  <a:tcPr/>
                </a:tc>
                <a:tc>
                  <a:txBody>
                    <a:bodyPr/>
                    <a:lstStyle/>
                    <a:p>
                      <a:pPr algn="ctr"/>
                      <a:r>
                        <a:rPr lang="en-US" dirty="0"/>
                        <a:t>√</a:t>
                      </a:r>
                    </a:p>
                  </a:txBody>
                  <a:tcPr/>
                </a:tc>
                <a:tc>
                  <a:txBody>
                    <a:bodyPr/>
                    <a:lstStyle/>
                    <a:p>
                      <a:pPr algn="ctr"/>
                      <a:r>
                        <a:rPr lang="en-US" dirty="0"/>
                        <a:t>20%</a:t>
                      </a:r>
                    </a:p>
                  </a:txBody>
                  <a:tcPr/>
                </a:tc>
                <a:extLst>
                  <a:ext uri="{0D108BD9-81ED-4DB2-BD59-A6C34878D82A}">
                    <a16:rowId xmlns:a16="http://schemas.microsoft.com/office/drawing/2014/main" val="10001"/>
                  </a:ext>
                </a:extLst>
              </a:tr>
              <a:tr h="370840">
                <a:tc>
                  <a:txBody>
                    <a:bodyPr/>
                    <a:lstStyle/>
                    <a:p>
                      <a:r>
                        <a:rPr lang="en-US" dirty="0"/>
                        <a:t>Kenya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X</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algn="ctr"/>
                      <a:r>
                        <a:rPr lang="en-US" dirty="0"/>
                        <a:t>No</a:t>
                      </a:r>
                    </a:p>
                  </a:txBody>
                  <a:tcPr/>
                </a:tc>
                <a:extLst>
                  <a:ext uri="{0D108BD9-81ED-4DB2-BD59-A6C34878D82A}">
                    <a16:rowId xmlns:a16="http://schemas.microsoft.com/office/drawing/2014/main" val="10002"/>
                  </a:ext>
                </a:extLst>
              </a:tr>
              <a:tr h="370840">
                <a:tc>
                  <a:txBody>
                    <a:bodyPr/>
                    <a:lstStyle/>
                    <a:p>
                      <a:r>
                        <a:rPr lang="en-US" dirty="0"/>
                        <a:t>Korea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X</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algn="ctr"/>
                      <a:r>
                        <a:rPr lang="en-US" dirty="0"/>
                        <a:t>Corp</a:t>
                      </a:r>
                      <a:r>
                        <a:rPr lang="en-US" baseline="0" dirty="0"/>
                        <a:t> Tax 10-24%</a:t>
                      </a:r>
                      <a:endParaRPr lang="en-US" dirty="0"/>
                    </a:p>
                  </a:txBody>
                  <a:tcPr/>
                </a:tc>
                <a:extLst>
                  <a:ext uri="{0D108BD9-81ED-4DB2-BD59-A6C34878D82A}">
                    <a16:rowId xmlns:a16="http://schemas.microsoft.com/office/drawing/2014/main" val="10003"/>
                  </a:ext>
                </a:extLst>
              </a:tr>
              <a:tr h="370840">
                <a:tc>
                  <a:txBody>
                    <a:bodyPr/>
                    <a:lstStyle/>
                    <a:p>
                      <a:r>
                        <a:rPr lang="en-US" dirty="0"/>
                        <a:t>Philippines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X</a:t>
                      </a:r>
                    </a:p>
                  </a:txBody>
                  <a:tcPr/>
                </a:tc>
                <a:tc>
                  <a:txBody>
                    <a:bodyPr/>
                    <a:lstStyle/>
                    <a:p>
                      <a:pPr algn="ctr"/>
                      <a:r>
                        <a:rPr lang="en-US" dirty="0"/>
                        <a:t>√</a:t>
                      </a:r>
                    </a:p>
                  </a:txBody>
                  <a:tcPr/>
                </a:tc>
                <a:tc>
                  <a:txBody>
                    <a:bodyPr/>
                    <a:lstStyle/>
                    <a:p>
                      <a:pPr algn="ctr"/>
                      <a:r>
                        <a:rPr lang="en-US" dirty="0"/>
                        <a:t>6%</a:t>
                      </a:r>
                    </a:p>
                  </a:txBody>
                  <a:tcPr/>
                </a:tc>
                <a:extLst>
                  <a:ext uri="{0D108BD9-81ED-4DB2-BD59-A6C34878D82A}">
                    <a16:rowId xmlns:a16="http://schemas.microsoft.com/office/drawing/2014/main" val="10004"/>
                  </a:ext>
                </a:extLst>
              </a:tr>
              <a:tr h="370840">
                <a:tc>
                  <a:txBody>
                    <a:bodyPr/>
                    <a:lstStyle/>
                    <a:p>
                      <a:r>
                        <a:rPr lang="en-US" dirty="0"/>
                        <a:t>Sweden (Only if Sweden taxes Capital Gains)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X</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algn="ctr"/>
                      <a:r>
                        <a:rPr lang="en-US" dirty="0"/>
                        <a:t>Generally No CGT</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48015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17</a:t>
            </a:fld>
            <a:endParaRPr lang="en-US" sz="1800" dirty="0">
              <a:solidFill>
                <a:schemeClr val="tx1"/>
              </a:solidFill>
            </a:endParaRPr>
          </a:p>
        </p:txBody>
      </p:sp>
      <p:sp>
        <p:nvSpPr>
          <p:cNvPr id="2" name="TextBox 1"/>
          <p:cNvSpPr txBox="1"/>
          <p:nvPr/>
        </p:nvSpPr>
        <p:spPr>
          <a:xfrm>
            <a:off x="304800" y="838200"/>
            <a:ext cx="1914691" cy="523220"/>
          </a:xfrm>
          <a:prstGeom prst="rect">
            <a:avLst/>
          </a:prstGeom>
          <a:solidFill>
            <a:srgbClr val="92D050"/>
          </a:solidFill>
        </p:spPr>
        <p:txBody>
          <a:bodyPr wrap="none" rtlCol="0">
            <a:spAutoFit/>
          </a:bodyPr>
          <a:lstStyle/>
          <a:p>
            <a:r>
              <a:rPr lang="en-US" sz="2800" dirty="0">
                <a:solidFill>
                  <a:srgbClr val="002060"/>
                </a:solidFill>
              </a:rPr>
              <a:t>Dutch DTAA</a:t>
            </a:r>
          </a:p>
        </p:txBody>
      </p:sp>
      <p:graphicFrame>
        <p:nvGraphicFramePr>
          <p:cNvPr id="7" name="Table 6"/>
          <p:cNvGraphicFramePr>
            <a:graphicFrameLocks noGrp="1"/>
          </p:cNvGraphicFramePr>
          <p:nvPr>
            <p:extLst>
              <p:ext uri="{D42A27DB-BD31-4B8C-83A1-F6EECF244321}">
                <p14:modId xmlns:p14="http://schemas.microsoft.com/office/powerpoint/2010/main" val="3640918340"/>
              </p:ext>
            </p:extLst>
          </p:nvPr>
        </p:nvGraphicFramePr>
        <p:xfrm>
          <a:off x="419100" y="1343108"/>
          <a:ext cx="8305800" cy="4597728"/>
        </p:xfrm>
        <a:graphic>
          <a:graphicData uri="http://schemas.openxmlformats.org/drawingml/2006/table">
            <a:tbl>
              <a:tblPr firstRow="1" bandRow="1">
                <a:tableStyleId>{F5AB1C69-6EDB-4FF4-983F-18BD219EF322}</a:tableStyleId>
              </a:tblPr>
              <a:tblGrid>
                <a:gridCol w="4623040">
                  <a:extLst>
                    <a:ext uri="{9D8B030D-6E8A-4147-A177-3AD203B41FA5}">
                      <a16:colId xmlns:a16="http://schemas.microsoft.com/office/drawing/2014/main" val="20000"/>
                    </a:ext>
                  </a:extLst>
                </a:gridCol>
                <a:gridCol w="3682760">
                  <a:extLst>
                    <a:ext uri="{9D8B030D-6E8A-4147-A177-3AD203B41FA5}">
                      <a16:colId xmlns:a16="http://schemas.microsoft.com/office/drawing/2014/main" val="20001"/>
                    </a:ext>
                  </a:extLst>
                </a:gridCol>
              </a:tblGrid>
              <a:tr h="4071068">
                <a:tc>
                  <a:txBody>
                    <a:bodyPr/>
                    <a:lstStyle/>
                    <a:p>
                      <a:pPr marL="285750" indent="-285750">
                        <a:buFont typeface="Arial" pitchFamily="34" charset="0"/>
                        <a:buChar char="•"/>
                      </a:pPr>
                      <a:r>
                        <a:rPr lang="en-US" sz="2000" dirty="0"/>
                        <a:t>Sale</a:t>
                      </a:r>
                      <a:r>
                        <a:rPr lang="en-US" sz="2000" baseline="0" dirty="0"/>
                        <a:t> by Dutch SPV of German CO</a:t>
                      </a:r>
                    </a:p>
                    <a:p>
                      <a:pPr marL="285750" indent="-285750">
                        <a:buFont typeface="Arial" pitchFamily="34" charset="0"/>
                        <a:buChar char="•"/>
                      </a:pPr>
                      <a:r>
                        <a:rPr lang="en-US" sz="2000" baseline="0" dirty="0"/>
                        <a:t>SPV not a sham / not a conduit</a:t>
                      </a:r>
                    </a:p>
                    <a:p>
                      <a:pPr marL="285750" indent="-285750">
                        <a:buFont typeface="Arial" pitchFamily="34" charset="0"/>
                        <a:buChar char="•"/>
                      </a:pPr>
                      <a:r>
                        <a:rPr lang="en-US" sz="2000" baseline="0" dirty="0"/>
                        <a:t>Distinct legal entity &amp; own existence – cant be ignored</a:t>
                      </a:r>
                    </a:p>
                    <a:p>
                      <a:pPr marL="285750" indent="-285750">
                        <a:buFont typeface="Arial" pitchFamily="34" charset="0"/>
                        <a:buChar char="•"/>
                      </a:pPr>
                      <a:r>
                        <a:rPr lang="en-US" sz="2000" baseline="0" dirty="0"/>
                        <a:t>Gain to SPV does not ensure to benefit of German parent</a:t>
                      </a:r>
                    </a:p>
                    <a:p>
                      <a:pPr marL="285750" indent="-285750">
                        <a:buFont typeface="Arial" pitchFamily="34" charset="0"/>
                        <a:buChar char="•"/>
                      </a:pPr>
                      <a:r>
                        <a:rPr lang="en-US" sz="2000" baseline="0" dirty="0"/>
                        <a:t>Will not enter P &amp; L of Parent</a:t>
                      </a:r>
                    </a:p>
                    <a:p>
                      <a:pPr marL="285750" indent="-285750">
                        <a:buFont typeface="Arial" pitchFamily="34" charset="0"/>
                        <a:buChar char="•"/>
                      </a:pPr>
                      <a:r>
                        <a:rPr lang="en-US" sz="2000" baseline="0" dirty="0"/>
                        <a:t>SPV not a mere conduit to siphon off gains to ultimate parent</a:t>
                      </a:r>
                      <a:endParaRPr lang="en-US" sz="2000" dirty="0"/>
                    </a:p>
                  </a:txBody>
                  <a:tcPr/>
                </a:tc>
                <a:tc>
                  <a:txBody>
                    <a:bodyPr/>
                    <a:lstStyle/>
                    <a:p>
                      <a:pPr marL="285750" indent="-285750">
                        <a:buFont typeface="Arial" pitchFamily="34" charset="0"/>
                        <a:buChar char="•"/>
                      </a:pPr>
                      <a:r>
                        <a:rPr lang="en-US" sz="2000" dirty="0"/>
                        <a:t>Sale by Dutch Co. of </a:t>
                      </a:r>
                      <a:r>
                        <a:rPr lang="en-US" sz="2000" dirty="0" err="1"/>
                        <a:t>shs</a:t>
                      </a:r>
                      <a:r>
                        <a:rPr lang="en-US" sz="2000" baseline="0" dirty="0"/>
                        <a:t> of </a:t>
                      </a:r>
                      <a:r>
                        <a:rPr lang="en-US" sz="2000" baseline="0" dirty="0" err="1"/>
                        <a:t>Ico</a:t>
                      </a:r>
                      <a:r>
                        <a:rPr lang="en-US" sz="2000" baseline="0" dirty="0"/>
                        <a:t> owning Indian IT Park to </a:t>
                      </a:r>
                      <a:r>
                        <a:rPr lang="en-US" sz="2000" baseline="0" dirty="0" err="1"/>
                        <a:t>SingCo</a:t>
                      </a:r>
                      <a:endParaRPr lang="en-US" sz="2000" baseline="0" dirty="0"/>
                    </a:p>
                    <a:p>
                      <a:pPr marL="285750" indent="-285750">
                        <a:buFont typeface="Arial" pitchFamily="34" charset="0"/>
                        <a:buChar char="•"/>
                      </a:pPr>
                      <a:r>
                        <a:rPr lang="en-US" sz="2000" baseline="0" dirty="0"/>
                        <a:t>Not a sale of Co deriving value principally from IP</a:t>
                      </a:r>
                    </a:p>
                    <a:p>
                      <a:pPr marL="285750" indent="-285750">
                        <a:buFont typeface="Arial" pitchFamily="34" charset="0"/>
                        <a:buChar char="•"/>
                      </a:pPr>
                      <a:r>
                        <a:rPr lang="en-US" sz="2000" baseline="0" dirty="0"/>
                        <a:t>Biz. Carried on through IP but value not from IP alone</a:t>
                      </a:r>
                    </a:p>
                    <a:p>
                      <a:pPr marL="285750" indent="-285750">
                        <a:buFont typeface="Arial" pitchFamily="34" charset="0"/>
                        <a:buChar char="•"/>
                      </a:pPr>
                      <a:r>
                        <a:rPr lang="en-US" sz="2000" baseline="0" dirty="0"/>
                        <a:t>Sale of other shares</a:t>
                      </a:r>
                    </a:p>
                    <a:p>
                      <a:pPr marL="285750" indent="-285750">
                        <a:buFont typeface="Arial" pitchFamily="34" charset="0"/>
                        <a:buChar char="•"/>
                      </a:pPr>
                      <a:r>
                        <a:rPr lang="en-US" sz="2000" baseline="0" dirty="0"/>
                        <a:t>Since sold to a NR – taxable U/Art 13(5) in Netherlands only</a:t>
                      </a:r>
                      <a:endParaRPr lang="en-US" sz="2000" dirty="0"/>
                    </a:p>
                  </a:txBody>
                  <a:tcPr/>
                </a:tc>
                <a:extLst>
                  <a:ext uri="{0D108BD9-81ED-4DB2-BD59-A6C34878D82A}">
                    <a16:rowId xmlns:a16="http://schemas.microsoft.com/office/drawing/2014/main" val="10000"/>
                  </a:ext>
                </a:extLst>
              </a:tr>
              <a:tr h="526660">
                <a:tc>
                  <a:txBody>
                    <a:bodyPr/>
                    <a:lstStyle/>
                    <a:p>
                      <a:pPr marL="0" indent="0" algn="ctr">
                        <a:buFont typeface="Arial" pitchFamily="34" charset="0"/>
                        <a:buNone/>
                      </a:pPr>
                      <a:r>
                        <a:rPr lang="en-US" sz="1800" dirty="0"/>
                        <a:t>KSPG Netherlands (AAR)</a:t>
                      </a:r>
                      <a:endParaRPr lang="en-US" sz="1800" b="1" dirty="0"/>
                    </a:p>
                  </a:txBody>
                  <a:tcPr/>
                </a:tc>
                <a:tc>
                  <a:txBody>
                    <a:bodyPr/>
                    <a:lstStyle/>
                    <a:p>
                      <a:pPr marL="0" indent="0" algn="ctr">
                        <a:buFont typeface="Arial" pitchFamily="34" charset="0"/>
                        <a:buNone/>
                      </a:pPr>
                      <a:r>
                        <a:rPr lang="en-US" sz="1800" dirty="0" err="1"/>
                        <a:t>Vanenburg</a:t>
                      </a:r>
                      <a:r>
                        <a:rPr lang="en-US" sz="1800" dirty="0"/>
                        <a:t> (</a:t>
                      </a:r>
                      <a:r>
                        <a:rPr lang="en-US" sz="1800" dirty="0" err="1"/>
                        <a:t>Hyd</a:t>
                      </a:r>
                      <a:r>
                        <a:rPr lang="en-US" sz="1800" dirty="0"/>
                        <a:t>)</a:t>
                      </a:r>
                      <a:endParaRPr lang="en-US" sz="1800" b="1"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24526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0" y="954066"/>
            <a:ext cx="8915400" cy="4989534"/>
          </a:xfrm>
          <a:solidFill>
            <a:srgbClr val="92D050"/>
          </a:solidFill>
        </p:spPr>
        <p:txBody>
          <a:bodyPr>
            <a:normAutofit/>
          </a:bodyPr>
          <a:lstStyle/>
          <a:p>
            <a:pPr eaLnBrk="1" hangingPunct="1"/>
            <a:r>
              <a:rPr lang="en-US" altLang="en-US" sz="2800" b="0" dirty="0">
                <a:solidFill>
                  <a:schemeClr val="bg1"/>
                </a:solidFill>
                <a:latin typeface="Arial" charset="0"/>
              </a:rPr>
              <a:t>Inbound Investment in India  (FDI)</a:t>
            </a:r>
            <a:r>
              <a:rPr lang="en-US" altLang="en-US" sz="2400" b="0" dirty="0">
                <a:solidFill>
                  <a:schemeClr val="bg1"/>
                </a:solidFill>
                <a:latin typeface="Arial" charset="0"/>
              </a:rPr>
              <a:t> </a:t>
            </a:r>
            <a:br>
              <a:rPr lang="en-US" altLang="en-US" sz="3100" b="0" dirty="0">
                <a:latin typeface="Arial" charset="0"/>
              </a:rPr>
            </a:br>
            <a:br>
              <a:rPr lang="en-US" altLang="en-US" sz="3100" b="0" dirty="0">
                <a:latin typeface="Arial" charset="0"/>
              </a:rPr>
            </a:br>
            <a:br>
              <a:rPr lang="en-US" altLang="en-US" sz="3100" b="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endParaRPr lang="en-US" altLang="en-US" sz="44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18</a:t>
            </a:fld>
            <a:endParaRPr lang="en-US" sz="1800" dirty="0">
              <a:solidFill>
                <a:schemeClr val="tx1"/>
              </a:solidFill>
            </a:endParaRPr>
          </a:p>
        </p:txBody>
      </p:sp>
      <p:sp>
        <p:nvSpPr>
          <p:cNvPr id="21" name="Snip Single Corner Rectangle 20"/>
          <p:cNvSpPr/>
          <p:nvPr/>
        </p:nvSpPr>
        <p:spPr>
          <a:xfrm>
            <a:off x="152400" y="1752600"/>
            <a:ext cx="609600" cy="4572000"/>
          </a:xfrm>
          <a:prstGeom prst="snip1Rect">
            <a:avLst>
              <a:gd name="adj" fmla="val 47489"/>
            </a:avLst>
          </a:prstGeom>
          <a:blipFill>
            <a:blip r:embed="rId3"/>
            <a:tile tx="0" ty="0" sx="100000" sy="100000" flip="none" algn="tl"/>
          </a:blip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3333FF"/>
              </a:solidFill>
            </a:endParaRPr>
          </a:p>
        </p:txBody>
      </p:sp>
      <p:sp>
        <p:nvSpPr>
          <p:cNvPr id="23" name="Round Single Corner Rectangle 22"/>
          <p:cNvSpPr/>
          <p:nvPr/>
        </p:nvSpPr>
        <p:spPr>
          <a:xfrm>
            <a:off x="3962400" y="1905000"/>
            <a:ext cx="2438400" cy="990600"/>
          </a:xfrm>
          <a:prstGeom prst="round1Rect">
            <a:avLst/>
          </a:prstGeom>
          <a:solidFill>
            <a:srgbClr val="AEF8CA"/>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rgbClr val="C00000"/>
                </a:solidFill>
              </a:rPr>
              <a:t>Powers delegated to the Authorized Bank- (AD)</a:t>
            </a:r>
          </a:p>
        </p:txBody>
      </p:sp>
      <p:sp>
        <p:nvSpPr>
          <p:cNvPr id="24" name="Parallelogram 23"/>
          <p:cNvSpPr/>
          <p:nvPr/>
        </p:nvSpPr>
        <p:spPr>
          <a:xfrm>
            <a:off x="6400800" y="1981200"/>
            <a:ext cx="2438400" cy="1295400"/>
          </a:xfrm>
          <a:prstGeom prst="parallelogram">
            <a:avLst/>
          </a:prstGeom>
          <a:solidFill>
            <a:srgbClr val="FFCC66"/>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solidFill>
                  <a:srgbClr val="C00000"/>
                </a:solidFill>
              </a:rPr>
              <a:t>(DIPP) Department of Industrial Policy and Promotion</a:t>
            </a:r>
            <a:endParaRPr lang="en-US" dirty="0">
              <a:ln>
                <a:solidFill>
                  <a:srgbClr val="7030A0"/>
                </a:solidFill>
              </a:ln>
              <a:solidFill>
                <a:srgbClr val="C00000"/>
              </a:solidFill>
              <a:latin typeface="+mj-lt"/>
            </a:endParaRPr>
          </a:p>
        </p:txBody>
      </p:sp>
      <p:sp>
        <p:nvSpPr>
          <p:cNvPr id="26" name="Cube 25"/>
          <p:cNvSpPr/>
          <p:nvPr/>
        </p:nvSpPr>
        <p:spPr>
          <a:xfrm>
            <a:off x="4876800" y="3429000"/>
            <a:ext cx="1905000" cy="2362200"/>
          </a:xfrm>
          <a:prstGeom prst="cube">
            <a:avLst/>
          </a:prstGeom>
          <a:blipFill>
            <a:blip r:embed="rId4"/>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7030A0"/>
                </a:solidFill>
              </a:rPr>
              <a:t>Master Circular No.20/2000</a:t>
            </a:r>
          </a:p>
          <a:p>
            <a:pPr algn="ctr"/>
            <a:r>
              <a:rPr lang="en-US" dirty="0">
                <a:solidFill>
                  <a:srgbClr val="7030A0"/>
                </a:solidFill>
              </a:rPr>
              <a:t>-RB  and Cir 362/2016-RB etc </a:t>
            </a:r>
          </a:p>
        </p:txBody>
      </p:sp>
      <p:sp>
        <p:nvSpPr>
          <p:cNvPr id="27" name="Flowchart: Alternate Process 26"/>
          <p:cNvSpPr/>
          <p:nvPr/>
        </p:nvSpPr>
        <p:spPr>
          <a:xfrm>
            <a:off x="6934200" y="3657600"/>
            <a:ext cx="1828800" cy="2514600"/>
          </a:xfrm>
          <a:prstGeom prst="flowChartAlternateProcess">
            <a:avLst/>
          </a:prstGeom>
          <a:blipFill>
            <a:blip r:embed="rId5"/>
            <a:tile tx="0" ty="0" sx="100000" sy="100000" flip="none" algn="tl"/>
          </a:blipFill>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3333FF"/>
                </a:solidFill>
              </a:rPr>
              <a:t>FAQs issued by the RBI Available on website www.rbi.org.in</a:t>
            </a:r>
          </a:p>
        </p:txBody>
      </p:sp>
      <p:sp>
        <p:nvSpPr>
          <p:cNvPr id="28" name="Chord 27"/>
          <p:cNvSpPr/>
          <p:nvPr/>
        </p:nvSpPr>
        <p:spPr>
          <a:xfrm>
            <a:off x="1143000" y="4648200"/>
            <a:ext cx="6096000" cy="1447800"/>
          </a:xfrm>
          <a:prstGeom prst="chord">
            <a:avLst>
              <a:gd name="adj1" fmla="val 2700000"/>
              <a:gd name="adj2" fmla="val 165093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D818D8"/>
                </a:solidFill>
              </a:rPr>
              <a:t>FIPB (Foreign Investment  </a:t>
            </a:r>
          </a:p>
          <a:p>
            <a:r>
              <a:rPr lang="en-US" b="1" dirty="0">
                <a:solidFill>
                  <a:srgbClr val="D818D8"/>
                </a:solidFill>
              </a:rPr>
              <a:t>Promotion Board ) </a:t>
            </a:r>
            <a:endParaRPr lang="en-US" dirty="0">
              <a:solidFill>
                <a:srgbClr val="D818D8"/>
              </a:solidFill>
            </a:endParaRPr>
          </a:p>
        </p:txBody>
      </p:sp>
      <p:sp>
        <p:nvSpPr>
          <p:cNvPr id="29" name="Flowchart: Predefined Process 28"/>
          <p:cNvSpPr/>
          <p:nvPr/>
        </p:nvSpPr>
        <p:spPr>
          <a:xfrm>
            <a:off x="914400" y="2209800"/>
            <a:ext cx="2895600" cy="2209800"/>
          </a:xfrm>
          <a:prstGeom prst="flowChartPredefinedProcess">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t="100000" r="100000"/>
            </a:path>
            <a:tileRect l="-100000" b="-10000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tx1"/>
                </a:solidFill>
              </a:rPr>
              <a:t>Inbound  Investment in  India is governed and regulated entirely by the RBI , DIPP and FIPB </a:t>
            </a:r>
          </a:p>
          <a:p>
            <a:pPr algn="ctr"/>
            <a:endParaRPr lang="en-US" dirty="0"/>
          </a:p>
        </p:txBody>
      </p:sp>
    </p:spTree>
    <p:extLst>
      <p:ext uri="{BB962C8B-B14F-4D97-AF65-F5344CB8AC3E}">
        <p14:creationId xmlns:p14="http://schemas.microsoft.com/office/powerpoint/2010/main" val="678193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19</a:t>
            </a:fld>
            <a:endParaRPr lang="en-US" sz="1800" dirty="0">
              <a:solidFill>
                <a:schemeClr val="tx1"/>
              </a:solidFill>
            </a:endParaRPr>
          </a:p>
        </p:txBody>
      </p:sp>
      <p:sp>
        <p:nvSpPr>
          <p:cNvPr id="19" name="Rectangle 18"/>
          <p:cNvSpPr/>
          <p:nvPr/>
        </p:nvSpPr>
        <p:spPr>
          <a:xfrm>
            <a:off x="152400" y="1143000"/>
            <a:ext cx="3886200" cy="381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b="1" dirty="0">
                <a:solidFill>
                  <a:schemeClr val="bg1"/>
                </a:solidFill>
                <a:latin typeface="Arial" charset="0"/>
              </a:rPr>
              <a:t>Inbound Investment in India(FDI)</a:t>
            </a:r>
            <a:endParaRPr lang="en-US" dirty="0">
              <a:solidFill>
                <a:schemeClr val="bg1"/>
              </a:solidFill>
            </a:endParaRPr>
          </a:p>
        </p:txBody>
      </p:sp>
      <p:sp>
        <p:nvSpPr>
          <p:cNvPr id="22" name="Rectangle 2"/>
          <p:cNvSpPr>
            <a:spLocks noGrp="1" noChangeArrowheads="1"/>
          </p:cNvSpPr>
          <p:nvPr>
            <p:ph type="ctrTitle"/>
          </p:nvPr>
        </p:nvSpPr>
        <p:spPr>
          <a:xfrm>
            <a:off x="129480" y="990600"/>
            <a:ext cx="8938320" cy="5334000"/>
          </a:xfrm>
          <a:noFill/>
          <a:extLst>
            <a:ext uri="{909E8E84-426E-40DD-AFC4-6F175D3DCCD1}">
              <a14:hiddenFill xmlns:a14="http://schemas.microsoft.com/office/drawing/2010/main">
                <a:solidFill>
                  <a:srgbClr val="000080"/>
                </a:solidFill>
              </a14:hiddenFill>
            </a:ext>
          </a:extLst>
        </p:spPr>
        <p:txBody>
          <a:bodyPr>
            <a:noAutofit/>
          </a:bodyPr>
          <a:lstStyle/>
          <a:p>
            <a:pPr algn="l"/>
            <a:br>
              <a:rPr lang="en-US" altLang="en-US" sz="1400" b="0" dirty="0">
                <a:latin typeface="Arial" charset="0"/>
              </a:rPr>
            </a:br>
            <a:br>
              <a:rPr lang="en-US" altLang="en-US" sz="1400" b="0" dirty="0">
                <a:latin typeface="Arial" charset="0"/>
              </a:rPr>
            </a:br>
            <a:r>
              <a:rPr lang="en-US" sz="1800" b="1" dirty="0"/>
              <a:t>Foreign Direct Investment (FDI) Policy</a:t>
            </a:r>
            <a:br>
              <a:rPr lang="en-US" sz="1800" b="1" dirty="0"/>
            </a:br>
            <a:r>
              <a:rPr lang="en-US" sz="1800" i="1" dirty="0"/>
              <a:t>FDI policy formulated by the Department of Industrial Policy and Promotion (‘DIPP’), Ministry of Commerce &amp; Industry The DIPP regulates FDI through Press Notes (PNs) and Consolidated FDI policy</a:t>
            </a:r>
            <a:br>
              <a:rPr lang="en-US" sz="1800" i="1" dirty="0"/>
            </a:br>
            <a:r>
              <a:rPr lang="en-US" sz="1800" b="1" dirty="0"/>
              <a:t>The Consolidated FDI policy issued by the DIPP - earlier six months, now annually in April</a:t>
            </a:r>
            <a:br>
              <a:rPr lang="en-US" sz="1800" b="1" dirty="0"/>
            </a:br>
            <a:r>
              <a:rPr lang="en-US" sz="1800" i="1" dirty="0"/>
              <a:t>Consolidation of all press notes/press releases/clarifications and includes various definitions  </a:t>
            </a:r>
            <a:br>
              <a:rPr lang="en-US" sz="1800" i="1" dirty="0"/>
            </a:br>
            <a:r>
              <a:rPr lang="en-US" sz="1800" i="1" dirty="0"/>
              <a:t>as well First Consolidated FDI Policy was effective 1 April 2010 vide Circular 1 of 2010</a:t>
            </a:r>
            <a:br>
              <a:rPr lang="en-US" sz="1800" i="1" dirty="0"/>
            </a:br>
            <a:r>
              <a:rPr lang="en-US" sz="1800" i="1" dirty="0"/>
              <a:t>Current Consolidated FDI policy is effective 12 May  2015 </a:t>
            </a:r>
            <a:br>
              <a:rPr lang="en-US" sz="1800" i="1" dirty="0"/>
            </a:br>
            <a:r>
              <a:rPr lang="en-US" sz="1800" b="1" dirty="0"/>
              <a:t>Other DIPP Sources - DIPP Chat, Bulletin Board, Review Books, etc</a:t>
            </a:r>
            <a:br>
              <a:rPr lang="en-US" sz="1800" b="1" dirty="0"/>
            </a:br>
            <a:r>
              <a:rPr lang="en-US" sz="1800" b="1" dirty="0"/>
              <a:t>FEMA Notification and RBI Circulars</a:t>
            </a:r>
            <a:br>
              <a:rPr lang="en-US" sz="1800" b="1" dirty="0"/>
            </a:br>
            <a:r>
              <a:rPr lang="en-US" sz="1800" i="1" dirty="0"/>
              <a:t>The FEMA 1999 and FEMA Notification No. 20 is statutory framework / legal edifice which enacts PNs  RBI’s Master Circular (issued 1 July and now updated from time to time), FAQs and Regular Circulars  Impact of other laws e.g. Insurance, PSRA, etc</a:t>
            </a:r>
            <a:br>
              <a:rPr lang="en-US" sz="1800" i="1" dirty="0"/>
            </a:br>
            <a:r>
              <a:rPr lang="en-US" sz="1800" b="1" dirty="0"/>
              <a:t>Portfolio Investment Schemes under FEMA ( Notification No. 20)</a:t>
            </a:r>
            <a:br>
              <a:rPr lang="en-US" sz="1800" b="1" dirty="0"/>
            </a:br>
            <a:r>
              <a:rPr lang="en-US" sz="1800" i="1" dirty="0"/>
              <a:t>Portfolio Scheme is for NRIs, FIIs, QFIs, FVCI is distinct though they can also invest under FDI Scheme</a:t>
            </a:r>
            <a:endParaRPr lang="en-US" altLang="en-US" sz="2000" b="0" i="1" dirty="0">
              <a:latin typeface="Arial" charset="0"/>
            </a:endParaRPr>
          </a:p>
        </p:txBody>
      </p:sp>
    </p:spTree>
    <p:extLst>
      <p:ext uri="{BB962C8B-B14F-4D97-AF65-F5344CB8AC3E}">
        <p14:creationId xmlns:p14="http://schemas.microsoft.com/office/powerpoint/2010/main" val="379951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a:t>
            </a:fld>
            <a:endParaRPr lang="en-US" sz="1800" dirty="0">
              <a:solidFill>
                <a:schemeClr val="tx1"/>
              </a:solidFill>
            </a:endParaRPr>
          </a:p>
        </p:txBody>
      </p:sp>
      <p:sp>
        <p:nvSpPr>
          <p:cNvPr id="11" name="Rectangle 10"/>
          <p:cNvSpPr/>
          <p:nvPr/>
        </p:nvSpPr>
        <p:spPr>
          <a:xfrm>
            <a:off x="228600" y="990600"/>
            <a:ext cx="5029200" cy="914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What to consider ??</a:t>
            </a:r>
          </a:p>
        </p:txBody>
      </p:sp>
      <p:sp>
        <p:nvSpPr>
          <p:cNvPr id="15" name="Rectangle 14"/>
          <p:cNvSpPr/>
          <p:nvPr/>
        </p:nvSpPr>
        <p:spPr>
          <a:xfrm>
            <a:off x="533400" y="2133600"/>
            <a:ext cx="8229600" cy="411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a:p>
            <a:endParaRPr lang="en-US" dirty="0">
              <a:solidFill>
                <a:schemeClr val="tx1"/>
              </a:solidFill>
            </a:endParaRPr>
          </a:p>
          <a:p>
            <a:r>
              <a:rPr lang="en-US" dirty="0">
                <a:solidFill>
                  <a:schemeClr val="tx1"/>
                </a:solidFill>
              </a:rPr>
              <a:t>• Tax Treaty Network</a:t>
            </a:r>
          </a:p>
          <a:p>
            <a:r>
              <a:rPr lang="en-US" dirty="0">
                <a:solidFill>
                  <a:schemeClr val="tx1"/>
                </a:solidFill>
              </a:rPr>
              <a:t>• Repatriation of Income</a:t>
            </a:r>
          </a:p>
          <a:p>
            <a:r>
              <a:rPr lang="en-US" dirty="0">
                <a:solidFill>
                  <a:schemeClr val="tx1"/>
                </a:solidFill>
              </a:rPr>
              <a:t>• Capital Gain Tax on Exit</a:t>
            </a:r>
          </a:p>
          <a:p>
            <a:r>
              <a:rPr lang="en-US" dirty="0">
                <a:solidFill>
                  <a:schemeClr val="tx1"/>
                </a:solidFill>
              </a:rPr>
              <a:t>• Controlled Foreign Corporation Rules (CFC)</a:t>
            </a:r>
          </a:p>
          <a:p>
            <a:r>
              <a:rPr lang="en-US" dirty="0">
                <a:solidFill>
                  <a:schemeClr val="tx1"/>
                </a:solidFill>
              </a:rPr>
              <a:t>• GAAR</a:t>
            </a:r>
          </a:p>
          <a:p>
            <a:r>
              <a:rPr lang="en-US" dirty="0">
                <a:solidFill>
                  <a:schemeClr val="tx1"/>
                </a:solidFill>
              </a:rPr>
              <a:t>• Thin </a:t>
            </a:r>
            <a:r>
              <a:rPr lang="en-US" dirty="0" err="1">
                <a:solidFill>
                  <a:schemeClr val="tx1"/>
                </a:solidFill>
              </a:rPr>
              <a:t>Capitalisation</a:t>
            </a:r>
            <a:endParaRPr lang="en-US" dirty="0">
              <a:solidFill>
                <a:schemeClr val="tx1"/>
              </a:solidFill>
            </a:endParaRPr>
          </a:p>
          <a:p>
            <a:r>
              <a:rPr lang="en-US" dirty="0">
                <a:solidFill>
                  <a:schemeClr val="tx1"/>
                </a:solidFill>
              </a:rPr>
              <a:t>• Corporate Laws</a:t>
            </a:r>
          </a:p>
          <a:p>
            <a:r>
              <a:rPr lang="en-US" dirty="0">
                <a:solidFill>
                  <a:schemeClr val="tx1"/>
                </a:solidFill>
              </a:rPr>
              <a:t>• Setting up &amp; maintenance Costs</a:t>
            </a:r>
          </a:p>
          <a:p>
            <a:r>
              <a:rPr lang="en-US" dirty="0">
                <a:solidFill>
                  <a:schemeClr val="tx1"/>
                </a:solidFill>
              </a:rPr>
              <a:t>• Funding Options</a:t>
            </a:r>
          </a:p>
          <a:p>
            <a:r>
              <a:rPr lang="en-US" dirty="0">
                <a:solidFill>
                  <a:schemeClr val="tx1"/>
                </a:solidFill>
              </a:rPr>
              <a:t>• Other Directives / Incentives</a:t>
            </a:r>
          </a:p>
          <a:p>
            <a:r>
              <a:rPr lang="en-US" dirty="0">
                <a:solidFill>
                  <a:schemeClr val="tx1"/>
                </a:solidFill>
              </a:rPr>
              <a:t>• Ease of winding up</a:t>
            </a:r>
          </a:p>
          <a:p>
            <a:r>
              <a:rPr lang="en-US" dirty="0">
                <a:solidFill>
                  <a:schemeClr val="tx1"/>
                </a:solidFill>
              </a:rPr>
              <a:t>• Exchange Control Regulations</a:t>
            </a:r>
          </a:p>
          <a:p>
            <a:r>
              <a:rPr lang="en-US" dirty="0">
                <a:solidFill>
                  <a:schemeClr val="tx1"/>
                </a:solidFill>
              </a:rPr>
              <a:t>• Foreign Tax Credit </a:t>
            </a:r>
          </a:p>
        </p:txBody>
      </p:sp>
      <p:sp>
        <p:nvSpPr>
          <p:cNvPr id="16" name="Rectangle 15"/>
          <p:cNvSpPr/>
          <p:nvPr/>
        </p:nvSpPr>
        <p:spPr>
          <a:xfrm>
            <a:off x="609600" y="2209800"/>
            <a:ext cx="3962400" cy="381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sz="2000" dirty="0">
                <a:solidFill>
                  <a:srgbClr val="FF0000"/>
                </a:solidFill>
              </a:rPr>
              <a:t>Commercial Prudence </a:t>
            </a:r>
          </a:p>
          <a:p>
            <a:pPr algn="ctr"/>
            <a:endParaRPr lang="en-US" dirty="0"/>
          </a:p>
        </p:txBody>
      </p:sp>
      <p:sp>
        <p:nvSpPr>
          <p:cNvPr id="17" name="Rectangular Callout 16"/>
          <p:cNvSpPr/>
          <p:nvPr/>
        </p:nvSpPr>
        <p:spPr>
          <a:xfrm rot="905816">
            <a:off x="6529491" y="1256616"/>
            <a:ext cx="2133600" cy="685800"/>
          </a:xfrm>
          <a:prstGeom prst="wedgeRect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FF"/>
                </a:solidFill>
              </a:rPr>
              <a:t>Why ??</a:t>
            </a:r>
          </a:p>
        </p:txBody>
      </p:sp>
      <p:sp>
        <p:nvSpPr>
          <p:cNvPr id="18" name="Flowchart: Data 17"/>
          <p:cNvSpPr/>
          <p:nvPr/>
        </p:nvSpPr>
        <p:spPr>
          <a:xfrm rot="20762340">
            <a:off x="4838812" y="3447394"/>
            <a:ext cx="3558106" cy="2198697"/>
          </a:xfrm>
          <a:prstGeom prst="flowChartInputOutput">
            <a:avLst/>
          </a:prstGeom>
          <a:blipFill>
            <a:blip r:embed="rId3"/>
            <a:tile tx="0" ty="0" sx="100000" sy="100000" flip="none" algn="tl"/>
          </a:blip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rgbClr val="3333FF"/>
                </a:solidFill>
              </a:rPr>
              <a:t>India Perspective </a:t>
            </a:r>
          </a:p>
          <a:p>
            <a:pPr algn="ctr"/>
            <a:r>
              <a:rPr lang="en-US" dirty="0">
                <a:solidFill>
                  <a:srgbClr val="3333FF"/>
                </a:solidFill>
              </a:rPr>
              <a:t>FEMA ,</a:t>
            </a:r>
          </a:p>
          <a:p>
            <a:pPr algn="ctr"/>
            <a:r>
              <a:rPr lang="en-US" dirty="0">
                <a:solidFill>
                  <a:srgbClr val="3333FF"/>
                </a:solidFill>
              </a:rPr>
              <a:t>Income Tax,</a:t>
            </a:r>
          </a:p>
          <a:p>
            <a:pPr algn="ctr"/>
            <a:r>
              <a:rPr lang="en-US" dirty="0">
                <a:solidFill>
                  <a:srgbClr val="3333FF"/>
                </a:solidFill>
              </a:rPr>
              <a:t>Vat </a:t>
            </a:r>
          </a:p>
          <a:p>
            <a:pPr algn="ctr"/>
            <a:r>
              <a:rPr lang="en-US" dirty="0">
                <a:solidFill>
                  <a:srgbClr val="3333FF"/>
                </a:solidFill>
              </a:rPr>
              <a:t> and </a:t>
            </a:r>
          </a:p>
          <a:p>
            <a:pPr algn="ctr"/>
            <a:r>
              <a:rPr lang="en-US" dirty="0">
                <a:solidFill>
                  <a:srgbClr val="3333FF"/>
                </a:solidFill>
              </a:rPr>
              <a:t>Service Tax  </a:t>
            </a:r>
          </a:p>
        </p:txBody>
      </p:sp>
      <p:sp>
        <p:nvSpPr>
          <p:cNvPr id="1026" name="AutoShape 2" descr="Image result for business man looking with surprise pic"/>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Related image"/>
          <p:cNvPicPr>
            <a:picLocks noChangeAspect="1" noChangeArrowheads="1"/>
          </p:cNvPicPr>
          <p:nvPr/>
        </p:nvPicPr>
        <p:blipFill>
          <a:blip r:embed="rId4"/>
          <a:srcRect/>
          <a:stretch>
            <a:fillRect/>
          </a:stretch>
        </p:blipFill>
        <p:spPr bwMode="auto">
          <a:xfrm>
            <a:off x="5181600" y="1752600"/>
            <a:ext cx="1676400" cy="1817080"/>
          </a:xfrm>
          <a:prstGeom prst="rect">
            <a:avLst/>
          </a:prstGeom>
          <a:noFill/>
        </p:spPr>
      </p:pic>
    </p:spTree>
    <p:extLst>
      <p:ext uri="{BB962C8B-B14F-4D97-AF65-F5344CB8AC3E}">
        <p14:creationId xmlns:p14="http://schemas.microsoft.com/office/powerpoint/2010/main" val="2343100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20</a:t>
            </a:fld>
            <a:endParaRPr lang="en-US" sz="1800" dirty="0">
              <a:solidFill>
                <a:schemeClr val="tx1"/>
              </a:solidFill>
            </a:endParaRPr>
          </a:p>
        </p:txBody>
      </p:sp>
      <p:sp>
        <p:nvSpPr>
          <p:cNvPr id="11" name="Folded Corner 10"/>
          <p:cNvSpPr/>
          <p:nvPr/>
        </p:nvSpPr>
        <p:spPr>
          <a:xfrm>
            <a:off x="457200" y="1295400"/>
            <a:ext cx="3581400" cy="50292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tx2"/>
              </a:solidFill>
            </a:endParaRPr>
          </a:p>
          <a:p>
            <a:r>
              <a:rPr lang="en-US" b="1" dirty="0">
                <a:solidFill>
                  <a:schemeClr val="tx2"/>
                </a:solidFill>
              </a:rPr>
              <a:t>Schedule 1</a:t>
            </a:r>
          </a:p>
          <a:p>
            <a:r>
              <a:rPr lang="en-US" dirty="0">
                <a:solidFill>
                  <a:schemeClr val="tx2"/>
                </a:solidFill>
              </a:rPr>
              <a:t> FDI Scheme for Foreign Investors including NRIs and incorporates FDI in LLP as well</a:t>
            </a:r>
          </a:p>
          <a:p>
            <a:r>
              <a:rPr lang="en-US" b="1" dirty="0">
                <a:solidFill>
                  <a:schemeClr val="tx2"/>
                </a:solidFill>
              </a:rPr>
              <a:t>Schedule 2</a:t>
            </a:r>
          </a:p>
          <a:p>
            <a:r>
              <a:rPr lang="en-US" dirty="0">
                <a:solidFill>
                  <a:schemeClr val="tx2"/>
                </a:solidFill>
              </a:rPr>
              <a:t>FII Investments under PIS</a:t>
            </a:r>
          </a:p>
          <a:p>
            <a:r>
              <a:rPr lang="en-US" b="1" dirty="0">
                <a:solidFill>
                  <a:schemeClr val="tx2"/>
                </a:solidFill>
              </a:rPr>
              <a:t>Schedule 3</a:t>
            </a:r>
          </a:p>
          <a:p>
            <a:r>
              <a:rPr lang="en-US" dirty="0">
                <a:solidFill>
                  <a:schemeClr val="tx2"/>
                </a:solidFill>
              </a:rPr>
              <a:t> NRIs Investment on Indian Stock Exchange on </a:t>
            </a:r>
          </a:p>
          <a:p>
            <a:r>
              <a:rPr lang="en-US" b="1" dirty="0">
                <a:solidFill>
                  <a:schemeClr val="tx2"/>
                </a:solidFill>
              </a:rPr>
              <a:t>Schedule 4</a:t>
            </a:r>
          </a:p>
          <a:p>
            <a:r>
              <a:rPr lang="en-US" dirty="0">
                <a:solidFill>
                  <a:schemeClr val="tx2"/>
                </a:solidFill>
              </a:rPr>
              <a:t>NRI Investment on non-repatriation basis</a:t>
            </a:r>
          </a:p>
          <a:p>
            <a:r>
              <a:rPr lang="en-US" b="1" dirty="0">
                <a:solidFill>
                  <a:schemeClr val="tx2"/>
                </a:solidFill>
              </a:rPr>
              <a:t>Schedule 5</a:t>
            </a:r>
          </a:p>
          <a:p>
            <a:r>
              <a:rPr lang="en-US" dirty="0">
                <a:solidFill>
                  <a:schemeClr val="tx2"/>
                </a:solidFill>
              </a:rPr>
              <a:t>Purchase and sale of securities other than shares or convertible debentures by Non-Resident (FIIs, QFI and NRIs</a:t>
            </a:r>
            <a:r>
              <a:rPr lang="en-US" sz="1600" dirty="0">
                <a:solidFill>
                  <a:schemeClr val="tx2"/>
                </a:solidFill>
              </a:rPr>
              <a:t>)</a:t>
            </a:r>
            <a:endParaRPr lang="en-US" sz="1600" b="1" dirty="0">
              <a:solidFill>
                <a:schemeClr val="tx2"/>
              </a:solidFill>
            </a:endParaRPr>
          </a:p>
        </p:txBody>
      </p:sp>
      <p:sp>
        <p:nvSpPr>
          <p:cNvPr id="15" name="Folded Corner 14"/>
          <p:cNvSpPr/>
          <p:nvPr/>
        </p:nvSpPr>
        <p:spPr>
          <a:xfrm>
            <a:off x="5486400" y="1295400"/>
            <a:ext cx="3276600" cy="49530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2"/>
              </a:solidFill>
            </a:endParaRPr>
          </a:p>
          <a:p>
            <a:r>
              <a:rPr lang="en-US" sz="2000" dirty="0">
                <a:solidFill>
                  <a:schemeClr val="tx2"/>
                </a:solidFill>
              </a:rPr>
              <a:t> </a:t>
            </a:r>
          </a:p>
          <a:p>
            <a:endParaRPr lang="en-US" sz="2000" b="1" dirty="0">
              <a:solidFill>
                <a:schemeClr val="tx2"/>
              </a:solidFill>
            </a:endParaRPr>
          </a:p>
          <a:p>
            <a:r>
              <a:rPr lang="en-US" sz="1600" b="1" dirty="0">
                <a:solidFill>
                  <a:schemeClr val="tx2"/>
                </a:solidFill>
              </a:rPr>
              <a:t>Schedule 6</a:t>
            </a:r>
          </a:p>
          <a:p>
            <a:r>
              <a:rPr lang="en-US" sz="1600" dirty="0">
                <a:solidFill>
                  <a:schemeClr val="tx2"/>
                </a:solidFill>
              </a:rPr>
              <a:t> Foreign Venture Capital Investors Investment</a:t>
            </a:r>
          </a:p>
          <a:p>
            <a:r>
              <a:rPr lang="en-US" sz="1600" dirty="0">
                <a:solidFill>
                  <a:schemeClr val="tx2"/>
                </a:solidFill>
              </a:rPr>
              <a:t>Scheme (SEBI registered)</a:t>
            </a:r>
          </a:p>
          <a:p>
            <a:r>
              <a:rPr lang="en-US" sz="1600" dirty="0">
                <a:solidFill>
                  <a:schemeClr val="tx2"/>
                </a:solidFill>
              </a:rPr>
              <a:t> Automatic Route or Approval Route i.e. prior approval from the Foreign Investment Promotion Board</a:t>
            </a:r>
          </a:p>
          <a:p>
            <a:r>
              <a:rPr lang="en-US" sz="1600" dirty="0">
                <a:solidFill>
                  <a:schemeClr val="tx2"/>
                </a:solidFill>
              </a:rPr>
              <a:t> </a:t>
            </a:r>
            <a:r>
              <a:rPr lang="en-US" sz="1600" b="1" dirty="0">
                <a:solidFill>
                  <a:schemeClr val="tx2"/>
                </a:solidFill>
              </a:rPr>
              <a:t>Schedule 7</a:t>
            </a:r>
          </a:p>
          <a:p>
            <a:r>
              <a:rPr lang="en-US" sz="1600" dirty="0">
                <a:solidFill>
                  <a:schemeClr val="tx2"/>
                </a:solidFill>
              </a:rPr>
              <a:t> IDR by eligible foreign companies in India</a:t>
            </a:r>
          </a:p>
          <a:p>
            <a:r>
              <a:rPr lang="en-US" sz="1600" dirty="0">
                <a:solidFill>
                  <a:schemeClr val="tx2"/>
                </a:solidFill>
              </a:rPr>
              <a:t> </a:t>
            </a:r>
            <a:r>
              <a:rPr lang="en-US" sz="1600" b="1" dirty="0">
                <a:solidFill>
                  <a:schemeClr val="tx2"/>
                </a:solidFill>
              </a:rPr>
              <a:t>Schedule 8</a:t>
            </a:r>
          </a:p>
          <a:p>
            <a:r>
              <a:rPr lang="en-US" sz="1600" dirty="0">
                <a:solidFill>
                  <a:schemeClr val="tx2"/>
                </a:solidFill>
              </a:rPr>
              <a:t>Investment by QFI in shares</a:t>
            </a:r>
            <a:endParaRPr lang="en-US" sz="1600" b="1" dirty="0">
              <a:solidFill>
                <a:schemeClr val="tx2"/>
              </a:solidFill>
            </a:endParaRPr>
          </a:p>
          <a:p>
            <a:r>
              <a:rPr lang="en-US" sz="1600" b="1" dirty="0">
                <a:solidFill>
                  <a:schemeClr val="tx2"/>
                </a:solidFill>
              </a:rPr>
              <a:t>Schedule 9</a:t>
            </a:r>
          </a:p>
          <a:p>
            <a:r>
              <a:rPr lang="en-US" sz="1600" dirty="0">
                <a:solidFill>
                  <a:schemeClr val="tx2"/>
                </a:solidFill>
              </a:rPr>
              <a:t>FDI in LLPs</a:t>
            </a:r>
          </a:p>
          <a:p>
            <a:r>
              <a:rPr lang="en-US" sz="1600" dirty="0">
                <a:solidFill>
                  <a:schemeClr val="tx2"/>
                </a:solidFill>
              </a:rPr>
              <a:t>Schedule 10</a:t>
            </a:r>
          </a:p>
          <a:p>
            <a:r>
              <a:rPr lang="en-US" sz="1600" dirty="0">
                <a:solidFill>
                  <a:schemeClr val="tx2"/>
                </a:solidFill>
              </a:rPr>
              <a:t>Issue/Transfer of eligible securities to foreign depository </a:t>
            </a:r>
          </a:p>
          <a:p>
            <a:r>
              <a:rPr lang="en-US" sz="1600" dirty="0">
                <a:solidFill>
                  <a:schemeClr val="tx2"/>
                </a:solidFill>
              </a:rPr>
              <a:t>Schedule 11</a:t>
            </a:r>
          </a:p>
          <a:p>
            <a:r>
              <a:rPr lang="en-US" sz="1600" dirty="0">
                <a:solidFill>
                  <a:schemeClr val="tx2"/>
                </a:solidFill>
              </a:rPr>
              <a:t>Investments in an Investment Vehicle e.g. REIT </a:t>
            </a:r>
          </a:p>
          <a:p>
            <a:endParaRPr lang="en-US" sz="1200" dirty="0">
              <a:solidFill>
                <a:schemeClr val="tx2"/>
              </a:solidFill>
            </a:endParaRPr>
          </a:p>
          <a:p>
            <a:endParaRPr lang="en-US" sz="1200" dirty="0"/>
          </a:p>
        </p:txBody>
      </p:sp>
      <p:sp>
        <p:nvSpPr>
          <p:cNvPr id="16" name="TextBox 15"/>
          <p:cNvSpPr txBox="1"/>
          <p:nvPr/>
        </p:nvSpPr>
        <p:spPr>
          <a:xfrm>
            <a:off x="4114800" y="2971800"/>
            <a:ext cx="1219200" cy="369332"/>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wrap="square" rtlCol="0">
            <a:spAutoFit/>
            <a:scene3d>
              <a:camera prst="orthographicFront"/>
              <a:lightRig rig="threePt" dir="t"/>
            </a:scene3d>
            <a:sp3d extrusionH="57150">
              <a:bevelT w="38100" h="38100" prst="relaxedInset"/>
            </a:sp3d>
          </a:bodyPr>
          <a:lstStyle/>
          <a:p>
            <a:r>
              <a:rPr lang="en-US" dirty="0"/>
              <a:t>FEMA 20</a:t>
            </a:r>
          </a:p>
        </p:txBody>
      </p:sp>
    </p:spTree>
    <p:extLst>
      <p:ext uri="{BB962C8B-B14F-4D97-AF65-F5344CB8AC3E}">
        <p14:creationId xmlns:p14="http://schemas.microsoft.com/office/powerpoint/2010/main" val="119160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21</a:t>
            </a:fld>
            <a:endParaRPr lang="en-US" sz="1800" dirty="0">
              <a:solidFill>
                <a:schemeClr val="tx1"/>
              </a:solidFill>
            </a:endParaRPr>
          </a:p>
        </p:txBody>
      </p:sp>
      <p:sp>
        <p:nvSpPr>
          <p:cNvPr id="11" name="Rectangle 2"/>
          <p:cNvSpPr>
            <a:spLocks noGrp="1" noChangeArrowheads="1"/>
          </p:cNvSpPr>
          <p:nvPr>
            <p:ph type="ctrTitle"/>
          </p:nvPr>
        </p:nvSpPr>
        <p:spPr>
          <a:xfrm>
            <a:off x="152400" y="1584960"/>
            <a:ext cx="8686800" cy="4663440"/>
          </a:xfrm>
          <a:noFill/>
          <a:extLst>
            <a:ext uri="{909E8E84-426E-40DD-AFC4-6F175D3DCCD1}">
              <a14:hiddenFill xmlns:a14="http://schemas.microsoft.com/office/drawing/2010/main">
                <a:solidFill>
                  <a:srgbClr val="000080"/>
                </a:solidFill>
              </a14:hiddenFill>
            </a:ext>
          </a:extLst>
        </p:spPr>
        <p:txBody>
          <a:bodyPr>
            <a:noAutofit/>
          </a:bodyPr>
          <a:lstStyle/>
          <a:p>
            <a:pPr algn="l"/>
            <a:r>
              <a:rPr lang="en-US" sz="2000" dirty="0"/>
              <a:t>Sectors in which FDI can be undertaken only with prior Government approval (e.g. Defense, etc) </a:t>
            </a:r>
            <a:br>
              <a:rPr lang="en-US" sz="2000" dirty="0"/>
            </a:br>
            <a:r>
              <a:rPr lang="en-US" sz="2000" dirty="0"/>
              <a:t>&gt;Cases of investment by specified individuals / entities (Bangladesh / Pakistan, etc) </a:t>
            </a:r>
            <a:br>
              <a:rPr lang="en-US" sz="2000" dirty="0"/>
            </a:br>
            <a:r>
              <a:rPr lang="en-US" sz="2000" dirty="0"/>
              <a:t>&gt;Swap of shares i.e. Inbound + Outbound leg </a:t>
            </a:r>
            <a:br>
              <a:rPr lang="en-US" sz="2000" dirty="0"/>
            </a:br>
            <a:r>
              <a:rPr lang="en-US" sz="2000" dirty="0"/>
              <a:t>&gt;Issue of warrants / Partly Paid up Shares </a:t>
            </a:r>
            <a:br>
              <a:rPr lang="en-US" sz="2000" dirty="0"/>
            </a:br>
            <a:r>
              <a:rPr lang="en-US" sz="2000" dirty="0"/>
              <a:t>&gt;Issue of equity / convertible instruments against Import of NEW capital goods / machinery / equipments subject to conditions : -</a:t>
            </a:r>
            <a:br>
              <a:rPr lang="en-US" sz="2000" dirty="0"/>
            </a:br>
            <a:r>
              <a:rPr lang="en-US" sz="2000" dirty="0"/>
              <a:t>- FIPB application within 180 days from shipment of goods</a:t>
            </a:r>
            <a:br>
              <a:rPr lang="en-US" sz="2000" dirty="0"/>
            </a:br>
            <a:r>
              <a:rPr lang="en-US" sz="2000" dirty="0"/>
              <a:t>&gt;Issue of equity / convertible instruments against Pre-operative and pre-</a:t>
            </a:r>
            <a:br>
              <a:rPr lang="en-US" sz="2000" dirty="0"/>
            </a:br>
            <a:r>
              <a:rPr lang="en-US" sz="2000" dirty="0"/>
              <a:t>  incorporation expenses subject to conditions</a:t>
            </a:r>
            <a:br>
              <a:rPr lang="en-US" sz="2000" dirty="0"/>
            </a:br>
            <a:r>
              <a:rPr lang="en-US" sz="2000" dirty="0"/>
              <a:t>– payment by foreign investor to company directly or though FEMA compliant bank account of the foreign investor</a:t>
            </a:r>
            <a:br>
              <a:rPr lang="en-US" sz="2000" dirty="0"/>
            </a:br>
            <a:r>
              <a:rPr lang="en-US" sz="2000" dirty="0"/>
              <a:t>* FDI in an Indian Company which has no operations or downstream investments</a:t>
            </a:r>
            <a:br>
              <a:rPr lang="en-US" sz="2000" dirty="0"/>
            </a:br>
            <a:r>
              <a:rPr lang="en-US" sz="2000" dirty="0"/>
              <a:t>* FDI in an Indian Company which just has or proposes downstream Investments   </a:t>
            </a:r>
            <a:br>
              <a:rPr lang="en-US" sz="2000" dirty="0"/>
            </a:br>
            <a:r>
              <a:rPr lang="en-US" sz="2000" dirty="0"/>
              <a:t>   (Holding Company)</a:t>
            </a:r>
            <a:endParaRPr lang="en-US" altLang="en-US" sz="2000" b="0" dirty="0">
              <a:latin typeface="Arial" charset="0"/>
            </a:endParaRPr>
          </a:p>
        </p:txBody>
      </p:sp>
      <p:sp>
        <p:nvSpPr>
          <p:cNvPr id="15" name="Rectangle 14"/>
          <p:cNvSpPr/>
          <p:nvPr/>
        </p:nvSpPr>
        <p:spPr>
          <a:xfrm>
            <a:off x="76200" y="914400"/>
            <a:ext cx="37338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General cases of Approval Routes</a:t>
            </a:r>
            <a:endParaRPr lang="en-US" dirty="0"/>
          </a:p>
        </p:txBody>
      </p:sp>
    </p:spTree>
    <p:extLst>
      <p:ext uri="{BB962C8B-B14F-4D97-AF65-F5344CB8AC3E}">
        <p14:creationId xmlns:p14="http://schemas.microsoft.com/office/powerpoint/2010/main" val="1916160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22</a:t>
            </a:fld>
            <a:endParaRPr lang="en-US" sz="1800" dirty="0">
              <a:solidFill>
                <a:schemeClr val="tx1"/>
              </a:solidFill>
            </a:endParaRPr>
          </a:p>
        </p:txBody>
      </p:sp>
      <p:sp>
        <p:nvSpPr>
          <p:cNvPr id="11" name="Folded Corner 10"/>
          <p:cNvSpPr/>
          <p:nvPr/>
        </p:nvSpPr>
        <p:spPr>
          <a:xfrm>
            <a:off x="381000" y="1600200"/>
            <a:ext cx="2819400" cy="4724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p>
          <a:p>
            <a:endParaRPr lang="en-US" sz="1600" b="1" dirty="0"/>
          </a:p>
          <a:p>
            <a:endParaRPr lang="en-US" sz="1600" b="1" dirty="0">
              <a:solidFill>
                <a:schemeClr val="tx2"/>
              </a:solidFill>
            </a:endParaRPr>
          </a:p>
          <a:p>
            <a:r>
              <a:rPr lang="en-US" sz="1600" b="1" dirty="0">
                <a:solidFill>
                  <a:schemeClr val="tx2"/>
                </a:solidFill>
              </a:rPr>
              <a:t>Manufacturing sector</a:t>
            </a:r>
          </a:p>
          <a:p>
            <a:r>
              <a:rPr lang="en-US" sz="1200" b="1" dirty="0">
                <a:solidFill>
                  <a:schemeClr val="tx2"/>
                </a:solidFill>
              </a:rPr>
              <a:t>Floriculture, etc &amp; Animal Husbandry</a:t>
            </a:r>
          </a:p>
          <a:p>
            <a:r>
              <a:rPr lang="en-US" sz="1400" b="1" dirty="0">
                <a:solidFill>
                  <a:schemeClr val="tx2"/>
                </a:solidFill>
              </a:rPr>
              <a:t>Mining</a:t>
            </a:r>
          </a:p>
          <a:p>
            <a:r>
              <a:rPr lang="en-US" sz="1200" b="1" dirty="0">
                <a:solidFill>
                  <a:schemeClr val="tx2"/>
                </a:solidFill>
              </a:rPr>
              <a:t>Petroleum &amp; Natural Gas</a:t>
            </a:r>
          </a:p>
          <a:p>
            <a:r>
              <a:rPr lang="en-US" sz="1200" b="1" dirty="0">
                <a:solidFill>
                  <a:schemeClr val="tx2"/>
                </a:solidFill>
              </a:rPr>
              <a:t>Courier Services</a:t>
            </a:r>
          </a:p>
          <a:p>
            <a:r>
              <a:rPr lang="en-US" sz="1200" b="1" dirty="0">
                <a:solidFill>
                  <a:schemeClr val="tx2"/>
                </a:solidFill>
              </a:rPr>
              <a:t>Air Transport Services (a)</a:t>
            </a:r>
          </a:p>
          <a:p>
            <a:r>
              <a:rPr lang="en-US" sz="1200" b="1" dirty="0">
                <a:solidFill>
                  <a:schemeClr val="tx2"/>
                </a:solidFill>
              </a:rPr>
              <a:t>Cash &amp; carry / Wholesale Trading / B2B Ecommerce</a:t>
            </a:r>
          </a:p>
          <a:p>
            <a:r>
              <a:rPr lang="en-US" sz="1200" dirty="0">
                <a:solidFill>
                  <a:schemeClr val="tx2"/>
                </a:solidFill>
              </a:rPr>
              <a:t> </a:t>
            </a:r>
            <a:r>
              <a:rPr lang="en-US" sz="1200" b="1" dirty="0">
                <a:solidFill>
                  <a:schemeClr val="tx2"/>
                </a:solidFill>
              </a:rPr>
              <a:t>IT / ITES / SEZs</a:t>
            </a:r>
          </a:p>
          <a:p>
            <a:r>
              <a:rPr lang="en-US" sz="1200" b="1" dirty="0">
                <a:solidFill>
                  <a:schemeClr val="tx2"/>
                </a:solidFill>
              </a:rPr>
              <a:t>Insurance (26 percent cap)</a:t>
            </a:r>
          </a:p>
          <a:p>
            <a:r>
              <a:rPr lang="en-US" sz="1200" b="1" dirty="0">
                <a:solidFill>
                  <a:schemeClr val="tx2"/>
                </a:solidFill>
              </a:rPr>
              <a:t>Development of housing, etc.</a:t>
            </a:r>
          </a:p>
          <a:p>
            <a:r>
              <a:rPr lang="en-US" sz="1200" b="1" dirty="0">
                <a:solidFill>
                  <a:schemeClr val="tx2"/>
                </a:solidFill>
              </a:rPr>
              <a:t>Single Brand Retail Trading (up to 49%)</a:t>
            </a:r>
          </a:p>
          <a:p>
            <a:r>
              <a:rPr lang="en-US" sz="1200" b="1" dirty="0">
                <a:solidFill>
                  <a:schemeClr val="tx2"/>
                </a:solidFill>
              </a:rPr>
              <a:t>Infrastructure / Shipping</a:t>
            </a:r>
          </a:p>
          <a:p>
            <a:r>
              <a:rPr lang="en-US" sz="1200" b="1" dirty="0">
                <a:solidFill>
                  <a:schemeClr val="tx2"/>
                </a:solidFill>
              </a:rPr>
              <a:t>Hotels and Tourism</a:t>
            </a:r>
          </a:p>
          <a:p>
            <a:r>
              <a:rPr lang="en-US" sz="1200" dirty="0">
                <a:solidFill>
                  <a:schemeClr val="tx2"/>
                </a:solidFill>
              </a:rPr>
              <a:t> </a:t>
            </a:r>
            <a:r>
              <a:rPr lang="en-US" sz="1200" b="1" dirty="0">
                <a:solidFill>
                  <a:schemeClr val="tx2"/>
                </a:solidFill>
              </a:rPr>
              <a:t>Pharmaceuticals – Greenfield</a:t>
            </a:r>
          </a:p>
          <a:p>
            <a:r>
              <a:rPr lang="en-US" sz="1200" b="1" dirty="0">
                <a:solidFill>
                  <a:schemeClr val="tx2"/>
                </a:solidFill>
              </a:rPr>
              <a:t>NBFC (minimum capitalization norms)</a:t>
            </a:r>
          </a:p>
          <a:p>
            <a:r>
              <a:rPr lang="en-US" sz="1200" b="1" dirty="0">
                <a:solidFill>
                  <a:schemeClr val="tx2"/>
                </a:solidFill>
              </a:rPr>
              <a:t>Telecommunications (49%)</a:t>
            </a:r>
          </a:p>
          <a:p>
            <a:r>
              <a:rPr lang="en-US" sz="1200" b="1" dirty="0">
                <a:solidFill>
                  <a:schemeClr val="tx2"/>
                </a:solidFill>
              </a:rPr>
              <a:t>Insurance 49%</a:t>
            </a:r>
            <a:endParaRPr lang="en-US" sz="1200" dirty="0">
              <a:solidFill>
                <a:schemeClr val="tx2"/>
              </a:solidFill>
            </a:endParaRPr>
          </a:p>
          <a:p>
            <a:endParaRPr lang="en-US" sz="1200" dirty="0">
              <a:solidFill>
                <a:schemeClr val="tx2"/>
              </a:solidFill>
            </a:endParaRPr>
          </a:p>
        </p:txBody>
      </p:sp>
      <p:sp>
        <p:nvSpPr>
          <p:cNvPr id="15" name="Folded Corner 14"/>
          <p:cNvSpPr/>
          <p:nvPr/>
        </p:nvSpPr>
        <p:spPr>
          <a:xfrm>
            <a:off x="3581400" y="1600200"/>
            <a:ext cx="2514600" cy="4724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b="1" dirty="0"/>
          </a:p>
          <a:p>
            <a:endParaRPr lang="en-US" sz="1400" b="1" dirty="0"/>
          </a:p>
          <a:p>
            <a:endParaRPr lang="en-US" sz="1400" b="1" dirty="0"/>
          </a:p>
          <a:p>
            <a:r>
              <a:rPr lang="en-US" sz="1400" b="1" dirty="0">
                <a:solidFill>
                  <a:schemeClr val="tx2"/>
                </a:solidFill>
              </a:rPr>
              <a:t>Tea plantations</a:t>
            </a:r>
          </a:p>
          <a:p>
            <a:r>
              <a:rPr lang="en-US" sz="1400" b="1" dirty="0">
                <a:solidFill>
                  <a:schemeClr val="tx2"/>
                </a:solidFill>
              </a:rPr>
              <a:t>Defense 26% / Higher (a)</a:t>
            </a:r>
          </a:p>
          <a:p>
            <a:r>
              <a:rPr lang="en-US" sz="1400" b="1" dirty="0">
                <a:solidFill>
                  <a:schemeClr val="tx2"/>
                </a:solidFill>
              </a:rPr>
              <a:t>Existing Airports beyond 74</a:t>
            </a:r>
          </a:p>
          <a:p>
            <a:r>
              <a:rPr lang="en-US" sz="1400" b="1" dirty="0">
                <a:solidFill>
                  <a:schemeClr val="tx2"/>
                </a:solidFill>
              </a:rPr>
              <a:t>Broadcasting (a)</a:t>
            </a:r>
          </a:p>
          <a:p>
            <a:r>
              <a:rPr lang="it-IT" sz="1400" b="1" dirty="0">
                <a:solidFill>
                  <a:schemeClr val="tx2"/>
                </a:solidFill>
              </a:rPr>
              <a:t>Print Media (26%)</a:t>
            </a:r>
          </a:p>
          <a:p>
            <a:r>
              <a:rPr lang="en-US" sz="1400" b="1" dirty="0">
                <a:solidFill>
                  <a:schemeClr val="tx2"/>
                </a:solidFill>
              </a:rPr>
              <a:t>Single Brand Retail Trading</a:t>
            </a:r>
          </a:p>
          <a:p>
            <a:r>
              <a:rPr lang="en-US" sz="1400" b="1" dirty="0">
                <a:solidFill>
                  <a:schemeClr val="tx2"/>
                </a:solidFill>
              </a:rPr>
              <a:t>(beyond 49% </a:t>
            </a:r>
            <a:r>
              <a:rPr lang="en-US" sz="1400" b="1" dirty="0" err="1">
                <a:solidFill>
                  <a:schemeClr val="tx2"/>
                </a:solidFill>
              </a:rPr>
              <a:t>upto</a:t>
            </a:r>
            <a:r>
              <a:rPr lang="en-US" sz="1400" b="1" dirty="0">
                <a:solidFill>
                  <a:schemeClr val="tx2"/>
                </a:solidFill>
              </a:rPr>
              <a:t> 100%)</a:t>
            </a:r>
          </a:p>
          <a:p>
            <a:r>
              <a:rPr lang="en-US" sz="1400" b="1" dirty="0">
                <a:solidFill>
                  <a:schemeClr val="tx2"/>
                </a:solidFill>
              </a:rPr>
              <a:t>Multi Brand Retail Trading (51%)</a:t>
            </a:r>
          </a:p>
          <a:p>
            <a:r>
              <a:rPr lang="en-US" sz="1400" b="1" dirty="0">
                <a:solidFill>
                  <a:schemeClr val="tx2"/>
                </a:solidFill>
              </a:rPr>
              <a:t>Telecommunication (Beyond49%)</a:t>
            </a:r>
          </a:p>
          <a:p>
            <a:r>
              <a:rPr lang="en-US" sz="1200" b="1" dirty="0">
                <a:solidFill>
                  <a:schemeClr val="tx2"/>
                </a:solidFill>
              </a:rPr>
              <a:t>Pharmaceuticals Brownfield</a:t>
            </a:r>
          </a:p>
          <a:p>
            <a:r>
              <a:rPr lang="en-US" sz="1400" b="1" dirty="0">
                <a:solidFill>
                  <a:schemeClr val="tx2"/>
                </a:solidFill>
              </a:rPr>
              <a:t>Private Security Agencies 49%</a:t>
            </a:r>
          </a:p>
        </p:txBody>
      </p:sp>
      <p:sp>
        <p:nvSpPr>
          <p:cNvPr id="16" name="Folded Corner 15"/>
          <p:cNvSpPr/>
          <p:nvPr/>
        </p:nvSpPr>
        <p:spPr>
          <a:xfrm>
            <a:off x="6477000" y="1600200"/>
            <a:ext cx="2514600" cy="4724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p>
          <a:p>
            <a:pPr algn="ctr"/>
            <a:endParaRPr lang="en-US" sz="1400" b="1" dirty="0"/>
          </a:p>
          <a:p>
            <a:pPr algn="ctr"/>
            <a:endParaRPr lang="en-US" sz="1400" b="1" dirty="0"/>
          </a:p>
          <a:p>
            <a:pPr algn="ctr"/>
            <a:endParaRPr lang="en-US" sz="1400" b="1" dirty="0"/>
          </a:p>
          <a:p>
            <a:r>
              <a:rPr lang="en-US" sz="1400" b="1" dirty="0">
                <a:solidFill>
                  <a:schemeClr val="tx2"/>
                </a:solidFill>
              </a:rPr>
              <a:t>Agriculture – other  than Floriculture</a:t>
            </a:r>
          </a:p>
          <a:p>
            <a:r>
              <a:rPr lang="en-US" sz="1400" dirty="0">
                <a:solidFill>
                  <a:schemeClr val="tx2"/>
                </a:solidFill>
              </a:rPr>
              <a:t> </a:t>
            </a:r>
            <a:r>
              <a:rPr lang="en-US" sz="1400" b="1" dirty="0">
                <a:solidFill>
                  <a:schemeClr val="tx2"/>
                </a:solidFill>
              </a:rPr>
              <a:t>Lottery</a:t>
            </a:r>
          </a:p>
          <a:p>
            <a:r>
              <a:rPr lang="en-US" sz="1400" b="1" dirty="0">
                <a:solidFill>
                  <a:schemeClr val="tx2"/>
                </a:solidFill>
              </a:rPr>
              <a:t>Betting and gambling including Casinos</a:t>
            </a:r>
          </a:p>
          <a:p>
            <a:r>
              <a:rPr lang="en-US" sz="1400" b="1" dirty="0">
                <a:solidFill>
                  <a:schemeClr val="tx2"/>
                </a:solidFill>
              </a:rPr>
              <a:t>Chit fund</a:t>
            </a:r>
          </a:p>
          <a:p>
            <a:r>
              <a:rPr lang="en-US" sz="1400" b="1" dirty="0" err="1">
                <a:solidFill>
                  <a:schemeClr val="tx2"/>
                </a:solidFill>
              </a:rPr>
              <a:t>Nidhi</a:t>
            </a:r>
            <a:r>
              <a:rPr lang="en-US" sz="1400" b="1" dirty="0">
                <a:solidFill>
                  <a:schemeClr val="tx2"/>
                </a:solidFill>
              </a:rPr>
              <a:t> company</a:t>
            </a:r>
          </a:p>
          <a:p>
            <a:r>
              <a:rPr lang="en-US" sz="1400" b="1" dirty="0">
                <a:solidFill>
                  <a:schemeClr val="tx2"/>
                </a:solidFill>
              </a:rPr>
              <a:t>Trading in transferable</a:t>
            </a:r>
          </a:p>
          <a:p>
            <a:r>
              <a:rPr lang="en-US" sz="1400" b="1" dirty="0">
                <a:solidFill>
                  <a:schemeClr val="tx2"/>
                </a:solidFill>
              </a:rPr>
              <a:t>development rights</a:t>
            </a:r>
          </a:p>
          <a:p>
            <a:r>
              <a:rPr lang="en-US" sz="1400" b="1" dirty="0">
                <a:solidFill>
                  <a:schemeClr val="tx2"/>
                </a:solidFill>
              </a:rPr>
              <a:t>Real Estate business  or construction of farm houses</a:t>
            </a:r>
            <a:r>
              <a:rPr lang="en-US" sz="1400" dirty="0">
                <a:solidFill>
                  <a:schemeClr val="tx2"/>
                </a:solidFill>
              </a:rPr>
              <a:t> </a:t>
            </a:r>
          </a:p>
          <a:p>
            <a:r>
              <a:rPr lang="en-US" sz="1400" b="1" dirty="0">
                <a:solidFill>
                  <a:schemeClr val="tx2"/>
                </a:solidFill>
              </a:rPr>
              <a:t>Manufacturing of Cigars &amp; cigarettes</a:t>
            </a:r>
          </a:p>
          <a:p>
            <a:r>
              <a:rPr lang="en-US" sz="1400" b="1" dirty="0">
                <a:solidFill>
                  <a:schemeClr val="tx2"/>
                </a:solidFill>
              </a:rPr>
              <a:t>Activities not open to private sector e.g. Atomic energy, Rail</a:t>
            </a:r>
          </a:p>
          <a:p>
            <a:r>
              <a:rPr lang="en-US" sz="1400" b="1" dirty="0">
                <a:solidFill>
                  <a:schemeClr val="tx2"/>
                </a:solidFill>
              </a:rPr>
              <a:t>transport, etc</a:t>
            </a:r>
            <a:r>
              <a:rPr lang="en-US" sz="1400" b="1" dirty="0">
                <a:solidFill>
                  <a:srgbClr val="3333FF"/>
                </a:solidFill>
              </a:rPr>
              <a:t>.</a:t>
            </a:r>
            <a:endParaRPr lang="en-US" sz="1400" dirty="0">
              <a:solidFill>
                <a:srgbClr val="3333FF"/>
              </a:solidFill>
            </a:endParaRPr>
          </a:p>
        </p:txBody>
      </p:sp>
      <p:sp>
        <p:nvSpPr>
          <p:cNvPr id="17" name="Rectangle 16"/>
          <p:cNvSpPr/>
          <p:nvPr/>
        </p:nvSpPr>
        <p:spPr>
          <a:xfrm>
            <a:off x="533400" y="1828800"/>
            <a:ext cx="2438400" cy="533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Automatic Route</a:t>
            </a:r>
          </a:p>
          <a:p>
            <a:pPr algn="ctr"/>
            <a:r>
              <a:rPr lang="en-US" b="1" dirty="0">
                <a:solidFill>
                  <a:schemeClr val="bg1"/>
                </a:solidFill>
              </a:rPr>
              <a:t>(Illustrative)</a:t>
            </a:r>
            <a:endParaRPr lang="en-US" dirty="0">
              <a:solidFill>
                <a:schemeClr val="bg1"/>
              </a:solidFill>
            </a:endParaRPr>
          </a:p>
        </p:txBody>
      </p:sp>
      <p:sp>
        <p:nvSpPr>
          <p:cNvPr id="18" name="Rectangle 17"/>
          <p:cNvSpPr/>
          <p:nvPr/>
        </p:nvSpPr>
        <p:spPr>
          <a:xfrm>
            <a:off x="3810000" y="1828800"/>
            <a:ext cx="1981200" cy="533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Prior Approval</a:t>
            </a:r>
          </a:p>
          <a:p>
            <a:pPr algn="ctr"/>
            <a:r>
              <a:rPr lang="en-US" b="1" dirty="0">
                <a:solidFill>
                  <a:schemeClr val="bg1"/>
                </a:solidFill>
              </a:rPr>
              <a:t>(Illustrative)</a:t>
            </a:r>
            <a:endParaRPr lang="en-US" dirty="0">
              <a:solidFill>
                <a:schemeClr val="bg1"/>
              </a:solidFill>
            </a:endParaRPr>
          </a:p>
        </p:txBody>
      </p:sp>
      <p:sp>
        <p:nvSpPr>
          <p:cNvPr id="19" name="Rectangle 18"/>
          <p:cNvSpPr/>
          <p:nvPr/>
        </p:nvSpPr>
        <p:spPr>
          <a:xfrm>
            <a:off x="6705600" y="1828800"/>
            <a:ext cx="2133600" cy="533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Negative List</a:t>
            </a:r>
          </a:p>
          <a:p>
            <a:pPr algn="ctr"/>
            <a:r>
              <a:rPr lang="en-US" b="1" dirty="0">
                <a:solidFill>
                  <a:schemeClr val="bg1"/>
                </a:solidFill>
              </a:rPr>
              <a:t>(Illustrative)</a:t>
            </a:r>
            <a:endParaRPr lang="en-US" dirty="0">
              <a:solidFill>
                <a:schemeClr val="bg1"/>
              </a:solidFill>
            </a:endParaRPr>
          </a:p>
        </p:txBody>
      </p:sp>
      <p:sp>
        <p:nvSpPr>
          <p:cNvPr id="4" name="TextBox 3"/>
          <p:cNvSpPr txBox="1"/>
          <p:nvPr/>
        </p:nvSpPr>
        <p:spPr>
          <a:xfrm>
            <a:off x="357800" y="1110734"/>
            <a:ext cx="2407006" cy="400110"/>
          </a:xfrm>
          <a:prstGeom prst="rect">
            <a:avLst/>
          </a:prstGeom>
          <a:solidFill>
            <a:srgbClr val="92D050"/>
          </a:solidFill>
        </p:spPr>
        <p:txBody>
          <a:bodyPr wrap="none" rtlCol="0">
            <a:spAutoFit/>
          </a:bodyPr>
          <a:lstStyle/>
          <a:p>
            <a:r>
              <a:rPr lang="en-US" sz="2000" b="1" dirty="0" err="1"/>
              <a:t>Sectoral</a:t>
            </a:r>
            <a:r>
              <a:rPr lang="en-US" sz="2000" b="1" dirty="0"/>
              <a:t> Policy of FDI</a:t>
            </a:r>
          </a:p>
        </p:txBody>
      </p:sp>
    </p:spTree>
    <p:extLst>
      <p:ext uri="{BB962C8B-B14F-4D97-AF65-F5344CB8AC3E}">
        <p14:creationId xmlns:p14="http://schemas.microsoft.com/office/powerpoint/2010/main" val="978335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23</a:t>
            </a:fld>
            <a:endParaRPr lang="en-US" sz="1800" dirty="0">
              <a:solidFill>
                <a:schemeClr val="tx1"/>
              </a:solidFill>
            </a:endParaRPr>
          </a:p>
        </p:txBody>
      </p:sp>
      <p:sp>
        <p:nvSpPr>
          <p:cNvPr id="11" name="Rectangle 2"/>
          <p:cNvSpPr>
            <a:spLocks noGrp="1" noChangeArrowheads="1"/>
          </p:cNvSpPr>
          <p:nvPr>
            <p:ph type="ctrTitle"/>
          </p:nvPr>
        </p:nvSpPr>
        <p:spPr>
          <a:xfrm>
            <a:off x="0" y="1524000"/>
            <a:ext cx="9144000" cy="4724400"/>
          </a:xfrm>
          <a:noFill/>
          <a:extLst>
            <a:ext uri="{909E8E84-426E-40DD-AFC4-6F175D3DCCD1}">
              <a14:hiddenFill xmlns:a14="http://schemas.microsoft.com/office/drawing/2010/main">
                <a:solidFill>
                  <a:srgbClr val="000080"/>
                </a:solidFill>
              </a14:hiddenFill>
            </a:ext>
          </a:extLst>
        </p:spPr>
        <p:txBody>
          <a:bodyPr>
            <a:noAutofit/>
          </a:bodyPr>
          <a:lstStyle/>
          <a:p>
            <a:pPr algn="l">
              <a:buFont typeface="Wingdings" pitchFamily="2" charset="2"/>
              <a:buChar char="§"/>
            </a:pPr>
            <a:r>
              <a:rPr lang="en-US" altLang="en-US" sz="1600" dirty="0">
                <a:latin typeface="Arial" charset="0"/>
              </a:rPr>
              <a:t> </a:t>
            </a:r>
            <a:br>
              <a:rPr lang="en-US" sz="1600" dirty="0"/>
            </a:br>
            <a:r>
              <a:rPr lang="en-US" sz="1600" dirty="0"/>
              <a:t> </a:t>
            </a:r>
            <a:br>
              <a:rPr lang="en-US" sz="1600" dirty="0"/>
            </a:br>
            <a:br>
              <a:rPr lang="en-US" sz="1600" dirty="0"/>
            </a:br>
            <a:br>
              <a:rPr lang="en-US" sz="1600" dirty="0"/>
            </a:br>
            <a:r>
              <a:rPr lang="en-US" sz="1600" b="1" dirty="0"/>
              <a:t>Nature of instruments</a:t>
            </a:r>
            <a:br>
              <a:rPr lang="en-US" sz="1600" b="1" dirty="0"/>
            </a:br>
            <a:r>
              <a:rPr lang="en-US" sz="1700" dirty="0"/>
              <a:t>– Equity Shares /Compulsory Convertible Preference Shares (CCPS) / Compulsory Convertible  </a:t>
            </a:r>
            <a:br>
              <a:rPr lang="en-US" sz="1700" dirty="0"/>
            </a:br>
            <a:r>
              <a:rPr lang="en-US" sz="1700" dirty="0"/>
              <a:t>   Debentures (CCDs) treated on par with Equity – Issue as well as Transfer covered</a:t>
            </a:r>
            <a:br>
              <a:rPr lang="en-US" sz="1700" dirty="0"/>
            </a:br>
            <a:r>
              <a:rPr lang="en-US" sz="1700" dirty="0"/>
              <a:t>– Dividend on CCPS cannot exceed 300 basis points over PLR of SBI . No interest ceiling for CCDs.</a:t>
            </a:r>
            <a:br>
              <a:rPr lang="en-US" sz="1700" dirty="0"/>
            </a:br>
            <a:r>
              <a:rPr lang="en-US" sz="1700" dirty="0"/>
              <a:t>– Optionally and / or Non-convertible Preference Shares treated as External Commercial Borrowings </a:t>
            </a:r>
            <a:br>
              <a:rPr lang="en-US" sz="1700" dirty="0"/>
            </a:br>
            <a:r>
              <a:rPr lang="en-US" sz="1700" dirty="0"/>
              <a:t>   (ECB)</a:t>
            </a:r>
            <a:br>
              <a:rPr lang="en-US" sz="1700" dirty="0"/>
            </a:br>
            <a:r>
              <a:rPr lang="en-US" sz="1700" dirty="0"/>
              <a:t> – Non-Convertible Debentures not a fully recognized FDI instruments</a:t>
            </a:r>
            <a:br>
              <a:rPr lang="en-US" sz="1600" dirty="0"/>
            </a:br>
            <a:r>
              <a:rPr lang="en-US" sz="1600" b="1" dirty="0"/>
              <a:t>Recent introduction - Optionality clauses for Equity, CCPS and CCDs</a:t>
            </a:r>
            <a:br>
              <a:rPr lang="en-US" sz="1600" b="1" dirty="0"/>
            </a:br>
            <a:r>
              <a:rPr lang="en-US" sz="1600" dirty="0"/>
              <a:t>– </a:t>
            </a:r>
            <a:r>
              <a:rPr lang="en-US" sz="1700" dirty="0"/>
              <a:t>Minimum lock-in period of one year or that prescribed under FDI policy whichever is higher</a:t>
            </a:r>
            <a:br>
              <a:rPr lang="en-US" sz="1700" dirty="0"/>
            </a:br>
            <a:r>
              <a:rPr lang="en-US" sz="1700" dirty="0"/>
              <a:t>– Lock-in period to start from the date of allotment of the instruments or as prescribed in the FDI  </a:t>
            </a:r>
            <a:br>
              <a:rPr lang="en-US" sz="1700" dirty="0"/>
            </a:br>
            <a:r>
              <a:rPr lang="en-US" sz="1700" dirty="0"/>
              <a:t>   Policy</a:t>
            </a:r>
            <a:br>
              <a:rPr lang="en-US" sz="1700" dirty="0"/>
            </a:br>
            <a:r>
              <a:rPr lang="en-US" sz="1700" dirty="0"/>
              <a:t>– Option / right to exit to be without any assured return</a:t>
            </a:r>
            <a:br>
              <a:rPr lang="en-US" sz="1700" dirty="0"/>
            </a:br>
            <a:r>
              <a:rPr lang="en-US" sz="1700" dirty="0"/>
              <a:t>– Exit for Shares / CCDs of Listed Company - Ruling market price / stock exchange for listed company;</a:t>
            </a:r>
            <a:br>
              <a:rPr lang="en-US" sz="1700" dirty="0"/>
            </a:br>
            <a:r>
              <a:rPr lang="en-US" sz="1700" dirty="0"/>
              <a:t>– Exit for equity shares of unlisted company based on Return on Equity Method (PAT/Net-worth) and </a:t>
            </a:r>
            <a:br>
              <a:rPr lang="en-US" sz="1700" dirty="0"/>
            </a:br>
            <a:r>
              <a:rPr lang="en-US" sz="1700" dirty="0"/>
              <a:t>   for CCPS and CCDS as per any internationally accepted pricing methodology</a:t>
            </a:r>
            <a:br>
              <a:rPr lang="en-US" sz="1700" dirty="0"/>
            </a:br>
            <a:r>
              <a:rPr lang="en-US" sz="1700" dirty="0"/>
              <a:t>– RBI MC (updated of Feb 14) says provisions apply henceforth on / from 30 December 2013 whereas </a:t>
            </a:r>
            <a:br>
              <a:rPr lang="en-US" sz="1700" dirty="0"/>
            </a:br>
            <a:r>
              <a:rPr lang="en-US" sz="1700" dirty="0"/>
              <a:t>   RBI Circular No. 86 dated 9 January 2014 says all existing contracts to comply with said condition? </a:t>
            </a:r>
            <a:br>
              <a:rPr lang="en-US" sz="1600" dirty="0"/>
            </a:br>
            <a:br>
              <a:rPr lang="en-US" sz="1600" dirty="0"/>
            </a:br>
            <a:br>
              <a:rPr lang="en-US" sz="1600" dirty="0"/>
            </a:br>
            <a:br>
              <a:rPr lang="en-US" sz="1600" dirty="0"/>
            </a:br>
            <a:br>
              <a:rPr lang="en-US" altLang="en-US" sz="1200" dirty="0">
                <a:latin typeface="Arial" charset="0"/>
              </a:rPr>
            </a:br>
            <a:endParaRPr lang="en-US" altLang="en-US" sz="1800" b="0" dirty="0">
              <a:latin typeface="Arial" charset="0"/>
            </a:endParaRPr>
          </a:p>
        </p:txBody>
      </p:sp>
      <p:sp>
        <p:nvSpPr>
          <p:cNvPr id="15" name="Rectangle 14"/>
          <p:cNvSpPr/>
          <p:nvPr/>
        </p:nvSpPr>
        <p:spPr>
          <a:xfrm>
            <a:off x="152400" y="1066800"/>
            <a:ext cx="37338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FDI Instrument</a:t>
            </a:r>
          </a:p>
        </p:txBody>
      </p:sp>
    </p:spTree>
    <p:extLst>
      <p:ext uri="{BB962C8B-B14F-4D97-AF65-F5344CB8AC3E}">
        <p14:creationId xmlns:p14="http://schemas.microsoft.com/office/powerpoint/2010/main" val="32643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24</a:t>
            </a:fld>
            <a:endParaRPr lang="en-US" sz="1800" dirty="0">
              <a:solidFill>
                <a:schemeClr val="tx1"/>
              </a:solidFill>
            </a:endParaRPr>
          </a:p>
        </p:txBody>
      </p:sp>
      <p:sp>
        <p:nvSpPr>
          <p:cNvPr id="11" name="Rectangle 10"/>
          <p:cNvSpPr/>
          <p:nvPr/>
        </p:nvSpPr>
        <p:spPr>
          <a:xfrm>
            <a:off x="152400" y="1066800"/>
            <a:ext cx="37338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FDI Fair Value</a:t>
            </a:r>
          </a:p>
        </p:txBody>
      </p:sp>
      <p:sp>
        <p:nvSpPr>
          <p:cNvPr id="15" name="Rectangle 2"/>
          <p:cNvSpPr>
            <a:spLocks noGrp="1" noChangeArrowheads="1"/>
          </p:cNvSpPr>
          <p:nvPr>
            <p:ph type="ctrTitle"/>
          </p:nvPr>
        </p:nvSpPr>
        <p:spPr>
          <a:xfrm>
            <a:off x="166096" y="1600200"/>
            <a:ext cx="8977903" cy="4781128"/>
          </a:xfrm>
          <a:noFill/>
          <a:extLst>
            <a:ext uri="{909E8E84-426E-40DD-AFC4-6F175D3DCCD1}">
              <a14:hiddenFill xmlns:a14="http://schemas.microsoft.com/office/drawing/2010/main">
                <a:solidFill>
                  <a:srgbClr val="000080"/>
                </a:solidFill>
              </a14:hiddenFill>
            </a:ext>
          </a:extLst>
        </p:spPr>
        <p:txBody>
          <a:bodyPr>
            <a:noAutofit/>
          </a:bodyPr>
          <a:lstStyle/>
          <a:p>
            <a:pPr algn="l">
              <a:tabLst>
                <a:tab pos="533400" algn="l"/>
              </a:tabLst>
            </a:pPr>
            <a:r>
              <a:rPr lang="en-US" sz="1600" b="1" dirty="0"/>
              <a:t> Issue of shares / convertible instruments to be at fair value</a:t>
            </a:r>
            <a:br>
              <a:rPr lang="en-US" sz="1600" b="1" dirty="0"/>
            </a:br>
            <a:r>
              <a:rPr lang="en-US" sz="1600" b="1" dirty="0"/>
              <a:t>&gt; </a:t>
            </a:r>
            <a:r>
              <a:rPr lang="en-US" sz="1600" dirty="0"/>
              <a:t>On the date of issue, as per DCF method for unlisted company &amp; SEBI Guidelines (ICDR) for listed </a:t>
            </a:r>
            <a:br>
              <a:rPr lang="en-US" sz="1600" dirty="0"/>
            </a:br>
            <a:r>
              <a:rPr lang="en-US" sz="1600" dirty="0"/>
              <a:t>   company  Pricing relevant even for convertible Instruments</a:t>
            </a:r>
            <a:br>
              <a:rPr lang="en-US" sz="1600" dirty="0"/>
            </a:br>
            <a:r>
              <a:rPr lang="en-US" sz="1600" dirty="0"/>
              <a:t>	− Conversion price to be fixed upfront – fixed or formula based but cannot be lower than fair  </a:t>
            </a:r>
            <a:br>
              <a:rPr lang="en-US" sz="1600" dirty="0"/>
            </a:br>
            <a:r>
              <a:rPr lang="en-US" sz="1600" dirty="0"/>
              <a:t>       	    value as per prescribed method on date of issue of shares / instruments – Key issue: more than </a:t>
            </a:r>
            <a:br>
              <a:rPr lang="en-US" sz="1600" dirty="0"/>
            </a:br>
            <a:r>
              <a:rPr lang="en-US" sz="1600" dirty="0"/>
              <a:t>                one formula?</a:t>
            </a:r>
            <a:br>
              <a:rPr lang="en-US" sz="1600" dirty="0"/>
            </a:br>
            <a:r>
              <a:rPr lang="en-US" sz="1600" dirty="0"/>
              <a:t>    	− Key issues - Whether period of conversion can be extended for CCPS / CCDs? Whether CCDs </a:t>
            </a:r>
            <a:br>
              <a:rPr lang="en-US" sz="1600" dirty="0"/>
            </a:br>
            <a:r>
              <a:rPr lang="en-US" sz="1600" dirty="0"/>
              <a:t>               can be converted co e ted to CCPS or vice-versa?</a:t>
            </a:r>
            <a:br>
              <a:rPr lang="en-US" sz="1600" dirty="0"/>
            </a:br>
            <a:r>
              <a:rPr lang="en-US" sz="1600" dirty="0"/>
              <a:t>&gt; Even transfer of shares between Residents and Non-Residents to comply with fair value thresholds</a:t>
            </a:r>
            <a:br>
              <a:rPr lang="en-US" sz="1600" dirty="0"/>
            </a:br>
            <a:r>
              <a:rPr lang="en-US" sz="1600" dirty="0"/>
              <a:t>	− Sale by Non-Resident: Maximum payment by Resident is fair value</a:t>
            </a:r>
            <a:br>
              <a:rPr lang="en-US" sz="1600" dirty="0"/>
            </a:br>
            <a:r>
              <a:rPr lang="en-US" sz="1600" dirty="0"/>
              <a:t>	− Sale by Residents: Minimum receipt to be at fair value</a:t>
            </a:r>
            <a:br>
              <a:rPr lang="en-US" sz="1600" dirty="0"/>
            </a:br>
            <a:r>
              <a:rPr lang="en-US" sz="1600" dirty="0"/>
              <a:t>&gt; Pricing not relevant</a:t>
            </a:r>
            <a:br>
              <a:rPr lang="en-US" sz="1600" dirty="0"/>
            </a:br>
            <a:r>
              <a:rPr lang="en-US" sz="1600" dirty="0"/>
              <a:t>	− FDI by way of subscription Memorandum of Association - Face Value</a:t>
            </a:r>
            <a:br>
              <a:rPr lang="en-US" sz="1600" dirty="0"/>
            </a:br>
            <a:r>
              <a:rPr lang="en-US" sz="1600" dirty="0"/>
              <a:t>	− For transfers between two Non-Residents for both legs under FDI scheme</a:t>
            </a:r>
            <a:br>
              <a:rPr lang="en-US" sz="1600" dirty="0"/>
            </a:br>
            <a:r>
              <a:rPr lang="en-US" sz="1600" dirty="0"/>
              <a:t>&gt; Fair value applicable also to issue of shares / instruments against ECB / Royalty / Imports / other items</a:t>
            </a:r>
            <a:br>
              <a:rPr lang="en-US" sz="1600" dirty="0"/>
            </a:br>
            <a:r>
              <a:rPr lang="en-US" sz="1600" dirty="0"/>
              <a:t>	− Exchange rate in such cases prevalent on the date of agreement or lower as per mutual 	 </a:t>
            </a:r>
            <a:br>
              <a:rPr lang="en-US" sz="1600" dirty="0"/>
            </a:br>
            <a:r>
              <a:rPr lang="en-US" sz="1600" dirty="0"/>
              <a:t>	   agreement</a:t>
            </a:r>
            <a:br>
              <a:rPr lang="en-US" sz="1600" dirty="0"/>
            </a:br>
            <a:r>
              <a:rPr lang="en-US" sz="1600" dirty="0"/>
              <a:t>	− Fair Valuation date = date of conversion</a:t>
            </a:r>
            <a:br>
              <a:rPr lang="en-US" sz="1600" dirty="0"/>
            </a:br>
            <a:r>
              <a:rPr lang="en-US" sz="1600" dirty="0"/>
              <a:t>	− Special rules for valuation of imports of capital goods by SEZ, other units, etc</a:t>
            </a:r>
            <a:endParaRPr lang="en-US" altLang="en-US" sz="2400" b="0" dirty="0">
              <a:latin typeface="Arial" charset="0"/>
            </a:endParaRPr>
          </a:p>
        </p:txBody>
      </p:sp>
    </p:spTree>
    <p:extLst>
      <p:ext uri="{BB962C8B-B14F-4D97-AF65-F5344CB8AC3E}">
        <p14:creationId xmlns:p14="http://schemas.microsoft.com/office/powerpoint/2010/main" val="3786710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25</a:t>
            </a:fld>
            <a:endParaRPr lang="en-US" sz="1800" dirty="0">
              <a:solidFill>
                <a:schemeClr val="tx1"/>
              </a:solidFill>
            </a:endParaRPr>
          </a:p>
        </p:txBody>
      </p:sp>
      <p:sp>
        <p:nvSpPr>
          <p:cNvPr id="15" name="Rectangle 14"/>
          <p:cNvSpPr/>
          <p:nvPr/>
        </p:nvSpPr>
        <p:spPr>
          <a:xfrm>
            <a:off x="152400" y="1066800"/>
            <a:ext cx="42672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Key reporting / Compliance Requirements</a:t>
            </a:r>
          </a:p>
        </p:txBody>
      </p:sp>
      <p:sp>
        <p:nvSpPr>
          <p:cNvPr id="16" name="Rectangle 15"/>
          <p:cNvSpPr/>
          <p:nvPr/>
        </p:nvSpPr>
        <p:spPr>
          <a:xfrm>
            <a:off x="152400" y="1570196"/>
            <a:ext cx="8839200" cy="4801314"/>
          </a:xfrm>
          <a:prstGeom prst="rect">
            <a:avLst/>
          </a:prstGeom>
        </p:spPr>
        <p:txBody>
          <a:bodyPr wrap="square">
            <a:spAutoFit/>
          </a:bodyPr>
          <a:lstStyle/>
          <a:p>
            <a:r>
              <a:rPr lang="en-US" b="1" dirty="0"/>
              <a:t>Issue of Shares - Intimation to Reserve Bank of India through Banker / Authorised Dealer</a:t>
            </a:r>
          </a:p>
          <a:p>
            <a:r>
              <a:rPr lang="en-US" dirty="0"/>
              <a:t>– Receipt of FDI / share application money – within 30 days from receipt</a:t>
            </a:r>
          </a:p>
          <a:p>
            <a:pPr>
              <a:buFont typeface="Arial" pitchFamily="34" charset="0"/>
              <a:buChar char="•"/>
              <a:tabLst>
                <a:tab pos="631825" algn="l"/>
              </a:tabLst>
            </a:pPr>
            <a:r>
              <a:rPr lang="en-US" dirty="0"/>
              <a:t>   KYC of overseas investor in prescribed format required from remitting overseas bank</a:t>
            </a:r>
          </a:p>
          <a:p>
            <a:r>
              <a:rPr lang="en-US" dirty="0"/>
              <a:t>      – Issue of shares / convertible instruments - Report to RBI in Form FC-GPR within 30 days from issue of shares / CCDs along with prescribed documents (CA /Merchant Banker - fair valuation report)</a:t>
            </a:r>
          </a:p>
          <a:p>
            <a:pPr>
              <a:buFont typeface="Arial" pitchFamily="34" charset="0"/>
              <a:buChar char="•"/>
            </a:pPr>
            <a:r>
              <a:rPr lang="en-US" dirty="0"/>
              <a:t>     Shares / convertible instruments to be issued within 180 days from the date of receipt of  </a:t>
            </a:r>
          </a:p>
          <a:p>
            <a:r>
              <a:rPr lang="en-US" dirty="0"/>
              <a:t>      funds</a:t>
            </a:r>
          </a:p>
          <a:p>
            <a:r>
              <a:rPr lang="en-US" dirty="0"/>
              <a:t>      – RBI allots UIN No. for initial intimation and Registration No. for allotment / issues</a:t>
            </a:r>
          </a:p>
          <a:p>
            <a:r>
              <a:rPr lang="en-US" dirty="0"/>
              <a:t>      – Reporting obligation also for issue Rights and Bonus Shares</a:t>
            </a:r>
            <a:r>
              <a:rPr lang="en-US" b="1" dirty="0"/>
              <a:t> </a:t>
            </a:r>
          </a:p>
          <a:p>
            <a:r>
              <a:rPr lang="en-US" b="1" dirty="0"/>
              <a:t>Transfer of shares between Residents and Non-Residents</a:t>
            </a:r>
          </a:p>
          <a:p>
            <a:r>
              <a:rPr lang="en-US" dirty="0"/>
              <a:t>     – Form FC-TRS formalities through AD / Banker within 60 days from receipt of </a:t>
            </a:r>
          </a:p>
          <a:p>
            <a:r>
              <a:rPr lang="en-US" dirty="0"/>
              <a:t>         consideration</a:t>
            </a:r>
          </a:p>
          <a:p>
            <a:r>
              <a:rPr lang="en-US" b="1" dirty="0"/>
              <a:t>Reporting for downstream investments to Government / DIPP</a:t>
            </a:r>
          </a:p>
          <a:p>
            <a:r>
              <a:rPr lang="en-US" dirty="0"/>
              <a:t>      – Within 30 days from downstream investments in stipulated format / per </a:t>
            </a:r>
            <a:r>
              <a:rPr lang="en-US" dirty="0" err="1"/>
              <a:t>conditionalities</a:t>
            </a:r>
            <a:r>
              <a:rPr lang="en-US" dirty="0"/>
              <a:t> specified</a:t>
            </a:r>
          </a:p>
          <a:p>
            <a:r>
              <a:rPr lang="en-US" b="1" dirty="0"/>
              <a:t>Filing of Annual Return on Foreign Liabilities / Assets with RBI by 15 July every year</a:t>
            </a:r>
            <a:endParaRPr lang="en-US" dirty="0"/>
          </a:p>
        </p:txBody>
      </p:sp>
    </p:spTree>
    <p:extLst>
      <p:ext uri="{BB962C8B-B14F-4D97-AF65-F5344CB8AC3E}">
        <p14:creationId xmlns:p14="http://schemas.microsoft.com/office/powerpoint/2010/main" val="2579242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26</a:t>
            </a:fld>
            <a:endParaRPr lang="en-US" sz="1800" dirty="0">
              <a:solidFill>
                <a:schemeClr val="tx1"/>
              </a:solidFill>
            </a:endParaRPr>
          </a:p>
        </p:txBody>
      </p:sp>
      <p:sp>
        <p:nvSpPr>
          <p:cNvPr id="15" name="Rectangle 14"/>
          <p:cNvSpPr/>
          <p:nvPr/>
        </p:nvSpPr>
        <p:spPr>
          <a:xfrm>
            <a:off x="152400" y="1066800"/>
            <a:ext cx="42672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Transfer of Shares</a:t>
            </a:r>
          </a:p>
        </p:txBody>
      </p:sp>
      <p:sp>
        <p:nvSpPr>
          <p:cNvPr id="16" name="Rectangle 2"/>
          <p:cNvSpPr>
            <a:spLocks noGrp="1" noChangeArrowheads="1"/>
          </p:cNvSpPr>
          <p:nvPr>
            <p:ph type="ctrTitle"/>
          </p:nvPr>
        </p:nvSpPr>
        <p:spPr>
          <a:xfrm>
            <a:off x="166097" y="1524000"/>
            <a:ext cx="8825504" cy="4857328"/>
          </a:xfrm>
          <a:noFill/>
          <a:extLst>
            <a:ext uri="{909E8E84-426E-40DD-AFC4-6F175D3DCCD1}">
              <a14:hiddenFill xmlns:a14="http://schemas.microsoft.com/office/drawing/2010/main">
                <a:solidFill>
                  <a:srgbClr val="000080"/>
                </a:solidFill>
              </a14:hiddenFill>
            </a:ext>
          </a:extLst>
        </p:spPr>
        <p:txBody>
          <a:bodyPr>
            <a:noAutofit/>
          </a:bodyPr>
          <a:lstStyle/>
          <a:p>
            <a:pPr algn="l">
              <a:tabLst>
                <a:tab pos="540000" algn="l"/>
              </a:tabLst>
            </a:pPr>
            <a:r>
              <a:rPr lang="en-US" sz="1600" b="1" dirty="0"/>
              <a:t>    General Permission for transfer of shares and CCDs</a:t>
            </a:r>
            <a:br>
              <a:rPr lang="en-US" sz="1600" b="1" dirty="0"/>
            </a:br>
            <a:r>
              <a:rPr lang="en-US" sz="1600" b="1" dirty="0"/>
              <a:t>	</a:t>
            </a:r>
            <a:r>
              <a:rPr lang="en-US" sz="1600" dirty="0"/>
              <a:t>– Person Resident Outside India [PROI] (other than NRI / OCB) to any PROI (including  NRI) </a:t>
            </a:r>
            <a:br>
              <a:rPr lang="en-US" sz="1600" dirty="0"/>
            </a:br>
            <a:r>
              <a:rPr lang="en-US" sz="1600" dirty="0"/>
              <a:t>	   by way of sale / gift</a:t>
            </a:r>
            <a:br>
              <a:rPr lang="en-US" sz="1600" dirty="0"/>
            </a:br>
            <a:r>
              <a:rPr lang="en-US" sz="1600" dirty="0"/>
              <a:t>	– NRIs to NRIs by way of sale / gift</a:t>
            </a:r>
            <a:br>
              <a:rPr lang="en-US" sz="1600" dirty="0"/>
            </a:br>
            <a:r>
              <a:rPr lang="en-US" sz="1600" dirty="0"/>
              <a:t>	– PROI to PRI by way of gift</a:t>
            </a:r>
            <a:br>
              <a:rPr lang="en-US" sz="1600" dirty="0"/>
            </a:br>
            <a:r>
              <a:rPr lang="en-US" sz="1600" dirty="0"/>
              <a:t>	– PROI to PRI by way of sale - subject to </a:t>
            </a:r>
            <a:r>
              <a:rPr lang="en-US" sz="1600" dirty="0" err="1"/>
              <a:t>sectoral</a:t>
            </a:r>
            <a:r>
              <a:rPr lang="en-US" sz="1600" dirty="0"/>
              <a:t> policy, valuation and filings (FC-TRS)</a:t>
            </a:r>
            <a:br>
              <a:rPr lang="en-US" sz="1600" dirty="0"/>
            </a:br>
            <a:r>
              <a:rPr lang="en-US" sz="1600" dirty="0"/>
              <a:t>	– PRI to PROI by way of sale - subject to </a:t>
            </a:r>
            <a:r>
              <a:rPr lang="en-US" sz="1600" dirty="0" err="1"/>
              <a:t>sectoral</a:t>
            </a:r>
            <a:r>
              <a:rPr lang="en-US" sz="1600" dirty="0"/>
              <a:t> policy, valuation and filings (FC-TRS)</a:t>
            </a:r>
            <a:br>
              <a:rPr lang="en-US" sz="1600" dirty="0"/>
            </a:br>
            <a:r>
              <a:rPr lang="en-US" sz="1600" dirty="0"/>
              <a:t>	– Sale by PROI on the Recognized Stock Exchange at prevailing price</a:t>
            </a:r>
            <a:br>
              <a:rPr lang="en-US" sz="1600" dirty="0"/>
            </a:br>
            <a:r>
              <a:rPr lang="en-US" sz="1600" dirty="0"/>
              <a:t>	– Transfer of shares includes buy-back / reduction of capital (PROI to PRI) </a:t>
            </a:r>
            <a:br>
              <a:rPr lang="en-US" sz="1800" dirty="0"/>
            </a:br>
            <a:r>
              <a:rPr lang="en-US" sz="1800" dirty="0"/>
              <a:t>    </a:t>
            </a:r>
            <a:r>
              <a:rPr lang="en-US" sz="1600" b="1" dirty="0"/>
              <a:t>Other points</a:t>
            </a:r>
            <a:br>
              <a:rPr lang="en-US" sz="1600" b="1" dirty="0"/>
            </a:br>
            <a:r>
              <a:rPr lang="en-US" sz="1600" b="1" dirty="0"/>
              <a:t>	</a:t>
            </a:r>
            <a:r>
              <a:rPr lang="en-US" sz="1600" dirty="0"/>
              <a:t>– General permission for transfer available even if Indian company’s activities earlier fell under </a:t>
            </a:r>
            <a:br>
              <a:rPr lang="en-US" sz="1600" dirty="0"/>
            </a:br>
            <a:r>
              <a:rPr lang="en-US" sz="1600" dirty="0"/>
              <a:t>	   approval route but now are under automatic route</a:t>
            </a:r>
            <a:br>
              <a:rPr lang="en-US" sz="1600" dirty="0"/>
            </a:br>
            <a:r>
              <a:rPr lang="en-US" sz="1600" dirty="0"/>
              <a:t>	– Form FC-TRS to be submitted to AD-Bank within 60 days from receipts of funds and onus is on </a:t>
            </a:r>
            <a:br>
              <a:rPr lang="en-US" sz="1600" dirty="0"/>
            </a:br>
            <a:r>
              <a:rPr lang="en-US" sz="1600" dirty="0"/>
              <a:t>   	   transferee /transferor PRI though FC-TRS to be signed by PROI (buyer / seller)</a:t>
            </a:r>
            <a:br>
              <a:rPr lang="en-US" sz="1600" dirty="0"/>
            </a:br>
            <a:r>
              <a:rPr lang="en-US" sz="1600" dirty="0"/>
              <a:t>	– Indian company can record transfer only post approval of Form-FC TRS by AD-Bank</a:t>
            </a:r>
            <a:br>
              <a:rPr lang="en-US" sz="1600" dirty="0"/>
            </a:br>
            <a:r>
              <a:rPr lang="en-US" sz="1600" dirty="0"/>
              <a:t>	– Inward remittances subject to KYC checks </a:t>
            </a:r>
            <a:endParaRPr lang="en-US" altLang="en-US" sz="1800" b="0" dirty="0">
              <a:latin typeface="Arial" charset="0"/>
            </a:endParaRPr>
          </a:p>
        </p:txBody>
      </p:sp>
    </p:spTree>
    <p:extLst>
      <p:ext uri="{BB962C8B-B14F-4D97-AF65-F5344CB8AC3E}">
        <p14:creationId xmlns:p14="http://schemas.microsoft.com/office/powerpoint/2010/main" val="2424809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27</a:t>
            </a:fld>
            <a:endParaRPr lang="en-US" sz="1800" dirty="0">
              <a:solidFill>
                <a:schemeClr val="tx1"/>
              </a:solidFill>
            </a:endParaRPr>
          </a:p>
        </p:txBody>
      </p:sp>
      <p:sp>
        <p:nvSpPr>
          <p:cNvPr id="11" name="Rectangle 10"/>
          <p:cNvSpPr/>
          <p:nvPr/>
        </p:nvSpPr>
        <p:spPr>
          <a:xfrm>
            <a:off x="152400" y="1066800"/>
            <a:ext cx="42672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Transfer of Shares / CCDs between R to NR</a:t>
            </a:r>
          </a:p>
        </p:txBody>
      </p:sp>
      <p:sp>
        <p:nvSpPr>
          <p:cNvPr id="15" name="Rectangle 2"/>
          <p:cNvSpPr>
            <a:spLocks noGrp="1" noChangeArrowheads="1"/>
          </p:cNvSpPr>
          <p:nvPr>
            <p:ph type="ctrTitle"/>
          </p:nvPr>
        </p:nvSpPr>
        <p:spPr>
          <a:xfrm>
            <a:off x="197348" y="1524000"/>
            <a:ext cx="8749304" cy="4704928"/>
          </a:xfrm>
          <a:noFill/>
          <a:extLst>
            <a:ext uri="{909E8E84-426E-40DD-AFC4-6F175D3DCCD1}">
              <a14:hiddenFill xmlns:a14="http://schemas.microsoft.com/office/drawing/2010/main">
                <a:solidFill>
                  <a:srgbClr val="000080"/>
                </a:solidFill>
              </a14:hiddenFill>
            </a:ext>
          </a:extLst>
        </p:spPr>
        <p:txBody>
          <a:bodyPr>
            <a:normAutofit fontScale="90000"/>
          </a:bodyPr>
          <a:lstStyle/>
          <a:p>
            <a:pPr algn="l">
              <a:tabLst>
                <a:tab pos="719138" algn="l"/>
              </a:tabLst>
            </a:pPr>
            <a:r>
              <a:rPr lang="en-US" sz="2400" b="1" dirty="0"/>
              <a:t>Transfers requiring prior approval of the RBI</a:t>
            </a:r>
            <a:br>
              <a:rPr lang="en-US" sz="2400" b="1" dirty="0"/>
            </a:br>
            <a:br>
              <a:rPr lang="en-US" sz="2400" b="1" dirty="0"/>
            </a:br>
            <a:r>
              <a:rPr lang="en-US" sz="2400" dirty="0"/>
              <a:t>• Transfer of Shares / CCDs between R to NR for deferred payment of </a:t>
            </a:r>
            <a:r>
              <a:rPr lang="gu-IN" sz="2400" dirty="0"/>
              <a:t>   </a:t>
            </a:r>
            <a:br>
              <a:rPr lang="gu-IN" sz="2400" dirty="0"/>
            </a:br>
            <a:r>
              <a:rPr lang="gu-IN" sz="2400" dirty="0"/>
              <a:t>  </a:t>
            </a:r>
            <a:r>
              <a:rPr lang="en-US" sz="2400" dirty="0"/>
              <a:t>amount of consideration</a:t>
            </a:r>
            <a:br>
              <a:rPr lang="en-US" sz="2400" dirty="0"/>
            </a:br>
            <a:r>
              <a:rPr lang="en-US" sz="2400" dirty="0"/>
              <a:t>• Gift of securities from PRI to PROI</a:t>
            </a:r>
            <a:br>
              <a:rPr lang="en-US" sz="2400" dirty="0"/>
            </a:br>
            <a:r>
              <a:rPr lang="en-US" sz="2400" dirty="0"/>
              <a:t>	− Transferor (Donor) and Transferee (</a:t>
            </a:r>
            <a:r>
              <a:rPr lang="en-US" sz="2400" dirty="0" err="1"/>
              <a:t>Donee</a:t>
            </a:r>
            <a:r>
              <a:rPr lang="en-US" sz="2400" dirty="0"/>
              <a:t>) are close relatives –</a:t>
            </a:r>
            <a:br>
              <a:rPr lang="gu-IN" sz="2400" dirty="0"/>
            </a:br>
            <a:r>
              <a:rPr lang="en-US" sz="2400" dirty="0"/>
              <a:t>	   Companies Act</a:t>
            </a:r>
            <a:br>
              <a:rPr lang="en-US" sz="2400" dirty="0"/>
            </a:br>
            <a:r>
              <a:rPr lang="en-US" sz="2400" dirty="0"/>
              <a:t>	− Gift of shares is within 5% paid-up capital of the Indian Company or 	   each series of Debentures  / Mutual Fund</a:t>
            </a:r>
            <a:br>
              <a:rPr lang="en-US" sz="2400" dirty="0"/>
            </a:br>
            <a:r>
              <a:rPr lang="en-US" sz="2400" dirty="0"/>
              <a:t>	− Eligibility in accordance with Schedule I, 4 and 5 of FEMA</a:t>
            </a:r>
            <a:br>
              <a:rPr lang="en-US" sz="2400" dirty="0"/>
            </a:br>
            <a:r>
              <a:rPr lang="en-US" sz="2400" dirty="0"/>
              <a:t> 	− There is no breach of </a:t>
            </a:r>
            <a:r>
              <a:rPr lang="en-US" sz="2400" dirty="0" err="1"/>
              <a:t>sectoral</a:t>
            </a:r>
            <a:r>
              <a:rPr lang="en-US" sz="2400" dirty="0"/>
              <a:t> conditions</a:t>
            </a:r>
            <a:br>
              <a:rPr lang="en-US" sz="2400" dirty="0"/>
            </a:br>
            <a:r>
              <a:rPr lang="en-US" sz="2400" dirty="0"/>
              <a:t>	− Value of security does not exceed USD 50,000 per financial year or 	    its equivalent</a:t>
            </a:r>
            <a:r>
              <a:rPr lang="en-US" sz="2400" b="1" dirty="0"/>
              <a:t> </a:t>
            </a:r>
            <a:endParaRPr lang="en-US" altLang="en-US" sz="1800" b="0" dirty="0">
              <a:latin typeface="Arial" charset="0"/>
            </a:endParaRPr>
          </a:p>
        </p:txBody>
      </p:sp>
    </p:spTree>
    <p:extLst>
      <p:ext uri="{BB962C8B-B14F-4D97-AF65-F5344CB8AC3E}">
        <p14:creationId xmlns:p14="http://schemas.microsoft.com/office/powerpoint/2010/main" val="1985552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28</a:t>
            </a:fld>
            <a:endParaRPr lang="en-US" sz="1800" dirty="0">
              <a:solidFill>
                <a:schemeClr val="tx1"/>
              </a:solidFill>
            </a:endParaRPr>
          </a:p>
        </p:txBody>
      </p:sp>
      <p:sp>
        <p:nvSpPr>
          <p:cNvPr id="11" name="Rectangle 10"/>
          <p:cNvSpPr/>
          <p:nvPr/>
        </p:nvSpPr>
        <p:spPr>
          <a:xfrm>
            <a:off x="152400" y="1066800"/>
            <a:ext cx="42672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t>ESOP Shares to Non</a:t>
            </a:r>
            <a:r>
              <a:rPr lang="gu-IN" b="1" dirty="0"/>
              <a:t>-Residents Individuals</a:t>
            </a:r>
            <a:endParaRPr lang="en-US" b="1" dirty="0"/>
          </a:p>
        </p:txBody>
      </p:sp>
      <p:sp>
        <p:nvSpPr>
          <p:cNvPr id="15" name="Rectangle 2"/>
          <p:cNvSpPr>
            <a:spLocks noGrp="1" noChangeArrowheads="1"/>
          </p:cNvSpPr>
          <p:nvPr>
            <p:ph type="ctrTitle"/>
          </p:nvPr>
        </p:nvSpPr>
        <p:spPr>
          <a:xfrm>
            <a:off x="125760" y="1295400"/>
            <a:ext cx="8892480" cy="4724400"/>
          </a:xfrm>
          <a:noFill/>
          <a:extLst>
            <a:ext uri="{909E8E84-426E-40DD-AFC4-6F175D3DCCD1}">
              <a14:hiddenFill xmlns:a14="http://schemas.microsoft.com/office/drawing/2010/main">
                <a:solidFill>
                  <a:srgbClr val="000080"/>
                </a:solidFill>
              </a14:hiddenFill>
            </a:ext>
          </a:extLst>
        </p:spPr>
        <p:txBody>
          <a:bodyPr>
            <a:noAutofit/>
          </a:bodyPr>
          <a:lstStyle/>
          <a:p>
            <a:pPr algn="l">
              <a:tabLst>
                <a:tab pos="540000" algn="l"/>
                <a:tab pos="720000" algn="l"/>
              </a:tabLst>
            </a:pPr>
            <a:r>
              <a:rPr lang="en-US" sz="2000" dirty="0"/>
              <a:t>    – 	Listed Indian Companies can issue ESOP to its employees or employees of its 	JV / WOS abroad who are PROI other than Citizens of Pakistan and for issue 	of ESOP to Citizen of Bangladesh requires prior FIPB approval</a:t>
            </a:r>
            <a:br>
              <a:rPr lang="en-US" sz="2000" dirty="0"/>
            </a:br>
            <a:r>
              <a:rPr lang="en-US" sz="2000" dirty="0"/>
              <a:t>    – 	Shares can be issued directly or through a trust</a:t>
            </a:r>
            <a:br>
              <a:rPr lang="en-US" sz="2000" dirty="0"/>
            </a:br>
            <a:r>
              <a:rPr lang="en-US" sz="2000" dirty="0"/>
              <a:t>    – 	For listed companies, Scheme to be drawn up as per relevant SEBI guidelines</a:t>
            </a:r>
            <a:br>
              <a:rPr lang="en-US" sz="2000" dirty="0"/>
            </a:br>
            <a:r>
              <a:rPr lang="en-US" sz="2000" dirty="0"/>
              <a:t>    – 	Face value of shares allotted should not exceed 5% of the paid up capital of 	the issuing companies</a:t>
            </a:r>
            <a:br>
              <a:rPr lang="en-US" sz="2000" dirty="0"/>
            </a:br>
            <a:r>
              <a:rPr lang="en-US" sz="2000" dirty="0"/>
              <a:t>    – 	Unlisted companies have to follow the provisions of the Companies Act </a:t>
            </a:r>
            <a:br>
              <a:rPr lang="en-US" sz="2000" dirty="0"/>
            </a:br>
            <a:r>
              <a:rPr lang="en-US" sz="2000" dirty="0"/>
              <a:t>    – 	Issue of ESOP requires reporting to RBI Regional Office within 30 days</a:t>
            </a:r>
            <a:br>
              <a:rPr lang="en-US" sz="2000" dirty="0"/>
            </a:br>
            <a:r>
              <a:rPr lang="en-US" sz="2000" dirty="0"/>
              <a:t>    – 	Subsequent issue of shares under ESOP requires filing of Form FC-GPR within 	30 days</a:t>
            </a:r>
            <a:br>
              <a:rPr lang="en-US" sz="2000" dirty="0"/>
            </a:br>
            <a:r>
              <a:rPr lang="en-US" sz="2000" dirty="0"/>
              <a:t>    – 	Mismatch between provisions in the Consolidated FDI Policy and RBI MC?</a:t>
            </a:r>
            <a:endParaRPr lang="en-US" altLang="en-US" sz="2000" b="0" dirty="0">
              <a:latin typeface="Arial" charset="0"/>
            </a:endParaRPr>
          </a:p>
        </p:txBody>
      </p:sp>
    </p:spTree>
    <p:extLst>
      <p:ext uri="{BB962C8B-B14F-4D97-AF65-F5344CB8AC3E}">
        <p14:creationId xmlns:p14="http://schemas.microsoft.com/office/powerpoint/2010/main" val="2656489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29</a:t>
            </a:fld>
            <a:endParaRPr lang="en-US" sz="1800" dirty="0">
              <a:solidFill>
                <a:schemeClr val="tx1"/>
              </a:solidFill>
            </a:endParaRPr>
          </a:p>
        </p:txBody>
      </p:sp>
      <p:sp>
        <p:nvSpPr>
          <p:cNvPr id="11" name="Rectangle 10"/>
          <p:cNvSpPr/>
          <p:nvPr/>
        </p:nvSpPr>
        <p:spPr>
          <a:xfrm>
            <a:off x="152400" y="1066800"/>
            <a:ext cx="42672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gu-IN" sz="2000" b="1" dirty="0"/>
              <a:t>Conversion of ECB</a:t>
            </a:r>
            <a:endParaRPr lang="en-US" sz="2000" b="1" dirty="0"/>
          </a:p>
        </p:txBody>
      </p:sp>
      <p:sp>
        <p:nvSpPr>
          <p:cNvPr id="15" name="Rectangle 2"/>
          <p:cNvSpPr>
            <a:spLocks noGrp="1" noChangeArrowheads="1"/>
          </p:cNvSpPr>
          <p:nvPr>
            <p:ph type="ctrTitle"/>
          </p:nvPr>
        </p:nvSpPr>
        <p:spPr>
          <a:xfrm>
            <a:off x="166097" y="1524000"/>
            <a:ext cx="8971553" cy="4495800"/>
          </a:xfrm>
          <a:noFill/>
          <a:extLst>
            <a:ext uri="{909E8E84-426E-40DD-AFC4-6F175D3DCCD1}">
              <a14:hiddenFill xmlns:a14="http://schemas.microsoft.com/office/drawing/2010/main">
                <a:solidFill>
                  <a:srgbClr val="000080"/>
                </a:solidFill>
              </a14:hiddenFill>
            </a:ext>
          </a:extLst>
        </p:spPr>
        <p:txBody>
          <a:bodyPr>
            <a:noAutofit/>
          </a:bodyPr>
          <a:lstStyle/>
          <a:p>
            <a:pPr algn="l"/>
            <a:r>
              <a:rPr lang="en-US" sz="2000" dirty="0"/>
              <a:t>1. The activity of the company is covered under the Automatic Route for FDI or the </a:t>
            </a:r>
            <a:br>
              <a:rPr lang="en-US" sz="2000" dirty="0"/>
            </a:br>
            <a:r>
              <a:rPr lang="en-US" sz="2000" dirty="0"/>
              <a:t>     company has obtained Government's approval for foreign equity in the company; </a:t>
            </a:r>
            <a:br>
              <a:rPr lang="en-US" sz="2000" dirty="0"/>
            </a:br>
            <a:r>
              <a:rPr lang="en-US" sz="2000" dirty="0"/>
              <a:t>2. The foreign equity after conversion of ECB into equity is within the </a:t>
            </a:r>
            <a:r>
              <a:rPr lang="en-US" sz="2000" dirty="0" err="1"/>
              <a:t>sectoral</a:t>
            </a:r>
            <a:r>
              <a:rPr lang="en-US" sz="2000" dirty="0"/>
              <a:t> cap, if </a:t>
            </a:r>
            <a:br>
              <a:rPr lang="en-US" sz="2000" dirty="0"/>
            </a:br>
            <a:r>
              <a:rPr lang="en-US" sz="2000" dirty="0"/>
              <a:t>     any; </a:t>
            </a:r>
            <a:br>
              <a:rPr lang="en-US" sz="2000" dirty="0"/>
            </a:br>
            <a:r>
              <a:rPr lang="en-US" sz="2000" dirty="0"/>
              <a:t>3. Pricing of shares is determined as per SEBI regulations for listed company or fair </a:t>
            </a:r>
            <a:br>
              <a:rPr lang="en-US" sz="2000" dirty="0"/>
            </a:br>
            <a:r>
              <a:rPr lang="en-US" sz="2000" dirty="0"/>
              <a:t>    value worked out as per any internationally accepted pricing methodology for </a:t>
            </a:r>
            <a:br>
              <a:rPr lang="en-US" sz="2000" dirty="0"/>
            </a:br>
            <a:r>
              <a:rPr lang="en-US" sz="2000" dirty="0"/>
              <a:t>    valuation of shares for unlisted company; </a:t>
            </a:r>
            <a:br>
              <a:rPr lang="en-US" sz="2000" dirty="0"/>
            </a:br>
            <a:r>
              <a:rPr lang="en-US" sz="2000" dirty="0"/>
              <a:t>4. Compliance with the requirements prescribed under any other statute and </a:t>
            </a:r>
            <a:br>
              <a:rPr lang="en-US" sz="2000" dirty="0"/>
            </a:br>
            <a:r>
              <a:rPr lang="en-US" sz="2000" dirty="0"/>
              <a:t>     regulation in force; </a:t>
            </a:r>
            <a:br>
              <a:rPr lang="en-US" sz="2000" dirty="0"/>
            </a:br>
            <a:r>
              <a:rPr lang="en-US" sz="2000" dirty="0"/>
              <a:t>5. The conversion facility is available for ECBs availed under the Automatic or </a:t>
            </a:r>
            <a:br>
              <a:rPr lang="en-US" sz="2000" dirty="0"/>
            </a:br>
            <a:r>
              <a:rPr lang="en-US" sz="2000" dirty="0"/>
              <a:t>    Approval Route and is applicable to ECBs, due for payment or not, as well as </a:t>
            </a:r>
            <a:br>
              <a:rPr lang="en-US" sz="2000" dirty="0"/>
            </a:br>
            <a:r>
              <a:rPr lang="en-US" sz="2000" dirty="0"/>
              <a:t>    secured / unsecured loans availed from non-resident collaborators. </a:t>
            </a:r>
            <a:endParaRPr lang="en-US" altLang="en-US" sz="2000" b="0" dirty="0">
              <a:latin typeface="Arial" charset="0"/>
            </a:endParaRPr>
          </a:p>
        </p:txBody>
      </p:sp>
    </p:spTree>
    <p:extLst>
      <p:ext uri="{BB962C8B-B14F-4D97-AF65-F5344CB8AC3E}">
        <p14:creationId xmlns:p14="http://schemas.microsoft.com/office/powerpoint/2010/main" val="242555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0" y="954066"/>
            <a:ext cx="8915400" cy="5218134"/>
          </a:xfrm>
          <a:noFill/>
          <a:extLst>
            <a:ext uri="{909E8E84-426E-40DD-AFC4-6F175D3DCCD1}">
              <a14:hiddenFill xmlns:a14="http://schemas.microsoft.com/office/drawing/2010/main">
                <a:solidFill>
                  <a:srgbClr val="000080"/>
                </a:solidFill>
              </a14:hiddenFill>
            </a:ext>
          </a:extLst>
        </p:spPr>
        <p:txBody>
          <a:bodyPr>
            <a:normAutofit/>
          </a:bodyPr>
          <a:lstStyle/>
          <a:p>
            <a:pPr eaLnBrk="1" hangingPunct="1"/>
            <a:br>
              <a:rPr lang="en-US" altLang="en-US" sz="3100" b="0" dirty="0">
                <a:latin typeface="Arial" charset="0"/>
              </a:rPr>
            </a:br>
            <a:br>
              <a:rPr lang="en-US" altLang="en-US" sz="3100" b="0" dirty="0">
                <a:latin typeface="Arial" charset="0"/>
              </a:rPr>
            </a:br>
            <a:br>
              <a:rPr lang="en-US" altLang="en-US" sz="3100" b="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endParaRPr lang="en-US" altLang="en-US" sz="44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3</a:t>
            </a:fld>
            <a:endParaRPr lang="en-US" sz="1800" dirty="0">
              <a:solidFill>
                <a:schemeClr val="tx1"/>
              </a:solidFill>
            </a:endParaRPr>
          </a:p>
        </p:txBody>
      </p:sp>
      <p:sp>
        <p:nvSpPr>
          <p:cNvPr id="17" name="Round Single Corner Rectangle 16"/>
          <p:cNvSpPr/>
          <p:nvPr/>
        </p:nvSpPr>
        <p:spPr>
          <a:xfrm>
            <a:off x="3886200" y="1905000"/>
            <a:ext cx="2438400" cy="990600"/>
          </a:xfrm>
          <a:prstGeom prst="round1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rgbClr val="00B050"/>
                </a:solidFill>
              </a:rPr>
              <a:t>Powers delegated to the Authorized Bank- (AD)</a:t>
            </a:r>
          </a:p>
        </p:txBody>
      </p:sp>
      <p:sp>
        <p:nvSpPr>
          <p:cNvPr id="18" name="Parallelogram 17"/>
          <p:cNvSpPr/>
          <p:nvPr/>
        </p:nvSpPr>
        <p:spPr>
          <a:xfrm>
            <a:off x="6477000" y="1981200"/>
            <a:ext cx="2590800" cy="1143000"/>
          </a:xfrm>
          <a:prstGeom prst="parallelogram">
            <a:avLst>
              <a:gd name="adj" fmla="val 1515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n>
                  <a:solidFill>
                    <a:srgbClr val="7030A0"/>
                  </a:solidFill>
                </a:ln>
                <a:latin typeface="+mj-lt"/>
              </a:rPr>
              <a:t>Section 6 of FEMA - Capital Account Transactions</a:t>
            </a:r>
          </a:p>
        </p:txBody>
      </p:sp>
      <p:sp>
        <p:nvSpPr>
          <p:cNvPr id="19" name="Cube 18"/>
          <p:cNvSpPr/>
          <p:nvPr/>
        </p:nvSpPr>
        <p:spPr>
          <a:xfrm>
            <a:off x="4800600" y="3429000"/>
            <a:ext cx="1905000" cy="23622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RBI FED Master Direction No. 15/2015-16</a:t>
            </a:r>
          </a:p>
        </p:txBody>
      </p:sp>
      <p:sp>
        <p:nvSpPr>
          <p:cNvPr id="20" name="Flowchart: Alternate Process 19"/>
          <p:cNvSpPr/>
          <p:nvPr/>
        </p:nvSpPr>
        <p:spPr>
          <a:xfrm>
            <a:off x="6934200" y="3657600"/>
            <a:ext cx="1828800" cy="25146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660033"/>
                </a:solidFill>
              </a:rPr>
              <a:t>FAQs issued by the RBI (Currently updated as on  June 10 ,2016 Available on website www.rbi.org.in</a:t>
            </a:r>
          </a:p>
        </p:txBody>
      </p:sp>
      <p:sp>
        <p:nvSpPr>
          <p:cNvPr id="22" name="Chord 21"/>
          <p:cNvSpPr/>
          <p:nvPr/>
        </p:nvSpPr>
        <p:spPr>
          <a:xfrm>
            <a:off x="1219200" y="4648200"/>
            <a:ext cx="4648200" cy="1447800"/>
          </a:xfrm>
          <a:prstGeom prst="chord">
            <a:avLst>
              <a:gd name="adj1" fmla="val 1610203"/>
              <a:gd name="adj2" fmla="val 165093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D818D8"/>
                </a:solidFill>
              </a:rPr>
              <a:t>FED Master Direction </a:t>
            </a:r>
          </a:p>
          <a:p>
            <a:r>
              <a:rPr lang="en-US" b="1" dirty="0">
                <a:solidFill>
                  <a:srgbClr val="D818D8"/>
                </a:solidFill>
              </a:rPr>
              <a:t>No. 7/ 2015-16 LRS</a:t>
            </a:r>
            <a:endParaRPr lang="en-US" dirty="0">
              <a:solidFill>
                <a:srgbClr val="D818D8"/>
              </a:solidFill>
            </a:endParaRPr>
          </a:p>
        </p:txBody>
      </p:sp>
      <p:sp>
        <p:nvSpPr>
          <p:cNvPr id="25" name="Flowchart: Predefined Process 24"/>
          <p:cNvSpPr/>
          <p:nvPr/>
        </p:nvSpPr>
        <p:spPr>
          <a:xfrm>
            <a:off x="914400" y="2209800"/>
            <a:ext cx="2895600" cy="2209800"/>
          </a:xfrm>
          <a:prstGeom prst="flowChartPredefined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rgbClr val="FFFF00"/>
                </a:solidFill>
              </a:rPr>
              <a:t>Outbound Investment / Direct investment Outside India is governed and regulated entirely by the RBI</a:t>
            </a:r>
          </a:p>
          <a:p>
            <a:pPr algn="ctr"/>
            <a:endParaRPr lang="en-US" dirty="0"/>
          </a:p>
        </p:txBody>
      </p:sp>
      <p:sp>
        <p:nvSpPr>
          <p:cNvPr id="21" name="Snip Single Corner Rectangle 20"/>
          <p:cNvSpPr/>
          <p:nvPr/>
        </p:nvSpPr>
        <p:spPr>
          <a:xfrm>
            <a:off x="152400" y="1752600"/>
            <a:ext cx="609600" cy="4572000"/>
          </a:xfrm>
          <a:prstGeom prst="snip1Rect">
            <a:avLst>
              <a:gd name="adj" fmla="val 47489"/>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3333FF"/>
              </a:solidFill>
            </a:endParaRPr>
          </a:p>
        </p:txBody>
      </p:sp>
      <p:sp>
        <p:nvSpPr>
          <p:cNvPr id="23" name="Rectangle 22"/>
          <p:cNvSpPr/>
          <p:nvPr/>
        </p:nvSpPr>
        <p:spPr>
          <a:xfrm>
            <a:off x="609600" y="1143000"/>
            <a:ext cx="6019800" cy="533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dirty="0">
                <a:solidFill>
                  <a:schemeClr val="bg1"/>
                </a:solidFill>
                <a:latin typeface="Arial" charset="0"/>
              </a:rPr>
              <a:t>Outbound Investment </a:t>
            </a:r>
            <a:r>
              <a:rPr lang="gu-IN" altLang="en-US" dirty="0">
                <a:solidFill>
                  <a:schemeClr val="bg1"/>
                </a:solidFill>
                <a:latin typeface="Arial" charset="0"/>
              </a:rPr>
              <a:t>- </a:t>
            </a:r>
            <a:r>
              <a:rPr lang="en-US" altLang="en-US" dirty="0">
                <a:solidFill>
                  <a:schemeClr val="bg1"/>
                </a:solidFill>
                <a:latin typeface="Arial" charset="0"/>
              </a:rPr>
              <a:t>Overseas Direct Investment</a:t>
            </a:r>
            <a:endParaRPr lang="en-US" dirty="0">
              <a:solidFill>
                <a:schemeClr val="bg1"/>
              </a:solidFill>
            </a:endParaRPr>
          </a:p>
        </p:txBody>
      </p:sp>
    </p:spTree>
    <p:extLst>
      <p:ext uri="{BB962C8B-B14F-4D97-AF65-F5344CB8AC3E}">
        <p14:creationId xmlns:p14="http://schemas.microsoft.com/office/powerpoint/2010/main" val="3525389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30</a:t>
            </a:fld>
            <a:endParaRPr lang="en-US" sz="1800" dirty="0">
              <a:solidFill>
                <a:schemeClr val="tx1"/>
              </a:solidFill>
            </a:endParaRPr>
          </a:p>
        </p:txBody>
      </p:sp>
      <p:sp>
        <p:nvSpPr>
          <p:cNvPr id="11" name="Rectangle 10"/>
          <p:cNvSpPr/>
          <p:nvPr/>
        </p:nvSpPr>
        <p:spPr>
          <a:xfrm>
            <a:off x="1219200" y="2743200"/>
            <a:ext cx="6477000" cy="1600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Separate presentation for Case Study  </a:t>
            </a:r>
          </a:p>
        </p:txBody>
      </p:sp>
    </p:spTree>
    <p:extLst>
      <p:ext uri="{BB962C8B-B14F-4D97-AF65-F5344CB8AC3E}">
        <p14:creationId xmlns:p14="http://schemas.microsoft.com/office/powerpoint/2010/main" val="2343100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31</a:t>
            </a:fld>
            <a:endParaRPr lang="en-US" sz="1800" dirty="0">
              <a:solidFill>
                <a:schemeClr val="tx1"/>
              </a:solidFill>
            </a:endParaRPr>
          </a:p>
        </p:txBody>
      </p:sp>
      <p:pic>
        <p:nvPicPr>
          <p:cNvPr id="15" name="Picture 14"/>
          <p:cNvPicPr>
            <a:picLocks noChangeAspect="1"/>
          </p:cNvPicPr>
          <p:nvPr/>
        </p:nvPicPr>
        <p:blipFill>
          <a:blip r:embed="rId2">
            <a:extLst>
              <a:ext uri="{BEBA8EAE-BF5A-486C-A8C5-ECC9F3942E4B}">
                <a14:imgProps xmlns:a14="http://schemas.microsoft.com/office/drawing/2010/main">
                  <a14:imgLayer r:embed="rId3">
                    <a14:imgEffect>
                      <a14:brightnessContrast bright="9000" contrast="1000"/>
                    </a14:imgEffect>
                  </a14:imgLayer>
                </a14:imgProps>
              </a:ext>
              <a:ext uri="{28A0092B-C50C-407E-A947-70E740481C1C}">
                <a14:useLocalDpi xmlns:a14="http://schemas.microsoft.com/office/drawing/2010/main" val="0"/>
              </a:ext>
            </a:extLst>
          </a:blip>
          <a:stretch>
            <a:fillRect/>
          </a:stretch>
        </p:blipFill>
        <p:spPr>
          <a:xfrm>
            <a:off x="2068275" y="1408331"/>
            <a:ext cx="4408725" cy="3306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1800" y="2686105"/>
            <a:ext cx="2474459" cy="506085"/>
          </a:xfrm>
          <a:prstGeom prst="rect">
            <a:avLst/>
          </a:prstGeom>
        </p:spPr>
      </p:pic>
      <p:sp>
        <p:nvSpPr>
          <p:cNvPr id="17" name="Rectangle 16"/>
          <p:cNvSpPr/>
          <p:nvPr/>
        </p:nvSpPr>
        <p:spPr>
          <a:xfrm>
            <a:off x="1676400" y="4724400"/>
            <a:ext cx="5325753" cy="1200329"/>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pPr algn="ctr"/>
            <a:r>
              <a:rPr lang="en-US" dirty="0"/>
              <a:t>411-412, SAFAL PEGASUS, 100FT ANAND NAGAR ROAD</a:t>
            </a:r>
          </a:p>
          <a:p>
            <a:pPr algn="ctr"/>
            <a:r>
              <a:rPr lang="en-US" dirty="0"/>
              <a:t>PRAHALAD NAGAR, AHMEDABAD-380015.</a:t>
            </a:r>
          </a:p>
          <a:p>
            <a:pPr algn="ctr"/>
            <a:r>
              <a:rPr lang="en-US" dirty="0"/>
              <a:t>Email : pkm@pkmadvisory.com</a:t>
            </a:r>
          </a:p>
          <a:p>
            <a:pPr algn="ctr"/>
            <a:r>
              <a:rPr lang="en-US" dirty="0"/>
              <a:t>Ph. 079 40065204 , (m) 9824014310</a:t>
            </a:r>
          </a:p>
        </p:txBody>
      </p:sp>
      <p:sp>
        <p:nvSpPr>
          <p:cNvPr id="18" name="Rectangle 17"/>
          <p:cNvSpPr/>
          <p:nvPr/>
        </p:nvSpPr>
        <p:spPr>
          <a:xfrm>
            <a:off x="914400" y="762000"/>
            <a:ext cx="7086600" cy="646331"/>
          </a:xfrm>
          <a:prstGeom prst="rect">
            <a:avLst/>
          </a:prstGeom>
        </p:spPr>
        <p:txBody>
          <a:bodyPr wrap="square">
            <a:spAutoFit/>
          </a:bodyPr>
          <a:lstStyle/>
          <a:p>
            <a:pPr algn="ctr"/>
            <a:r>
              <a:rPr lang="en-US" sz="3600" dirty="0"/>
              <a:t>THANK YOU.</a:t>
            </a:r>
          </a:p>
        </p:txBody>
      </p:sp>
      <p:sp>
        <p:nvSpPr>
          <p:cNvPr id="19" name="Oval 18"/>
          <p:cNvSpPr/>
          <p:nvPr/>
        </p:nvSpPr>
        <p:spPr>
          <a:xfrm>
            <a:off x="6629400" y="2819400"/>
            <a:ext cx="2209800" cy="1524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6781800" y="2971800"/>
            <a:ext cx="2209800" cy="1524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descr="Related image"/>
          <p:cNvPicPr>
            <a:picLocks noChangeAspect="1" noChangeArrowheads="1"/>
          </p:cNvPicPr>
          <p:nvPr/>
        </p:nvPicPr>
        <p:blipFill>
          <a:blip r:embed="rId5"/>
          <a:srcRect/>
          <a:stretch>
            <a:fillRect/>
          </a:stretch>
        </p:blipFill>
        <p:spPr bwMode="auto">
          <a:xfrm rot="936931">
            <a:off x="7010400" y="2743200"/>
            <a:ext cx="1752600" cy="1371600"/>
          </a:xfrm>
          <a:prstGeom prst="rect">
            <a:avLst/>
          </a:prstGeom>
          <a:noFill/>
        </p:spPr>
      </p:pic>
    </p:spTree>
    <p:extLst>
      <p:ext uri="{BB962C8B-B14F-4D97-AF65-F5344CB8AC3E}">
        <p14:creationId xmlns:p14="http://schemas.microsoft.com/office/powerpoint/2010/main" val="2740038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p>
        </p:txBody>
      </p:sp>
      <p:sp>
        <p:nvSpPr>
          <p:cNvPr id="5" name="Rectangle 4"/>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789552"/>
            <a:ext cx="9144000" cy="119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166097" y="979118"/>
            <a:ext cx="8938320" cy="5105400"/>
          </a:xfrm>
          <a:noFill/>
          <a:extLst>
            <a:ext uri="{909E8E84-426E-40DD-AFC4-6F175D3DCCD1}">
              <a14:hiddenFill xmlns:a14="http://schemas.microsoft.com/office/drawing/2010/main">
                <a:solidFill>
                  <a:srgbClr val="000080"/>
                </a:solidFill>
              </a14:hiddenFill>
            </a:ext>
          </a:extLst>
        </p:spPr>
        <p:txBody>
          <a:bodyPr>
            <a:normAutofit fontScale="90000"/>
          </a:bodyPr>
          <a:lstStyle/>
          <a:p>
            <a:pPr eaLnBrk="1" hangingPunct="1"/>
            <a:br>
              <a:rPr lang="en-US" altLang="en-US" sz="2800" b="0" u="sng" dirty="0">
                <a:solidFill>
                  <a:srgbClr val="002060"/>
                </a:solidFill>
                <a:latin typeface="Arial" charset="0"/>
              </a:rPr>
            </a:br>
            <a:br>
              <a:rPr lang="en-US" altLang="en-US" sz="3100" b="0" dirty="0">
                <a:latin typeface="Arial" charset="0"/>
              </a:rPr>
            </a:br>
            <a:br>
              <a:rPr lang="en-US" altLang="en-US" sz="3100" b="0" dirty="0">
                <a:latin typeface="Arial" charset="0"/>
              </a:rPr>
            </a:br>
            <a:br>
              <a:rPr lang="en-US" altLang="en-US" sz="3100" b="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br>
              <a:rPr lang="en-US" altLang="en-US" sz="3100" dirty="0">
                <a:latin typeface="Arial" charset="0"/>
              </a:rPr>
            </a:br>
            <a:endParaRPr lang="en-US" altLang="en-US" sz="44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097" y="116632"/>
            <a:ext cx="661487" cy="5040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2"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4</a:t>
            </a:fld>
            <a:endParaRPr lang="en-US" sz="1800" dirty="0">
              <a:solidFill>
                <a:schemeClr val="tx1"/>
              </a:solidFill>
            </a:endParaRPr>
          </a:p>
        </p:txBody>
      </p:sp>
      <p:sp>
        <p:nvSpPr>
          <p:cNvPr id="16" name="Snip Single Corner Rectangle 15"/>
          <p:cNvSpPr/>
          <p:nvPr/>
        </p:nvSpPr>
        <p:spPr>
          <a:xfrm>
            <a:off x="152400" y="1752600"/>
            <a:ext cx="609600" cy="4572000"/>
          </a:xfrm>
          <a:prstGeom prst="snip1Rect">
            <a:avLst>
              <a:gd name="adj" fmla="val 47489"/>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rgbClr val="3333FF"/>
              </a:solidFill>
            </a:endParaRPr>
          </a:p>
        </p:txBody>
      </p:sp>
      <p:sp>
        <p:nvSpPr>
          <p:cNvPr id="4" name="TextBox 3"/>
          <p:cNvSpPr txBox="1"/>
          <p:nvPr/>
        </p:nvSpPr>
        <p:spPr>
          <a:xfrm>
            <a:off x="990600" y="1905000"/>
            <a:ext cx="7848600" cy="3477875"/>
          </a:xfrm>
          <a:prstGeom prst="rect">
            <a:avLst/>
          </a:prstGeom>
          <a:noFill/>
        </p:spPr>
        <p:txBody>
          <a:bodyPr wrap="square" rtlCol="0">
            <a:spAutoFit/>
          </a:bodyPr>
          <a:lstStyle/>
          <a:p>
            <a:pPr algn="just"/>
            <a:endParaRPr lang="en-US" sz="2000" b="1" dirty="0"/>
          </a:p>
          <a:p>
            <a:pPr algn="just">
              <a:buFont typeface="Wingdings" pitchFamily="2" charset="2"/>
              <a:buChar char="§"/>
            </a:pPr>
            <a:r>
              <a:rPr lang="en-US" sz="2000" dirty="0"/>
              <a:t>   Overseas JV/WOS to be engaged in </a:t>
            </a:r>
            <a:r>
              <a:rPr lang="en-US" sz="2000" dirty="0" err="1"/>
              <a:t>bonafide</a:t>
            </a:r>
            <a:r>
              <a:rPr lang="en-US" sz="2000" dirty="0"/>
              <a:t> business activity except </a:t>
            </a:r>
          </a:p>
          <a:p>
            <a:pPr algn="just"/>
            <a:r>
              <a:rPr lang="en-US" sz="2000" dirty="0"/>
              <a:t>     real  estate and banking </a:t>
            </a:r>
          </a:p>
          <a:p>
            <a:pPr algn="just">
              <a:buFont typeface="Wingdings" pitchFamily="2" charset="2"/>
              <a:buChar char="§"/>
            </a:pPr>
            <a:r>
              <a:rPr lang="en-US" sz="2000" dirty="0"/>
              <a:t>   Investment in Financial Sector should comply with additional  </a:t>
            </a:r>
          </a:p>
          <a:p>
            <a:pPr algn="just"/>
            <a:r>
              <a:rPr lang="en-US" sz="2000" dirty="0"/>
              <a:t>     conditions </a:t>
            </a:r>
          </a:p>
          <a:p>
            <a:pPr algn="just">
              <a:buFont typeface="Wingdings" pitchFamily="2" charset="2"/>
              <a:buChar char="§"/>
            </a:pPr>
            <a:r>
              <a:rPr lang="en-US" sz="2000" dirty="0"/>
              <a:t>   Indian party not on RBI’s Exporters’ Caution List/list of defaulters/under </a:t>
            </a:r>
          </a:p>
          <a:p>
            <a:pPr algn="just"/>
            <a:r>
              <a:rPr lang="en-US" sz="2000" dirty="0"/>
              <a:t>     investigation by an Authority such as ED,   SEBI etc. </a:t>
            </a:r>
          </a:p>
          <a:p>
            <a:pPr algn="just">
              <a:buFont typeface="Wingdings" pitchFamily="2" charset="2"/>
              <a:buChar char="§"/>
            </a:pPr>
            <a:r>
              <a:rPr lang="en-US" sz="2000" dirty="0"/>
              <a:t>   Overall ceiling of </a:t>
            </a:r>
            <a:r>
              <a:rPr lang="en-US" sz="2000" b="1" dirty="0"/>
              <a:t>financial commitment in all JV/WOS is  400% of net </a:t>
            </a:r>
          </a:p>
          <a:p>
            <a:pPr algn="just"/>
            <a:r>
              <a:rPr lang="en-US" sz="2000" b="1" dirty="0"/>
              <a:t>     worth as on last audited Balance Sheet </a:t>
            </a:r>
          </a:p>
          <a:p>
            <a:pPr algn="just">
              <a:buFont typeface="Wingdings" pitchFamily="2" charset="2"/>
              <a:buChar char="§"/>
            </a:pPr>
            <a:r>
              <a:rPr lang="en-US" sz="2000" dirty="0"/>
              <a:t>   Submission of Form Annual Performance Report in respect </a:t>
            </a:r>
          </a:p>
          <a:p>
            <a:pPr algn="just"/>
            <a:r>
              <a:rPr lang="en-US" sz="2000" dirty="0"/>
              <a:t>     of all its overseas investment</a:t>
            </a:r>
          </a:p>
        </p:txBody>
      </p:sp>
      <p:sp>
        <p:nvSpPr>
          <p:cNvPr id="15" name="Rectangle 14"/>
          <p:cNvSpPr/>
          <p:nvPr/>
        </p:nvSpPr>
        <p:spPr>
          <a:xfrm>
            <a:off x="914400" y="1371600"/>
            <a:ext cx="29718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Automatic Route :</a:t>
            </a:r>
          </a:p>
          <a:p>
            <a:pPr algn="ctr"/>
            <a:endParaRPr lang="en-US" dirty="0"/>
          </a:p>
        </p:txBody>
      </p:sp>
    </p:spTree>
    <p:extLst>
      <p:ext uri="{BB962C8B-B14F-4D97-AF65-F5344CB8AC3E}">
        <p14:creationId xmlns:p14="http://schemas.microsoft.com/office/powerpoint/2010/main" val="352538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381000" y="1600200"/>
            <a:ext cx="8229600" cy="3962400"/>
          </a:xfrm>
          <a:noFill/>
          <a:extLst>
            <a:ext uri="{909E8E84-426E-40DD-AFC4-6F175D3DCCD1}">
              <a14:hiddenFill xmlns:a14="http://schemas.microsoft.com/office/drawing/2010/main">
                <a:solidFill>
                  <a:srgbClr val="000080"/>
                </a:solidFill>
              </a14:hiddenFill>
            </a:ext>
          </a:extLst>
        </p:spPr>
        <p:txBody>
          <a:bodyPr>
            <a:normAutofit/>
          </a:bodyPr>
          <a:lstStyle/>
          <a:p>
            <a:pPr marL="358775" algn="l">
              <a:tabLst>
                <a:tab pos="1077913" algn="l"/>
              </a:tabLst>
            </a:pPr>
            <a:r>
              <a:rPr lang="en-US" sz="2000" b="1" dirty="0"/>
              <a:t>1. 	</a:t>
            </a:r>
            <a:r>
              <a:rPr lang="en-US" sz="2000" dirty="0"/>
              <a:t>By way of contribution to equity shares of the JV/ WOS abroad ; </a:t>
            </a:r>
            <a:br>
              <a:rPr lang="en-US" sz="2000" dirty="0"/>
            </a:br>
            <a:r>
              <a:rPr lang="en-US" sz="2000" b="1" dirty="0"/>
              <a:t>2</a:t>
            </a:r>
            <a:r>
              <a:rPr lang="en-US" sz="2000" dirty="0"/>
              <a:t>  	As loans to its JV/WOS abroad; </a:t>
            </a:r>
            <a:br>
              <a:rPr lang="en-US" sz="2000" dirty="0"/>
            </a:br>
            <a:r>
              <a:rPr lang="en-US" sz="2000" b="1" dirty="0"/>
              <a:t>3 	</a:t>
            </a:r>
            <a:r>
              <a:rPr lang="en-US" sz="2000" dirty="0"/>
              <a:t>100% of the amount of corporate guarantee issued on behalf of its </a:t>
            </a:r>
            <a:br>
              <a:rPr lang="en-US" sz="2000" dirty="0"/>
            </a:br>
            <a:r>
              <a:rPr lang="en-US" sz="2000" dirty="0"/>
              <a:t>    	overseas JV/WOS; </a:t>
            </a:r>
            <a:br>
              <a:rPr lang="en-US" sz="2000" dirty="0"/>
            </a:br>
            <a:r>
              <a:rPr lang="en-US" sz="2000" b="1" dirty="0"/>
              <a:t>4</a:t>
            </a:r>
            <a:r>
              <a:rPr lang="en-US" sz="2000" dirty="0"/>
              <a:t> 	50% of the amount of performance guarantee issued on behalf of </a:t>
            </a:r>
            <a:br>
              <a:rPr lang="en-US" sz="2000" dirty="0"/>
            </a:br>
            <a:r>
              <a:rPr lang="en-US" sz="2000" dirty="0"/>
              <a:t>	Its overseas JV/ WOS; </a:t>
            </a:r>
            <a:br>
              <a:rPr lang="en-US" sz="2000" dirty="0"/>
            </a:br>
            <a:r>
              <a:rPr lang="en-US" sz="2000" b="1" dirty="0"/>
              <a:t>5</a:t>
            </a:r>
            <a:r>
              <a:rPr lang="en-US" sz="2000" dirty="0"/>
              <a:t> 	Bank guarantee/standby letter of credit issued by a resident bank 	on behalf of an overseas JV/WOS of the Indian party, which is 	backed by a counter guarantee/ collateral by the Indian party; and </a:t>
            </a:r>
            <a:br>
              <a:rPr lang="en-US" sz="2000" dirty="0"/>
            </a:br>
            <a:r>
              <a:rPr lang="en-US" sz="2000" dirty="0"/>
              <a:t>6	Guarantee given on behalf of the first step down subsidiary.</a:t>
            </a:r>
            <a:endParaRPr lang="en-US" altLang="en-US" sz="32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5</a:t>
            </a:fld>
            <a:endParaRPr lang="en-US" sz="1800" dirty="0">
              <a:solidFill>
                <a:schemeClr val="tx1"/>
              </a:solidFill>
            </a:endParaRPr>
          </a:p>
        </p:txBody>
      </p:sp>
      <p:sp>
        <p:nvSpPr>
          <p:cNvPr id="2" name="TextBox 1"/>
          <p:cNvSpPr txBox="1"/>
          <p:nvPr/>
        </p:nvSpPr>
        <p:spPr>
          <a:xfrm>
            <a:off x="772887" y="1032301"/>
            <a:ext cx="7924800" cy="830997"/>
          </a:xfrm>
          <a:prstGeom prst="rect">
            <a:avLst/>
          </a:prstGeom>
          <a:solidFill>
            <a:srgbClr val="92D050"/>
          </a:solidFill>
        </p:spPr>
        <p:txBody>
          <a:bodyPr wrap="square" rtlCol="0">
            <a:spAutoFit/>
          </a:bodyPr>
          <a:lstStyle/>
          <a:p>
            <a:r>
              <a:rPr lang="en-US" sz="2400" dirty="0">
                <a:solidFill>
                  <a:schemeClr val="bg1"/>
                </a:solidFill>
              </a:rPr>
              <a:t>Financial Commitment means the amount of direct investments outside India by an Indian Party</a:t>
            </a:r>
          </a:p>
        </p:txBody>
      </p:sp>
    </p:spTree>
    <p:extLst>
      <p:ext uri="{BB962C8B-B14F-4D97-AF65-F5344CB8AC3E}">
        <p14:creationId xmlns:p14="http://schemas.microsoft.com/office/powerpoint/2010/main" val="345180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240060" y="738336"/>
            <a:ext cx="8663880" cy="5433864"/>
          </a:xfrm>
          <a:noFill/>
          <a:extLst>
            <a:ext uri="{909E8E84-426E-40DD-AFC4-6F175D3DCCD1}">
              <a14:hiddenFill xmlns:a14="http://schemas.microsoft.com/office/drawing/2010/main">
                <a:solidFill>
                  <a:srgbClr val="000080"/>
                </a:solidFill>
              </a14:hiddenFill>
            </a:ext>
          </a:extLst>
        </p:spPr>
        <p:txBody>
          <a:bodyPr>
            <a:normAutofit/>
          </a:bodyPr>
          <a:lstStyle/>
          <a:p>
            <a:pPr algn="l"/>
            <a:br>
              <a:rPr lang="en-US" sz="1600" dirty="0"/>
            </a:br>
            <a:r>
              <a:rPr lang="en-US" sz="2400" dirty="0"/>
              <a:t>●</a:t>
            </a:r>
            <a:r>
              <a:rPr lang="en-US" sz="1600" dirty="0"/>
              <a:t>  </a:t>
            </a:r>
            <a:r>
              <a:rPr lang="en-US" sz="2000" dirty="0"/>
              <a:t>To  remit  funds  from  one  branch  of  the  AD  for  the  particular Overseas </a:t>
            </a:r>
            <a:br>
              <a:rPr lang="en-US" sz="2000" dirty="0"/>
            </a:br>
            <a:r>
              <a:rPr lang="en-US" sz="2000" dirty="0"/>
              <a:t>     Direct Investment </a:t>
            </a:r>
            <a:br>
              <a:rPr lang="en-US" sz="2000" dirty="0"/>
            </a:br>
            <a:r>
              <a:rPr lang="en-US" sz="2000" dirty="0"/>
              <a:t>●  Receive share certificates or any other document as an evidence of investment  </a:t>
            </a:r>
            <a:br>
              <a:rPr lang="en-US" sz="2000" dirty="0"/>
            </a:br>
            <a:r>
              <a:rPr lang="en-US" sz="2000" dirty="0"/>
              <a:t>     within 6 months from the date  of  remittance or such  further  date  as  the  </a:t>
            </a:r>
            <a:br>
              <a:rPr lang="en-US" sz="2000" dirty="0"/>
            </a:br>
            <a:r>
              <a:rPr lang="en-US" sz="2000" dirty="0"/>
              <a:t>     RBI  may permit </a:t>
            </a:r>
            <a:br>
              <a:rPr lang="en-US" sz="2000" dirty="0"/>
            </a:br>
            <a:r>
              <a:rPr lang="en-US" sz="2000" dirty="0"/>
              <a:t>●  Repatriate to India, all dues receivable from the foreign entity, like dividend, </a:t>
            </a:r>
            <a:br>
              <a:rPr lang="en-US" sz="2000" dirty="0"/>
            </a:br>
            <a:r>
              <a:rPr lang="en-US" sz="2000" dirty="0"/>
              <a:t>     royalty, technical fees etc. within 60 days of its falling due, or such further date </a:t>
            </a:r>
            <a:br>
              <a:rPr lang="en-US" sz="2000" dirty="0"/>
            </a:br>
            <a:r>
              <a:rPr lang="en-US" sz="2000" dirty="0"/>
              <a:t>     as the  RBI  may  permit  </a:t>
            </a:r>
            <a:br>
              <a:rPr lang="en-US" sz="2000" dirty="0"/>
            </a:br>
            <a:r>
              <a:rPr lang="en-US" sz="2000" dirty="0"/>
              <a:t>●  Submit the  APR on or before 30th June based on the latest audited financials </a:t>
            </a:r>
            <a:br>
              <a:rPr lang="en-US" sz="2000" dirty="0"/>
            </a:br>
            <a:r>
              <a:rPr lang="en-US" sz="2000" dirty="0"/>
              <a:t>     of JV/WOS </a:t>
            </a:r>
            <a:br>
              <a:rPr lang="en-US" sz="2000" dirty="0"/>
            </a:br>
            <a:r>
              <a:rPr lang="en-US" sz="2000" dirty="0"/>
              <a:t>●  If audit is not mandatory in the overseas country a certificate from statutory </a:t>
            </a:r>
            <a:br>
              <a:rPr lang="en-US" sz="2000" dirty="0"/>
            </a:br>
            <a:r>
              <a:rPr lang="en-US" sz="2000" dirty="0"/>
              <a:t>     auditor is necessary </a:t>
            </a:r>
            <a:br>
              <a:rPr lang="en-US" sz="2000" dirty="0"/>
            </a:br>
            <a:r>
              <a:rPr lang="en-US" sz="2000" dirty="0"/>
              <a:t>●  Annual Return on Foreign Liabilities and Assets needs to be filed on or before </a:t>
            </a:r>
            <a:br>
              <a:rPr lang="en-US" sz="2000" dirty="0"/>
            </a:br>
            <a:r>
              <a:rPr lang="en-US" sz="2000" dirty="0"/>
              <a:t>     5th July every year </a:t>
            </a:r>
            <a:endParaRPr lang="en-US" altLang="en-US" sz="32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6</a:t>
            </a:fld>
            <a:endParaRPr lang="en-US" sz="1800" dirty="0">
              <a:solidFill>
                <a:schemeClr val="tx1"/>
              </a:solidFill>
            </a:endParaRPr>
          </a:p>
        </p:txBody>
      </p:sp>
      <p:sp>
        <p:nvSpPr>
          <p:cNvPr id="15" name="Rectangle 14"/>
          <p:cNvSpPr/>
          <p:nvPr/>
        </p:nvSpPr>
        <p:spPr>
          <a:xfrm>
            <a:off x="304800" y="990600"/>
            <a:ext cx="4114800" cy="381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Obligations of Indian Party</a:t>
            </a:r>
            <a:endParaRPr lang="en-US" dirty="0">
              <a:solidFill>
                <a:schemeClr val="bg1"/>
              </a:solidFill>
            </a:endParaRPr>
          </a:p>
        </p:txBody>
      </p:sp>
    </p:spTree>
    <p:extLst>
      <p:ext uri="{BB962C8B-B14F-4D97-AF65-F5344CB8AC3E}">
        <p14:creationId xmlns:p14="http://schemas.microsoft.com/office/powerpoint/2010/main" val="3451806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955"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5955"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798293"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5955"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5955" y="609600"/>
            <a:ext cx="9144000" cy="5791200"/>
          </a:xfrm>
          <a:noFill/>
          <a:extLst>
            <a:ext uri="{909E8E84-426E-40DD-AFC4-6F175D3DCCD1}">
              <a14:hiddenFill xmlns:a14="http://schemas.microsoft.com/office/drawing/2010/main">
                <a:solidFill>
                  <a:srgbClr val="000080"/>
                </a:solidFill>
              </a14:hiddenFill>
            </a:ext>
          </a:extLst>
        </p:spPr>
        <p:txBody>
          <a:bodyPr>
            <a:normAutofit/>
          </a:bodyPr>
          <a:lstStyle/>
          <a:p>
            <a:pPr algn="l"/>
            <a:r>
              <a:rPr lang="en-US" altLang="en-US" sz="2800" dirty="0">
                <a:latin typeface="Arial" charset="0"/>
              </a:rPr>
              <a:t> </a:t>
            </a: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sz="2800" dirty="0"/>
            </a:br>
            <a:br>
              <a:rPr lang="en-US" altLang="en-US" sz="2200" dirty="0">
                <a:latin typeface="Arial" charset="0"/>
              </a:rPr>
            </a:br>
            <a:endParaRPr lang="en-US" altLang="en-US" sz="3200" b="0" dirty="0">
              <a:latin typeface="Arial" charset="0"/>
            </a:endParaRPr>
          </a:p>
        </p:txBody>
      </p:sp>
      <p:sp>
        <p:nvSpPr>
          <p:cNvPr id="12" name="Rectangle 11"/>
          <p:cNvSpPr/>
          <p:nvPr/>
        </p:nvSpPr>
        <p:spPr>
          <a:xfrm>
            <a:off x="-5955"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2645" y="914401"/>
            <a:ext cx="8763000" cy="4832092"/>
          </a:xfrm>
          <a:prstGeom prst="rect">
            <a:avLst/>
          </a:prstGeom>
        </p:spPr>
        <p:txBody>
          <a:bodyPr wrap="square">
            <a:spAutoFit/>
          </a:bodyPr>
          <a:lstStyle/>
          <a:p>
            <a:endParaRPr lang="en-US" sz="2800" b="1" u="sng" dirty="0"/>
          </a:p>
          <a:p>
            <a:pPr algn="just"/>
            <a:r>
              <a:rPr lang="en-US" sz="2000" dirty="0"/>
              <a:t>An Indian Party may transfer by way of sale to another Indian Party who complies with the provision of Regulation 6, or to a person resident outside India without prior approval of the RBI, in under noted category : </a:t>
            </a:r>
          </a:p>
          <a:p>
            <a:pPr algn="just"/>
            <a:endParaRPr lang="en-US" sz="2000" dirty="0"/>
          </a:p>
          <a:p>
            <a:pPr algn="just"/>
            <a:r>
              <a:rPr lang="en-US" sz="2000" dirty="0"/>
              <a:t>● Sale does not result in write off of investment  Sale is through the stock exchange  </a:t>
            </a:r>
          </a:p>
          <a:p>
            <a:pPr algn="just"/>
            <a:r>
              <a:rPr lang="en-US" sz="2000" dirty="0"/>
              <a:t>    In case not listed entity, transfer is not happening at prices less than determined </a:t>
            </a:r>
          </a:p>
          <a:p>
            <a:pPr algn="just"/>
            <a:r>
              <a:rPr lang="en-US" sz="2000" dirty="0"/>
              <a:t>    by CPA or CA  </a:t>
            </a:r>
          </a:p>
          <a:p>
            <a:pPr algn="just"/>
            <a:r>
              <a:rPr lang="en-US" sz="2000" dirty="0"/>
              <a:t>● No outstanding dues from overseas entity  Overseas entity is in operation for a </a:t>
            </a:r>
          </a:p>
          <a:p>
            <a:pPr algn="just"/>
            <a:r>
              <a:rPr lang="en-US" sz="2000" dirty="0"/>
              <a:t>    period more than one year and has filed APR form </a:t>
            </a:r>
          </a:p>
          <a:p>
            <a:pPr algn="just"/>
            <a:r>
              <a:rPr lang="en-US" sz="2000" dirty="0"/>
              <a:t>● Indian party is not under investigation by CBI/ED/SEBI/IRDA or any other </a:t>
            </a:r>
          </a:p>
          <a:p>
            <a:pPr algn="just"/>
            <a:r>
              <a:rPr lang="en-US" sz="2000" dirty="0"/>
              <a:t>    regulatory authority in India </a:t>
            </a:r>
          </a:p>
          <a:p>
            <a:pPr algn="just"/>
            <a:br>
              <a:rPr lang="en-US" sz="2000" dirty="0"/>
            </a:br>
            <a:r>
              <a:rPr lang="en-US" sz="2000" b="1" dirty="0"/>
              <a:t>IF IT DOES NOT SATISFY ANY OF THE ABOVE CONDITION THEN RBI APPROVAL REQUIRED</a:t>
            </a:r>
            <a:r>
              <a:rPr lang="en-US" sz="2000" b="1" u="sng" dirty="0"/>
              <a:t> </a:t>
            </a:r>
          </a:p>
        </p:txBody>
      </p:sp>
      <p:sp>
        <p:nvSpPr>
          <p:cNvPr id="14" name="TextBox 13"/>
          <p:cNvSpPr txBox="1"/>
          <p:nvPr/>
        </p:nvSpPr>
        <p:spPr>
          <a:xfrm>
            <a:off x="6623445"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5" name="Slide Number Placeholder 1"/>
          <p:cNvSpPr>
            <a:spLocks noGrp="1"/>
          </p:cNvSpPr>
          <p:nvPr>
            <p:ph type="sldNum" sz="quarter" idx="12"/>
          </p:nvPr>
        </p:nvSpPr>
        <p:spPr>
          <a:xfrm>
            <a:off x="3773957" y="6453336"/>
            <a:ext cx="2133600" cy="365125"/>
          </a:xfrm>
        </p:spPr>
        <p:txBody>
          <a:bodyPr/>
          <a:lstStyle/>
          <a:p>
            <a:pPr algn="ctr"/>
            <a:fld id="{C5085FC2-61B7-42FB-BA21-417D189945BD}" type="slidenum">
              <a:rPr lang="en-US" sz="1800" smtClean="0">
                <a:solidFill>
                  <a:schemeClr val="tx1"/>
                </a:solidFill>
              </a:rPr>
              <a:pPr algn="ctr"/>
              <a:t>7</a:t>
            </a:fld>
            <a:endParaRPr lang="en-US" sz="1800" dirty="0">
              <a:solidFill>
                <a:schemeClr val="tx1"/>
              </a:solidFill>
            </a:endParaRPr>
          </a:p>
        </p:txBody>
      </p:sp>
      <p:sp>
        <p:nvSpPr>
          <p:cNvPr id="16" name="Rectangle 15"/>
          <p:cNvSpPr/>
          <p:nvPr/>
        </p:nvSpPr>
        <p:spPr>
          <a:xfrm>
            <a:off x="603645" y="914400"/>
            <a:ext cx="53340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Transfer of Shares of JV/WOS – No Write-off</a:t>
            </a:r>
          </a:p>
        </p:txBody>
      </p:sp>
    </p:spTree>
    <p:extLst>
      <p:ext uri="{BB962C8B-B14F-4D97-AF65-F5344CB8AC3E}">
        <p14:creationId xmlns:p14="http://schemas.microsoft.com/office/powerpoint/2010/main" val="345180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304800" y="914400"/>
            <a:ext cx="8669012" cy="5181600"/>
          </a:xfrm>
          <a:noFill/>
          <a:extLst>
            <a:ext uri="{909E8E84-426E-40DD-AFC4-6F175D3DCCD1}">
              <a14:hiddenFill xmlns:a14="http://schemas.microsoft.com/office/drawing/2010/main">
                <a:solidFill>
                  <a:srgbClr val="000080"/>
                </a:solidFill>
              </a14:hiddenFill>
            </a:ext>
          </a:extLst>
        </p:spPr>
        <p:txBody>
          <a:bodyPr>
            <a:normAutofit/>
          </a:bodyPr>
          <a:lstStyle/>
          <a:p>
            <a:pPr algn="l"/>
            <a:br>
              <a:rPr lang="en-US" sz="1800" b="1" u="sng" dirty="0"/>
            </a:br>
            <a:br>
              <a:rPr lang="en-US" sz="1600" dirty="0"/>
            </a:br>
            <a:r>
              <a:rPr lang="en-US" sz="1600" dirty="0"/>
              <a:t>-</a:t>
            </a:r>
            <a:r>
              <a:rPr lang="en-US" sz="2000" b="1" dirty="0"/>
              <a:t>MARKET PURCHASE </a:t>
            </a:r>
            <a:br>
              <a:rPr lang="en-US" sz="2000" b="1" dirty="0"/>
            </a:br>
            <a:br>
              <a:rPr lang="en-US" sz="2000" dirty="0"/>
            </a:br>
            <a:r>
              <a:rPr lang="en-US" sz="2000" dirty="0"/>
              <a:t>-</a:t>
            </a:r>
            <a:r>
              <a:rPr lang="en-US" sz="2000" b="1" dirty="0"/>
              <a:t>CAPITALIZATION OF EXPORT DUES , Royalty, Technical Fees etc </a:t>
            </a:r>
            <a:br>
              <a:rPr lang="en-US" sz="2000" b="1" dirty="0"/>
            </a:br>
            <a:br>
              <a:rPr lang="en-US" sz="2000" dirty="0"/>
            </a:br>
            <a:r>
              <a:rPr lang="en-US" sz="2000" dirty="0"/>
              <a:t>-</a:t>
            </a:r>
            <a:r>
              <a:rPr lang="en-US" sz="2000" b="1" dirty="0"/>
              <a:t>BALANCE IN RFC ACCOUNT </a:t>
            </a:r>
            <a:br>
              <a:rPr lang="en-US" sz="2000" b="1" dirty="0"/>
            </a:br>
            <a:br>
              <a:rPr lang="en-US" sz="2000" dirty="0"/>
            </a:br>
            <a:r>
              <a:rPr lang="en-US" sz="2000" dirty="0"/>
              <a:t>-</a:t>
            </a:r>
            <a:r>
              <a:rPr lang="en-US" sz="2000" b="1" dirty="0"/>
              <a:t>IN EXCHANGE OF ADR/GDR </a:t>
            </a:r>
            <a:br>
              <a:rPr lang="en-US" sz="2000" b="1" dirty="0"/>
            </a:br>
            <a:br>
              <a:rPr lang="en-US" sz="2000" dirty="0"/>
            </a:br>
            <a:r>
              <a:rPr lang="en-US" sz="2000" dirty="0"/>
              <a:t>-</a:t>
            </a:r>
            <a:r>
              <a:rPr lang="en-US" sz="2000" b="1" dirty="0"/>
              <a:t>BALANCE IN EEFC ACCOUNT </a:t>
            </a:r>
            <a:br>
              <a:rPr lang="en-US" sz="2000" b="1" dirty="0"/>
            </a:br>
            <a:br>
              <a:rPr lang="en-US" sz="2000" dirty="0"/>
            </a:br>
            <a:r>
              <a:rPr lang="en-US" sz="2000" dirty="0"/>
              <a:t>-</a:t>
            </a:r>
            <a:r>
              <a:rPr lang="en-US" sz="2000" b="1" dirty="0"/>
              <a:t>PROCEEDS OF ECB/FCCB </a:t>
            </a:r>
            <a:br>
              <a:rPr lang="en-US" sz="2000" b="1" dirty="0"/>
            </a:br>
            <a:br>
              <a:rPr lang="en-US" sz="2000" dirty="0"/>
            </a:br>
            <a:r>
              <a:rPr lang="en-US" sz="2000" dirty="0"/>
              <a:t>-</a:t>
            </a:r>
            <a:r>
              <a:rPr lang="en-US" sz="2000" b="1" dirty="0"/>
              <a:t>SWAP OF SHARES </a:t>
            </a:r>
            <a:endParaRPr lang="en-US" altLang="en-US" sz="32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4"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8</a:t>
            </a:fld>
            <a:endParaRPr lang="en-US" sz="1800" dirty="0">
              <a:solidFill>
                <a:schemeClr val="tx1"/>
              </a:solidFill>
            </a:endParaRPr>
          </a:p>
        </p:txBody>
      </p:sp>
      <p:sp>
        <p:nvSpPr>
          <p:cNvPr id="15" name="Rectangle 14"/>
          <p:cNvSpPr/>
          <p:nvPr/>
        </p:nvSpPr>
        <p:spPr>
          <a:xfrm>
            <a:off x="304800" y="914400"/>
            <a:ext cx="6096000"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Modes of Funding Overseas Direct Investment</a:t>
            </a:r>
            <a:endParaRPr lang="en-US" sz="2000" dirty="0">
              <a:solidFill>
                <a:schemeClr val="bg1"/>
              </a:solidFill>
            </a:endParaRPr>
          </a:p>
        </p:txBody>
      </p:sp>
    </p:spTree>
    <p:extLst>
      <p:ext uri="{BB962C8B-B14F-4D97-AF65-F5344CB8AC3E}">
        <p14:creationId xmlns:p14="http://schemas.microsoft.com/office/powerpoint/2010/main" val="3451806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6421978"/>
            <a:ext cx="9144000" cy="431652"/>
          </a:xfrm>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endParaRPr lang="en-US" dirty="0">
              <a:gradFill flip="none" rotWithShape="1">
                <a:gsLst>
                  <a:gs pos="0">
                    <a:schemeClr val="tx1">
                      <a:tint val="75000"/>
                      <a:tint val="66000"/>
                      <a:satMod val="160000"/>
                    </a:schemeClr>
                  </a:gs>
                  <a:gs pos="50000">
                    <a:schemeClr val="tx1">
                      <a:tint val="75000"/>
                      <a:tint val="44500"/>
                      <a:satMod val="160000"/>
                    </a:schemeClr>
                  </a:gs>
                  <a:gs pos="100000">
                    <a:schemeClr val="tx1">
                      <a:tint val="75000"/>
                      <a:tint val="23500"/>
                      <a:satMod val="160000"/>
                    </a:schemeClr>
                  </a:gs>
                </a:gsLst>
                <a:lin ang="16200000" scaled="1"/>
                <a:tileRect/>
              </a:gradFill>
            </a:endParaRPr>
          </a:p>
        </p:txBody>
      </p:sp>
      <p:sp>
        <p:nvSpPr>
          <p:cNvPr id="5" name="Rectangle 4"/>
          <p:cNvSpPr/>
          <p:nvPr/>
        </p:nvSpPr>
        <p:spPr>
          <a:xfrm>
            <a:off x="0" y="0"/>
            <a:ext cx="91440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extBox 8"/>
          <p:cNvSpPr txBox="1"/>
          <p:nvPr/>
        </p:nvSpPr>
        <p:spPr>
          <a:xfrm>
            <a:off x="6804248" y="6453336"/>
            <a:ext cx="2345707" cy="338554"/>
          </a:xfrm>
          <a:prstGeom prst="rect">
            <a:avLst/>
          </a:prstGeom>
          <a:noFill/>
        </p:spPr>
        <p:txBody>
          <a:bodyPr wrap="none" rtlCol="0">
            <a:spAutoFit/>
          </a:bodyPr>
          <a:lstStyle/>
          <a:p>
            <a:r>
              <a:rPr lang="en-US" sz="1600" dirty="0"/>
              <a:t>Presented : </a:t>
            </a:r>
            <a:r>
              <a:rPr lang="en-US" sz="1600" dirty="0" err="1"/>
              <a:t>Pradip</a:t>
            </a:r>
            <a:r>
              <a:rPr lang="en-US" sz="1600" dirty="0"/>
              <a:t> K Modi</a:t>
            </a:r>
          </a:p>
        </p:txBody>
      </p:sp>
      <p:sp>
        <p:nvSpPr>
          <p:cNvPr id="10" name="Rectangle 9"/>
          <p:cNvSpPr/>
          <p:nvPr/>
        </p:nvSpPr>
        <p:spPr>
          <a:xfrm>
            <a:off x="0" y="6096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p:cNvSpPr>
            <a:spLocks noGrp="1" noChangeArrowheads="1"/>
          </p:cNvSpPr>
          <p:nvPr>
            <p:ph type="ctrTitle"/>
          </p:nvPr>
        </p:nvSpPr>
        <p:spPr>
          <a:xfrm>
            <a:off x="251520" y="1524000"/>
            <a:ext cx="8663880" cy="3962400"/>
          </a:xfrm>
          <a:noFill/>
          <a:extLst>
            <a:ext uri="{909E8E84-426E-40DD-AFC4-6F175D3DCCD1}">
              <a14:hiddenFill xmlns:a14="http://schemas.microsoft.com/office/drawing/2010/main">
                <a:solidFill>
                  <a:srgbClr val="000080"/>
                </a:solidFill>
              </a14:hiddenFill>
            </a:ext>
          </a:extLst>
        </p:spPr>
        <p:txBody>
          <a:bodyPr>
            <a:normAutofit/>
          </a:bodyPr>
          <a:lstStyle/>
          <a:p>
            <a:pPr eaLnBrk="1" hangingPunct="1"/>
            <a:br>
              <a:rPr lang="en-US" altLang="en-US" sz="2800" dirty="0">
                <a:latin typeface="Arial" charset="0"/>
              </a:rPr>
            </a:br>
            <a:endParaRPr lang="en-US" altLang="en-US" sz="3200" b="0" dirty="0">
              <a:latin typeface="Arial" charset="0"/>
            </a:endParaRPr>
          </a:p>
        </p:txBody>
      </p:sp>
      <p:sp>
        <p:nvSpPr>
          <p:cNvPr id="12" name="Rectangle 11"/>
          <p:cNvSpPr/>
          <p:nvPr/>
        </p:nvSpPr>
        <p:spPr>
          <a:xfrm>
            <a:off x="0" y="6381328"/>
            <a:ext cx="9144000"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04800" y="889844"/>
            <a:ext cx="8610600" cy="4647426"/>
          </a:xfrm>
          <a:prstGeom prst="rect">
            <a:avLst/>
          </a:prstGeom>
        </p:spPr>
        <p:txBody>
          <a:bodyPr wrap="square">
            <a:spAutoFit/>
          </a:bodyPr>
          <a:lstStyle/>
          <a:p>
            <a:pPr algn="just"/>
            <a:endParaRPr lang="en-US" b="1" u="sng" dirty="0"/>
          </a:p>
          <a:p>
            <a:pPr algn="just">
              <a:tabLst>
                <a:tab pos="719138" algn="l"/>
              </a:tabLst>
            </a:pPr>
            <a:r>
              <a:rPr lang="en-US" dirty="0"/>
              <a:t>	</a:t>
            </a:r>
          </a:p>
          <a:p>
            <a:pPr algn="just">
              <a:buFont typeface="Wingdings" pitchFamily="2" charset="2"/>
              <a:buChar char="§"/>
              <a:tabLst>
                <a:tab pos="719138" algn="l"/>
              </a:tabLst>
            </a:pPr>
            <a:r>
              <a:rPr lang="en-US" sz="2000" dirty="0"/>
              <a:t>          Indian party can make Overseas Direct Investment by  acquiring overseas 	existing Companies </a:t>
            </a:r>
          </a:p>
          <a:p>
            <a:pPr algn="just"/>
            <a:endParaRPr lang="en-US" sz="2000" dirty="0"/>
          </a:p>
          <a:p>
            <a:pPr algn="just">
              <a:buFont typeface="Wingdings" pitchFamily="2" charset="2"/>
              <a:buChar char="§"/>
            </a:pPr>
            <a:r>
              <a:rPr lang="en-US" sz="2000" dirty="0"/>
              <a:t>          Valuation of shares of overseas entity is required </a:t>
            </a:r>
          </a:p>
          <a:p>
            <a:pPr algn="just">
              <a:buFont typeface="Wingdings" pitchFamily="2" charset="2"/>
              <a:buChar char="§"/>
            </a:pPr>
            <a:endParaRPr lang="en-US" sz="2000" dirty="0"/>
          </a:p>
          <a:p>
            <a:pPr algn="just">
              <a:buFont typeface="Wingdings" pitchFamily="2" charset="2"/>
              <a:buChar char="§"/>
              <a:tabLst>
                <a:tab pos="719138" algn="l"/>
              </a:tabLst>
            </a:pPr>
            <a:r>
              <a:rPr lang="en-US" sz="2000" dirty="0"/>
              <a:t>   	Where investment exceeds USD 5 million – Valuation from Category I 	merchant banker registered in India or outside India with appropriate 	authorities </a:t>
            </a:r>
          </a:p>
          <a:p>
            <a:pPr algn="just">
              <a:buFont typeface="Wingdings" pitchFamily="2" charset="2"/>
              <a:buChar char="§"/>
            </a:pPr>
            <a:endParaRPr lang="en-US" sz="2000" dirty="0"/>
          </a:p>
          <a:p>
            <a:pPr algn="just">
              <a:buFont typeface="Wingdings" pitchFamily="2" charset="2"/>
              <a:buChar char="§"/>
              <a:tabLst>
                <a:tab pos="719138" algn="l"/>
              </a:tabLst>
            </a:pPr>
            <a:r>
              <a:rPr lang="en-US" sz="2000" dirty="0"/>
              <a:t>    	Where investment is less than USD 5 million – Valuation from Indian CA or 	CPA of the overseas country allowed </a:t>
            </a:r>
          </a:p>
          <a:p>
            <a:pPr algn="just">
              <a:buFont typeface="Wingdings" pitchFamily="2" charset="2"/>
              <a:buChar char="§"/>
            </a:pPr>
            <a:endParaRPr lang="en-US" sz="2000" dirty="0"/>
          </a:p>
          <a:p>
            <a:pPr algn="just">
              <a:buFont typeface="Wingdings" pitchFamily="2" charset="2"/>
              <a:buChar char="§"/>
            </a:pPr>
            <a:r>
              <a:rPr lang="en-US" sz="2000" dirty="0"/>
              <a:t>          In case of investment in WOS by Indian promoter at premium or discount </a:t>
            </a:r>
            <a:endParaRPr lang="en-US" sz="2800" dirty="0"/>
          </a:p>
        </p:txBody>
      </p:sp>
      <p:sp>
        <p:nvSpPr>
          <p:cNvPr id="14" name="TextBox 13"/>
          <p:cNvSpPr txBox="1"/>
          <p:nvPr/>
        </p:nvSpPr>
        <p:spPr>
          <a:xfrm>
            <a:off x="6629400" y="76200"/>
            <a:ext cx="2508250" cy="369332"/>
          </a:xfrm>
          <a:prstGeom prst="rect">
            <a:avLst/>
          </a:prstGeom>
          <a:solidFill>
            <a:schemeClr val="bg1"/>
          </a:solidFill>
        </p:spPr>
        <p:style>
          <a:lnRef idx="1">
            <a:schemeClr val="accent2"/>
          </a:lnRef>
          <a:fillRef idx="3">
            <a:schemeClr val="accent2"/>
          </a:fillRef>
          <a:effectRef idx="2">
            <a:schemeClr val="accent2"/>
          </a:effectRef>
          <a:fontRef idx="minor">
            <a:schemeClr val="lt1"/>
          </a:fontRef>
        </p:style>
        <p:txBody>
          <a:bodyPr wrap="square">
            <a:spAutoFit/>
          </a:bodyPr>
          <a:lstStyle/>
          <a:p>
            <a:pPr algn="r">
              <a:defRPr/>
            </a:pPr>
            <a:r>
              <a:rPr lang="en-US" i="1" u="none" dirty="0">
                <a:solidFill>
                  <a:schemeClr val="tx1"/>
                </a:solidFill>
              </a:rPr>
              <a:t>P.K. Modi &amp; CO.</a:t>
            </a:r>
          </a:p>
        </p:txBody>
      </p:sp>
      <p:sp>
        <p:nvSpPr>
          <p:cNvPr id="15" name="Slide Number Placeholder 1"/>
          <p:cNvSpPr>
            <a:spLocks noGrp="1"/>
          </p:cNvSpPr>
          <p:nvPr>
            <p:ph type="sldNum" sz="quarter" idx="12"/>
          </p:nvPr>
        </p:nvSpPr>
        <p:spPr>
          <a:xfrm>
            <a:off x="3779912" y="6453336"/>
            <a:ext cx="2133600" cy="365125"/>
          </a:xfrm>
        </p:spPr>
        <p:txBody>
          <a:bodyPr/>
          <a:lstStyle/>
          <a:p>
            <a:pPr algn="ctr"/>
            <a:fld id="{C5085FC2-61B7-42FB-BA21-417D189945BD}" type="slidenum">
              <a:rPr lang="en-US" sz="1800" smtClean="0">
                <a:solidFill>
                  <a:schemeClr val="tx1"/>
                </a:solidFill>
              </a:rPr>
              <a:pPr algn="ctr"/>
              <a:t>9</a:t>
            </a:fld>
            <a:endParaRPr lang="en-US" sz="1800" dirty="0">
              <a:solidFill>
                <a:schemeClr val="tx1"/>
              </a:solidFill>
            </a:endParaRPr>
          </a:p>
        </p:txBody>
      </p:sp>
      <p:sp>
        <p:nvSpPr>
          <p:cNvPr id="16" name="Rectangle 15"/>
          <p:cNvSpPr/>
          <p:nvPr/>
        </p:nvSpPr>
        <p:spPr>
          <a:xfrm>
            <a:off x="228600" y="914400"/>
            <a:ext cx="45720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Acquisition of Existing Companies:</a:t>
            </a:r>
          </a:p>
          <a:p>
            <a:pPr algn="ctr"/>
            <a:endParaRPr lang="en-US" dirty="0"/>
          </a:p>
        </p:txBody>
      </p:sp>
    </p:spTree>
    <p:extLst>
      <p:ext uri="{BB962C8B-B14F-4D97-AF65-F5344CB8AC3E}">
        <p14:creationId xmlns:p14="http://schemas.microsoft.com/office/powerpoint/2010/main" val="3451806972"/>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4454</Words>
  <Application>Microsoft Office PowerPoint</Application>
  <PresentationFormat>On-screen Show (4:3)</PresentationFormat>
  <Paragraphs>426</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Wingdings</vt:lpstr>
      <vt:lpstr>Office Theme</vt:lpstr>
      <vt:lpstr>        Business  Strategy and Tax/Legal Aspects  for  Joint Venture In and Outside India         23-7-2016 Ahmedabad Management Association  </vt:lpstr>
      <vt:lpstr>PowerPoint Presentation</vt:lpstr>
      <vt:lpstr>         </vt:lpstr>
      <vt:lpstr>          </vt:lpstr>
      <vt:lpstr>1.  By way of contribution to equity shares of the JV/ WOS abroad ;  2   As loans to its JV/WOS abroad;  3  100% of the amount of corporate guarantee issued on behalf of its       overseas JV/WOS;  4  50% of the amount of performance guarantee issued on behalf of   Its overseas JV/ WOS;  5  Bank guarantee/standby letter of credit issued by a resident bank  on behalf of an overseas JV/WOS of the Indian party, which is  backed by a counter guarantee/ collateral by the Indian party; and  6 Guarantee given on behalf of the first step down subsidiary.</vt:lpstr>
      <vt:lpstr> ●  To  remit  funds  from  one  branch  of  the  AD  for  the  particular Overseas       Direct Investment  ●  Receive share certificates or any other document as an evidence of investment        within 6 months from the date  of  remittance or such  further  date  as  the        RBI  may permit  ●  Repatriate to India, all dues receivable from the foreign entity, like dividend,       royalty, technical fees etc. within 60 days of its falling due, or such further date       as the  RBI  may  permit   ●  Submit the  APR on or before 30th June based on the latest audited financials       of JV/WOS  ●  If audit is not mandatory in the overseas country a certificate from statutory       auditor is necessary  ●  Annual Return on Foreign Liabilities and Assets needs to be filed on or before       5th July every year </vt:lpstr>
      <vt:lpstr>           </vt:lpstr>
      <vt:lpstr>  -MARKET PURCHASE   -CAPITALIZATION OF EXPORT DUES , Royalty, Technical Fees etc   -BALANCE IN RFC ACCOUNT   -IN EXCHANGE OF ADR/GDR   -BALANCE IN EEFC ACCOUNT   -PROCEEDS OF ECB/FCCB   -SWAP OF SHARES </vt:lpstr>
      <vt:lpstr> </vt:lpstr>
      <vt:lpstr>  &gt; Write off capital (equity/preference shares) and other receivables such as loans,        royalty, technical fee etc  up  to  25 %  of  equity  investment  of  Indian  party  is     allowed under Automatic route provided :   &gt;Indian party is listed and has set up WOS or  holds  51 %  shares  in  JV  Copy  of   balance sheet showing loss in overseas JV/WOS  and  projections  for  next  five      Years indicating benefits accruing to Indian party is submitted to AD This needs   to be reported to RBI within 30 days   In case of unlisted Indian party holding more than 51% shares, write off to the extent of 25% of equity investment is allowed under Approval route  </vt:lpstr>
      <vt:lpstr>&gt; JV/WOS may diversify its activity   &gt; Set up step down subsidiaries    &gt; Alter the shareholding pattern in Overseas company  Changes     in JV/WOS    Indian party is required to report these transaction within 30 days of the decision to RBI </vt:lpstr>
      <vt:lpstr>  By way of gift of foreign securities from person resident outside India   Under cashless ESOP scheme issued by company outside India   By way of inheritance (from resident in India or outside India)   Qualification shares for becoming directors of foreign company   Resident Individual can invest in shares (i.e. in case of setting up) of foreign company under LRS subject to:   Investment up to USD 2,50,000  in one Financial Year   The overseas entity cannot invest/set up a step-down subsidiary;   Form ODI to be submitted within 30 days   A lock-in period of one year from the date of first remittance is prescribed before  divestment by the resident individual and no write off will be allowed   IF IT DOES NOT SATISFY ANY OF THE ABOVE CONDITION THEN RBI APPROVAL REQUIRED</vt:lpstr>
      <vt:lpstr>PowerPoint Presentation</vt:lpstr>
      <vt:lpstr>PowerPoint Presentation</vt:lpstr>
      <vt:lpstr>PowerPoint Presentation</vt:lpstr>
      <vt:lpstr>PowerPoint Presentation</vt:lpstr>
      <vt:lpstr>PowerPoint Presentation</vt:lpstr>
      <vt:lpstr>Inbound Investment in India  (FDI)         </vt:lpstr>
      <vt:lpstr>  Foreign Direct Investment (FDI) Policy FDI policy formulated by the Department of Industrial Policy and Promotion (‘DIPP’), Ministry of Commerce &amp; Industry The DIPP regulates FDI through Press Notes (PNs) and Consolidated FDI policy The Consolidated FDI policy issued by the DIPP - earlier six months, now annually in April Consolidation of all press notes/press releases/clarifications and includes various definitions   as well First Consolidated FDI Policy was effective 1 April 2010 vide Circular 1 of 2010 Current Consolidated FDI policy is effective 12 May  2015  Other DIPP Sources - DIPP Chat, Bulletin Board, Review Books, etc FEMA Notification and RBI Circulars The FEMA 1999 and FEMA Notification No. 20 is statutory framework / legal edifice which enacts PNs  RBI’s Master Circular (issued 1 July and now updated from time to time), FAQs and Regular Circulars  Impact of other laws e.g. Insurance, PSRA, etc Portfolio Investment Schemes under FEMA ( Notification No. 20) Portfolio Scheme is for NRIs, FIIs, QFIs, FVCI is distinct though they can also invest under FDI Scheme</vt:lpstr>
      <vt:lpstr>PowerPoint Presentation</vt:lpstr>
      <vt:lpstr>Sectors in which FDI can be undertaken only with prior Government approval (e.g. Defense, etc)  &gt;Cases of investment by specified individuals / entities (Bangladesh / Pakistan, etc)  &gt;Swap of shares i.e. Inbound + Outbound leg  &gt;Issue of warrants / Partly Paid up Shares  &gt;Issue of equity / convertible instruments against Import of NEW capital goods / machinery / equipments subject to conditions : - - FIPB application within 180 days from shipment of goods &gt;Issue of equity / convertible instruments against Pre-operative and pre-   incorporation expenses subject to conditions – payment by foreign investor to company directly or though FEMA compliant bank account of the foreign investor * FDI in an Indian Company which has no operations or downstream investments * FDI in an Indian Company which just has or proposes downstream Investments       (Holding Company)</vt:lpstr>
      <vt:lpstr>PowerPoint Presentation</vt:lpstr>
      <vt:lpstr>      Nature of instruments – Equity Shares /Compulsory Convertible Preference Shares (CCPS) / Compulsory Convertible      Debentures (CCDs) treated on par with Equity – Issue as well as Transfer covered – Dividend on CCPS cannot exceed 300 basis points over PLR of SBI . No interest ceiling for CCDs. – Optionally and / or Non-convertible Preference Shares treated as External Commercial Borrowings     (ECB)  – Non-Convertible Debentures not a fully recognized FDI instruments Recent introduction - Optionality clauses for Equity, CCPS and CCDs – Minimum lock-in period of one year or that prescribed under FDI policy whichever is higher – Lock-in period to start from the date of allotment of the instruments or as prescribed in the FDI      Policy – Option / right to exit to be without any assured return – Exit for Shares / CCDs of Listed Company - Ruling market price / stock exchange for listed company; – Exit for equity shares of unlisted company based on Return on Equity Method (PAT/Net-worth) and     for CCPS and CCDS as per any internationally accepted pricing methodology – RBI MC (updated of Feb 14) says provisions apply henceforth on / from 30 December 2013 whereas     RBI Circular No. 86 dated 9 January 2014 says all existing contracts to comply with said condition?      </vt:lpstr>
      <vt:lpstr> Issue of shares / convertible instruments to be at fair value &gt; On the date of issue, as per DCF method for unlisted company &amp; SEBI Guidelines (ICDR) for listed     company  Pricing relevant even for convertible Instruments  − Conversion price to be fixed upfront – fixed or formula based but cannot be lower than fair               value as per prescribed method on date of issue of shares / instruments – Key issue: more than                  one formula?      − Key issues - Whether period of conversion can be extended for CCPS / CCDs? Whether CCDs                 can be converted co e ted to CCPS or vice-versa? &gt; Even transfer of shares between Residents and Non-Residents to comply with fair value thresholds  − Sale by Non-Resident: Maximum payment by Resident is fair value  − Sale by Residents: Minimum receipt to be at fair value &gt; Pricing not relevant  − FDI by way of subscription Memorandum of Association - Face Value  − For transfers between two Non-Residents for both legs under FDI scheme &gt; Fair value applicable also to issue of shares / instruments against ECB / Royalty / Imports / other items  − Exchange rate in such cases prevalent on the date of agreement or lower as per mutual        agreement  − Fair Valuation date = date of conversion  − Special rules for valuation of imports of capital goods by SEZ, other units, etc</vt:lpstr>
      <vt:lpstr>PowerPoint Presentation</vt:lpstr>
      <vt:lpstr>    General Permission for transfer of shares and CCDs  – Person Resident Outside India [PROI] (other than NRI / OCB) to any PROI (including  NRI)      by way of sale / gift  – NRIs to NRIs by way of sale / gift  – PROI to PRI by way of gift  – PROI to PRI by way of sale - subject to sectoral policy, valuation and filings (FC-TRS)  – PRI to PROI by way of sale - subject to sectoral policy, valuation and filings (FC-TRS)  – Sale by PROI on the Recognized Stock Exchange at prevailing price  – Transfer of shares includes buy-back / reduction of capital (PROI to PRI)      Other points  – General permission for transfer available even if Indian company’s activities earlier fell under      approval route but now are under automatic route  – Form FC-TRS to be submitted to AD-Bank within 60 days from receipts of funds and onus is on         transferee /transferor PRI though FC-TRS to be signed by PROI (buyer / seller)  – Indian company can record transfer only post approval of Form-FC TRS by AD-Bank  – Inward remittances subject to KYC checks </vt:lpstr>
      <vt:lpstr>Transfers requiring prior approval of the RBI  • Transfer of Shares / CCDs between R to NR for deferred payment of       amount of consideration • Gift of securities from PRI to PROI  − Transferor (Donor) and Transferee (Donee) are close relatives –     Companies Act  − Gift of shares is within 5% paid-up capital of the Indian Company or     each series of Debentures  / Mutual Fund  − Eligibility in accordance with Schedule I, 4 and 5 of FEMA   − There is no breach of sectoral conditions  − Value of security does not exceed USD 50,000 per financial year or      its equivalent </vt:lpstr>
      <vt:lpstr>    –  Listed Indian Companies can issue ESOP to its employees or employees of its  JV / WOS abroad who are PROI other than Citizens of Pakistan and for issue  of ESOP to Citizen of Bangladesh requires prior FIPB approval     –  Shares can be issued directly or through a trust     –  For listed companies, Scheme to be drawn up as per relevant SEBI guidelines     –  Face value of shares allotted should not exceed 5% of the paid up capital of  the issuing companies     –  Unlisted companies have to follow the provisions of the Companies Act      –  Issue of ESOP requires reporting to RBI Regional Office within 30 days     –  Subsequent issue of shares under ESOP requires filing of Form FC-GPR within  30 days     –  Mismatch between provisions in the Consolidated FDI Policy and RBI MC?</vt:lpstr>
      <vt:lpstr>1. The activity of the company is covered under the Automatic Route for FDI or the       company has obtained Government's approval for foreign equity in the company;  2. The foreign equity after conversion of ECB into equity is within the sectoral cap, if       any;  3. Pricing of shares is determined as per SEBI regulations for listed company or fair      value worked out as per any internationally accepted pricing methodology for      valuation of shares for unlisted company;  4. Compliance with the requirements prescribed under any other statute and       regulation in force;  5. The conversion facility is available for ECBs availed under the Automatic or      Approval Route and is applicable to ECBs, due for payment or not, as well as      secured / unsecured loans availed from non-resident collaborators.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93</cp:revision>
  <dcterms:created xsi:type="dcterms:W3CDTF">2016-07-20T09:35:20Z</dcterms:created>
  <dcterms:modified xsi:type="dcterms:W3CDTF">2020-12-22T07:48:15Z</dcterms:modified>
</cp:coreProperties>
</file>