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59" r:id="rId2"/>
    <p:sldId id="261" r:id="rId3"/>
    <p:sldId id="262" r:id="rId4"/>
    <p:sldId id="277" r:id="rId5"/>
    <p:sldId id="278" r:id="rId6"/>
    <p:sldId id="279" r:id="rId7"/>
    <p:sldId id="280" r:id="rId8"/>
    <p:sldId id="263" r:id="rId9"/>
    <p:sldId id="264" r:id="rId10"/>
    <p:sldId id="266" r:id="rId11"/>
    <p:sldId id="271" r:id="rId12"/>
    <p:sldId id="272" r:id="rId13"/>
    <p:sldId id="273" r:id="rId14"/>
    <p:sldId id="274" r:id="rId15"/>
    <p:sldId id="275" r:id="rId16"/>
    <p:sldId id="276"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261"/>
          </p14:sldIdLst>
        </p14:section>
        <p14:section name="Status Update" id="{521DEF98-8796-4632-831A-16252E9A6054}">
          <p14:sldIdLst>
            <p14:sldId id="262"/>
            <p14:sldId id="277"/>
            <p14:sldId id="278"/>
            <p14:sldId id="279"/>
            <p14:sldId id="280"/>
            <p14:sldId id="263"/>
          </p14:sldIdLst>
        </p14:section>
        <p14:section name="Timeline" id="{CF24EBA6-C924-424D-AC31-A4B9992A87E0}">
          <p14:sldIdLst>
            <p14:sldId id="264"/>
            <p14:sldId id="266"/>
            <p14:sldId id="271"/>
            <p14:sldId id="272"/>
            <p14:sldId id="273"/>
            <p14:sldId id="274"/>
            <p14:sldId id="275"/>
            <p14:sldId id="276"/>
          </p14:sldIdLst>
        </p14:section>
        <p14:section name="Appendix" id="{E35CCD6A-2288-476E-BC93-C75323AE1F32}">
          <p14:sldIdLst>
            <p14:sldId id="269"/>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35" autoAdjust="0"/>
    <p:restoredTop sz="88187" autoAdjust="0"/>
  </p:normalViewPr>
  <p:slideViewPr>
    <p:cSldViewPr>
      <p:cViewPr varScale="1">
        <p:scale>
          <a:sx n="67" d="100"/>
          <a:sy n="67" d="100"/>
        </p:scale>
        <p:origin x="1603" y="53"/>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vl1pPr>
          </a:lstStyle>
          <a:p>
            <a:fld id="{724506C0-3FFE-45A5-803D-9F4FC5464A70}" type="datetimeFigureOut">
              <a:rPr lang="en-US" smtClean="0"/>
              <a:t>25-Dec-20</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92663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a:t>
            </a:r>
            <a:r>
              <a:rPr lang="en-US" sz="1000" dirty="0" err="1"/>
              <a:t>grayscale</a:t>
            </a:r>
            <a:r>
              <a:rPr lang="en-US" sz="1000" dirty="0"/>
              <a:t>. Run a test print to make sure your colors work when printed in pure black and white and </a:t>
            </a:r>
            <a:r>
              <a:rPr lang="en-US" sz="1000" dirty="0" err="1"/>
              <a:t>grayscale</a:t>
            </a:r>
            <a:r>
              <a:rPr lang="en-US" sz="1000" dirty="0"/>
              <a:t>.</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Prepare slides for the appendix in</a:t>
            </a:r>
            <a:r>
              <a:rPr lang="en-US" baseline="0" dirty="0"/>
              <a:t> the event that more details or supplemental slides are needed. The appendix is also useful if the presentation is distributed later. </a:t>
            </a:r>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project</a:t>
            </a:r>
            <a:r>
              <a:rPr lang="en-US" baseline="0" dirty="0"/>
              <a:t> about?</a:t>
            </a:r>
          </a:p>
          <a:p>
            <a:r>
              <a:rPr lang="en-US" dirty="0"/>
              <a:t>Define</a:t>
            </a:r>
            <a:r>
              <a:rPr lang="en-US" baseline="0" dirty="0"/>
              <a:t> the goal of this project</a:t>
            </a:r>
          </a:p>
          <a:p>
            <a:pPr lvl="1"/>
            <a:r>
              <a:rPr lang="en-US" dirty="0"/>
              <a:t>Is it similar to projects in the past or is it a new effort?</a:t>
            </a:r>
          </a:p>
          <a:p>
            <a:r>
              <a:rPr lang="en-US" baseline="0" dirty="0"/>
              <a:t>Define the scope of this project</a:t>
            </a:r>
          </a:p>
          <a:p>
            <a:pPr lvl="1"/>
            <a:r>
              <a:rPr lang="en-US" baseline="0" dirty="0"/>
              <a:t>Is it an independent project or is it related to other projects?</a:t>
            </a:r>
          </a:p>
          <a:p>
            <a:pPr lvl="0"/>
            <a:endParaRPr lang="en-US" baseline="0" dirty="0"/>
          </a:p>
          <a:p>
            <a:pPr lvl="0"/>
            <a:r>
              <a:rPr lang="en-US" baseline="0" dirty="0"/>
              <a:t>* Note that this slide is not necessary for weekly status meetings</a:t>
            </a:r>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a:t>* If any of</a:t>
            </a:r>
            <a:r>
              <a:rPr lang="en-US" baseline="0" dirty="0"/>
              <a:t> these issues caused a schedule delay or need to be discussed further, include details in next slide.</a:t>
            </a:r>
          </a:p>
          <a:p>
            <a:pPr>
              <a:buFont typeface="Arial" charset="0"/>
              <a:buNone/>
            </a:pPr>
            <a:endParaRPr lang="en-US" baseline="0"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Duplicate this slide as necessary if there is more than one issue.</a:t>
            </a:r>
          </a:p>
          <a:p>
            <a:r>
              <a:rPr lang="en-US" dirty="0"/>
              <a:t>This and related slides</a:t>
            </a:r>
            <a:r>
              <a:rPr lang="en-US" baseline="0" dirty="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slides</a:t>
            </a:r>
            <a:r>
              <a:rPr lang="en-US" baseline="0" dirty="0"/>
              <a:t> show several examples of timelines using SmartArt graphics.</a:t>
            </a:r>
            <a:endParaRPr lang="en-US" dirty="0"/>
          </a:p>
          <a:p>
            <a:r>
              <a:rPr lang="en-US" dirty="0"/>
              <a:t>Include a timeline for the project, clearly marking milestones,</a:t>
            </a:r>
            <a:r>
              <a:rPr lang="en-US" baseline="0" dirty="0"/>
              <a:t> important dates, </a:t>
            </a:r>
            <a:r>
              <a:rPr lang="en-US" dirty="0"/>
              <a:t>and highlight where the project is now.</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4" name="Date Placeholder 3"/>
          <p:cNvSpPr>
            <a:spLocks noGrp="1"/>
          </p:cNvSpPr>
          <p:nvPr>
            <p:ph type="dt" sz="half" idx="10"/>
          </p:nvPr>
        </p:nvSpPr>
        <p:spPr/>
        <p:txBody>
          <a:bodyPr/>
          <a:lstStyle/>
          <a:p>
            <a:fld id="{11F4725C-2E05-4E8C-874F-6FD7C366EB99}" type="datetime1">
              <a:rPr lang="en-US" smtClean="0"/>
              <a:t>25-Dec-20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D7E21-2856-44DA-955D-5B88980F5907}" type="datetime1">
              <a:rPr lang="en-US" smtClean="0"/>
              <a:t>25-Dec-20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EB43F4-5A36-411C-8290-892EA98FFC5B}" type="datetime1">
              <a:rPr lang="en-US" smtClean="0"/>
              <a:t>25-Dec-20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1C16B-9038-4C4B-998B-4CDE1A0E490B}" type="datetime1">
              <a:rPr lang="en-US" smtClean="0"/>
              <a:t>25-Dec-20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3B13F-27B0-4DA9-89DA-DC74BE4E6B16}" type="datetime1">
              <a:rPr lang="en-US" smtClean="0"/>
              <a:t>25-Dec-20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2C1FE-3172-4964-9020-6A9C6305BE8A}" type="datetime1">
              <a:rPr lang="en-US" smtClean="0"/>
              <a:t>25-Dec-20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F0BC17-2D88-4C66-AB95-8E42872BB20E}" type="datetime1">
              <a:rPr lang="en-US" smtClean="0"/>
              <a:t>25-Dec-20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4C2EE-D98B-4C0E-BF51-858C6716F407}" type="datetime1">
              <a:rPr lang="en-US" smtClean="0"/>
              <a:t>25-Dec-20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D5AE5-FEDB-4A75-8776-C65F0C8A68A4}" type="datetime1">
              <a:rPr lang="en-US" smtClean="0"/>
              <a:t>25-Dec-20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A55E8-4C81-493B-9AB3-FBF38A844246}" type="datetime1">
              <a:rPr lang="en-US" smtClean="0"/>
              <a:t>25-Dec-20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C0CED-02CA-4FD1-83C4-E443600DFFB2}" type="datetime1">
              <a:rPr lang="en-US" smtClean="0"/>
              <a:t>25-Dec-20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9C00A-8852-4E2F-A091-8C7F84714AD2}" type="datetime1">
              <a:rPr lang="en-US" smtClean="0"/>
              <a:t>25-Dec-20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hyperlink" Target="#cite_note-2"/><Relationship Id="rId5" Type="http://schemas.openxmlformats.org/officeDocument/2006/relationships/hyperlink" Target="http://en.wikipedia.org/wiki/International_Monetary_Fund" TargetMode="Externa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399" y="5975949"/>
            <a:ext cx="3352801" cy="719586"/>
          </a:xfrm>
          <a:prstGeom prst="rect">
            <a:avLst/>
          </a:prstGeom>
        </p:spPr>
      </p:pic>
      <p:pic>
        <p:nvPicPr>
          <p:cNvPr id="1030" name="Picture 6" descr="http://t3.gstatic.com/images?q=tbn:ANd9GcSq9j0gAM_W10R3dX7cngTI7XqYyl6WeRARJMa93j2CSRMjVN7tC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4186" y="1066799"/>
            <a:ext cx="4519814" cy="3380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custDataLst>
              <p:tags r:id="rId2"/>
            </p:custDataLst>
          </p:nvPr>
        </p:nvSpPr>
        <p:spPr>
          <a:xfrm>
            <a:off x="177800" y="380999"/>
            <a:ext cx="8610600" cy="457200"/>
          </a:xfrm>
          <a:prstGeom prst="rect">
            <a:avLst/>
          </a:prstGeom>
        </p:spPr>
        <p:txBody>
          <a:bodyPr vert="horz" lIns="91440" tIns="45720" rIns="91440" bIns="45720" rtlCol="0"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3200" b="1" dirty="0">
                <a:solidFill>
                  <a:srgbClr val="002060"/>
                </a:solidFill>
              </a:rPr>
              <a:t>Future of Indian Currency  Looking at Contemporary Scenario</a:t>
            </a:r>
          </a:p>
          <a:p>
            <a:endParaRPr lang="en-US" sz="3200" b="1" spc="50" dirty="0">
              <a:ln w="11430"/>
              <a:solidFill>
                <a:srgbClr val="002060"/>
              </a:solidFill>
              <a:effectLst>
                <a:outerShdw blurRad="76200" dist="50800" dir="5400000" algn="tl" rotWithShape="0">
                  <a:srgbClr val="000000">
                    <a:alpha val="65000"/>
                  </a:srgbClr>
                </a:outerShdw>
              </a:effectLst>
            </a:endParaRPr>
          </a:p>
        </p:txBody>
      </p:sp>
      <p:sp>
        <p:nvSpPr>
          <p:cNvPr id="8" name="Slide Number Placeholder 7"/>
          <p:cNvSpPr>
            <a:spLocks noGrp="1"/>
          </p:cNvSpPr>
          <p:nvPr>
            <p:ph type="sldNum" sz="quarter" idx="12"/>
          </p:nvPr>
        </p:nvSpPr>
        <p:spPr/>
        <p:txBody>
          <a:bodyPr/>
          <a:lstStyle/>
          <a:p>
            <a:fld id="{515FC477-0A05-4F3E-8EE9-E015C9089D56}" type="slidenum">
              <a:rPr lang="en-US" smtClean="0"/>
              <a:t>1</a:t>
            </a:fld>
            <a:endParaRPr lang="en-US"/>
          </a:p>
        </p:txBody>
      </p:sp>
      <p:sp>
        <p:nvSpPr>
          <p:cNvPr id="2" name="TextBox 1"/>
          <p:cNvSpPr txBox="1"/>
          <p:nvPr/>
        </p:nvSpPr>
        <p:spPr>
          <a:xfrm>
            <a:off x="2743200" y="5045350"/>
            <a:ext cx="3581400" cy="523220"/>
          </a:xfrm>
          <a:prstGeom prst="rect">
            <a:avLst/>
          </a:prstGeom>
          <a:noFill/>
        </p:spPr>
        <p:txBody>
          <a:bodyPr wrap="square" rtlCol="0">
            <a:spAutoFit/>
          </a:bodyPr>
          <a:lstStyle/>
          <a:p>
            <a:pPr algn="ctr"/>
            <a:r>
              <a:rPr lang="en-US" sz="2800" b="1" dirty="0">
                <a:solidFill>
                  <a:srgbClr val="002060"/>
                </a:solidFill>
              </a:rPr>
              <a:t>6</a:t>
            </a:r>
            <a:r>
              <a:rPr lang="en-US" sz="2800" b="1" baseline="30000" dirty="0">
                <a:solidFill>
                  <a:srgbClr val="002060"/>
                </a:solidFill>
              </a:rPr>
              <a:t>th</a:t>
            </a:r>
            <a:r>
              <a:rPr lang="en-US" sz="2800" b="1" dirty="0">
                <a:solidFill>
                  <a:srgbClr val="002060"/>
                </a:solidFill>
              </a:rPr>
              <a:t> Sept 2013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7924800" cy="51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10</a:t>
            </a:fld>
            <a:endParaRPr lang="en-US"/>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 y="1219200"/>
            <a:ext cx="774573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11</a:t>
            </a:fld>
            <a:endParaRPr lang="en-US"/>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79248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12</a:t>
            </a:fld>
            <a:endParaRPr lang="en-US"/>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spTree>
    <p:extLst>
      <p:ext uri="{BB962C8B-B14F-4D97-AF65-F5344CB8AC3E}">
        <p14:creationId xmlns:p14="http://schemas.microsoft.com/office/powerpoint/2010/main" val="6401501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4391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13</a:t>
            </a:fld>
            <a:endParaRPr lang="en-US"/>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spTree>
    <p:extLst>
      <p:ext uri="{BB962C8B-B14F-4D97-AF65-F5344CB8AC3E}">
        <p14:creationId xmlns:p14="http://schemas.microsoft.com/office/powerpoint/2010/main" val="1631737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1250950"/>
            <a:ext cx="78486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14</a:t>
            </a:fld>
            <a:endParaRPr lang="en-US"/>
          </a:p>
        </p:txBody>
      </p:sp>
    </p:spTree>
    <p:extLst>
      <p:ext uri="{BB962C8B-B14F-4D97-AF65-F5344CB8AC3E}">
        <p14:creationId xmlns:p14="http://schemas.microsoft.com/office/powerpoint/2010/main" val="1925867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4" y="1282700"/>
            <a:ext cx="83343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b="1" smtClean="0"/>
              <a:t>15</a:t>
            </a:fld>
            <a:endParaRPr lang="en-US" b="1"/>
          </a:p>
        </p:txBody>
      </p:sp>
    </p:spTree>
    <p:extLst>
      <p:ext uri="{BB962C8B-B14F-4D97-AF65-F5344CB8AC3E}">
        <p14:creationId xmlns:p14="http://schemas.microsoft.com/office/powerpoint/2010/main" val="27632202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b="1" smtClean="0"/>
              <a:t>16</a:t>
            </a:fld>
            <a:endParaRPr lang="en-US" b="1"/>
          </a:p>
        </p:txBody>
      </p:sp>
      <p:pic>
        <p:nvPicPr>
          <p:cNvPr id="1026" name="Picture 2"/>
          <p:cNvPicPr>
            <a:picLocks noChangeAspect="1" noChangeArrowheads="1"/>
          </p:cNvPicPr>
          <p:nvPr/>
        </p:nvPicPr>
        <p:blipFill>
          <a:blip r:embed="rId4" cstate="email">
            <a:lum bright="-20000" contrast="40000"/>
            <a:extLst>
              <a:ext uri="{28A0092B-C50C-407E-A947-70E740481C1C}">
                <a14:useLocalDpi xmlns:a14="http://schemas.microsoft.com/office/drawing/2010/main" val="0"/>
              </a:ext>
            </a:extLst>
          </a:blip>
          <a:srcRect/>
          <a:stretch>
            <a:fillRect/>
          </a:stretch>
        </p:blipFill>
        <p:spPr bwMode="auto">
          <a:xfrm>
            <a:off x="1524000" y="1600200"/>
            <a:ext cx="9448800" cy="4800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990600"/>
            <a:ext cx="8001000" cy="369332"/>
          </a:xfrm>
          <a:prstGeom prst="rect">
            <a:avLst/>
          </a:prstGeom>
          <a:noFill/>
        </p:spPr>
        <p:txBody>
          <a:bodyPr wrap="square" rtlCol="0">
            <a:spAutoFit/>
          </a:bodyPr>
          <a:lstStyle/>
          <a:p>
            <a:pPr algn="ctr"/>
            <a:r>
              <a:rPr lang="en-US" b="1" dirty="0">
                <a:solidFill>
                  <a:sysClr val="windowText" lastClr="000000"/>
                </a:solidFill>
              </a:rPr>
              <a:t>List by the </a:t>
            </a:r>
            <a:r>
              <a:rPr lang="en-US" b="1" dirty="0">
                <a:solidFill>
                  <a:sysClr val="windowText" lastClr="000000"/>
                </a:solidFill>
                <a:hlinkClick r:id="rId5" action="ppaction://hlinkfile" tooltip="International Monetary Fund"/>
              </a:rPr>
              <a:t>International Monetary Fund</a:t>
            </a:r>
            <a:r>
              <a:rPr lang="en-US" b="1" dirty="0">
                <a:solidFill>
                  <a:sysClr val="windowText" lastClr="000000"/>
                </a:solidFill>
              </a:rPr>
              <a:t> (2012)</a:t>
            </a:r>
            <a:r>
              <a:rPr lang="en-US" baseline="30000" dirty="0">
                <a:solidFill>
                  <a:sysClr val="windowText" lastClr="000000"/>
                </a:solidFill>
                <a:hlinkClick r:id="rId6" action="ppaction://hlinkfile"/>
              </a:rPr>
              <a:t>[2]</a:t>
            </a:r>
            <a:endParaRPr lang="en-US" dirty="0">
              <a:solidFill>
                <a:sysClr val="windowText" lastClr="000000"/>
              </a:solidFill>
            </a:endParaRPr>
          </a:p>
        </p:txBody>
      </p:sp>
    </p:spTree>
    <p:extLst>
      <p:ext uri="{BB962C8B-B14F-4D97-AF65-F5344CB8AC3E}">
        <p14:creationId xmlns:p14="http://schemas.microsoft.com/office/powerpoint/2010/main" val="17996278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350" y="2286001"/>
            <a:ext cx="5124450" cy="838200"/>
          </a:xfrm>
        </p:spPr>
        <p:txBody>
          <a:bodyPr>
            <a:noAutofit/>
          </a:bodyPr>
          <a:lstStyle/>
          <a:p>
            <a:r>
              <a:rPr lang="en-US" sz="4800" b="1" spc="300" dirty="0">
                <a:ln w="11430" cmpd="sng">
                  <a:solidFill>
                    <a:schemeClr val="accent1">
                      <a:tint val="10000"/>
                    </a:schemeClr>
                  </a:solidFill>
                  <a:prstDash val="solid"/>
                  <a:miter lim="800000"/>
                </a:ln>
                <a:solidFill>
                  <a:sysClr val="windowText" lastClr="000000"/>
                </a:solidFill>
                <a:effectLst>
                  <a:glow rad="45500">
                    <a:schemeClr val="accent1">
                      <a:satMod val="220000"/>
                      <a:alpha val="35000"/>
                    </a:schemeClr>
                  </a:glow>
                </a:effectLst>
              </a:rPr>
              <a:t>Thank you….</a:t>
            </a:r>
          </a:p>
        </p:txBody>
      </p:sp>
      <p:sp>
        <p:nvSpPr>
          <p:cNvPr id="4" name="Slide Number Placeholder 3"/>
          <p:cNvSpPr>
            <a:spLocks noGrp="1"/>
          </p:cNvSpPr>
          <p:nvPr>
            <p:ph type="sldNum" sz="quarter" idx="12"/>
          </p:nvPr>
        </p:nvSpPr>
        <p:spPr/>
        <p:txBody>
          <a:bodyPr/>
          <a:lstStyle/>
          <a:p>
            <a:fld id="{515FC477-0A05-4F3E-8EE9-E015C9089D56}"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85046"/>
            <a:ext cx="6819900" cy="2128636"/>
          </a:xfrm>
          <a:prstGeom prst="rect">
            <a:avLst/>
          </a:prstGeom>
          <a:ln>
            <a:noFill/>
          </a:ln>
          <a:effectLst>
            <a:outerShdw blurRad="292100" dist="139700" dir="2700000" algn="tl" rotWithShape="0">
              <a:srgbClr val="333333">
                <a:alpha val="65000"/>
              </a:srgbClr>
            </a:outerShdw>
          </a:effec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58397"/>
            <a:ext cx="2115437" cy="2165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fbcdn-sphotos-c-a.akamaihd.net/hphotos-ak-prn2/1240501_616942458329241_933533921_n.jpg"/>
          <p:cNvPicPr/>
          <p:nvPr/>
        </p:nvPicPr>
        <p:blipFill>
          <a:blip r:embed="rId4" cstate="print"/>
          <a:srcRect/>
          <a:stretch>
            <a:fillRect/>
          </a:stretch>
        </p:blipFill>
        <p:spPr bwMode="auto">
          <a:xfrm>
            <a:off x="990600" y="1066800"/>
            <a:ext cx="7010400" cy="4495800"/>
          </a:xfrm>
          <a:prstGeom prst="rect">
            <a:avLst/>
          </a:prstGeom>
          <a:noFill/>
          <a:ln w="9525">
            <a:noFill/>
            <a:miter lim="800000"/>
            <a:headEnd/>
            <a:tailEnd/>
          </a:ln>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6286679"/>
            <a:ext cx="1905000" cy="408856"/>
          </a:xfrm>
          <a:prstGeom prst="rect">
            <a:avLst/>
          </a:prstGeom>
        </p:spPr>
      </p:pic>
      <p:sp>
        <p:nvSpPr>
          <p:cNvPr id="9" name="Slide Number Placeholder 8"/>
          <p:cNvSpPr>
            <a:spLocks noGrp="1"/>
          </p:cNvSpPr>
          <p:nvPr>
            <p:ph type="sldNum" sz="quarter" idx="12"/>
          </p:nvPr>
        </p:nvSpPr>
        <p:spPr/>
        <p:txBody>
          <a:bodyPr/>
          <a:lstStyle/>
          <a:p>
            <a:fld id="{515FC477-0A05-4F3E-8EE9-E015C9089D56}" type="slidenum">
              <a:rPr lang="en-US" smtClean="0"/>
              <a:t>2</a:t>
            </a:fld>
            <a:endParaRPr lang="en-US"/>
          </a:p>
        </p:txBody>
      </p:sp>
    </p:spTree>
    <p:custDataLst>
      <p:tags r:id="rId1"/>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754563"/>
          </a:xfrm>
        </p:spPr>
        <p:style>
          <a:lnRef idx="1">
            <a:schemeClr val="accent3"/>
          </a:lnRef>
          <a:fillRef idx="2">
            <a:schemeClr val="accent3"/>
          </a:fillRef>
          <a:effectRef idx="1">
            <a:schemeClr val="accent3"/>
          </a:effectRef>
          <a:fontRef idx="minor">
            <a:schemeClr val="dk1"/>
          </a:fontRef>
        </p:style>
        <p:txBody>
          <a:bodyPr>
            <a:normAutofit/>
          </a:bodyPr>
          <a:lstStyle/>
          <a:p>
            <a:pPr lvl="0"/>
            <a:r>
              <a:rPr lang="en-US" sz="2400" dirty="0">
                <a:ln w="1905"/>
                <a:solidFill>
                  <a:srgbClr val="002060"/>
                </a:solidFill>
                <a:effectLst>
                  <a:innerShdw blurRad="69850" dist="43180" dir="5400000">
                    <a:srgbClr val="000000">
                      <a:alpha val="65000"/>
                    </a:srgbClr>
                  </a:innerShdw>
                </a:effectLst>
              </a:rPr>
              <a:t>Economics is not mathematical strategy but science based on political, psychological and ideological behavior</a:t>
            </a:r>
          </a:p>
          <a:p>
            <a:pPr lvl="0"/>
            <a:r>
              <a:rPr lang="en-US" sz="2400" dirty="0">
                <a:ln w="1905"/>
                <a:solidFill>
                  <a:srgbClr val="002060"/>
                </a:solidFill>
                <a:effectLst>
                  <a:innerShdw blurRad="69850" dist="43180" dir="5400000">
                    <a:srgbClr val="000000">
                      <a:alpha val="65000"/>
                    </a:srgbClr>
                  </a:innerShdw>
                </a:effectLst>
              </a:rPr>
              <a:t>Understanding on </a:t>
            </a:r>
            <a:r>
              <a:rPr lang="en-US" sz="2400" dirty="0" err="1">
                <a:ln w="1905"/>
                <a:solidFill>
                  <a:srgbClr val="002060"/>
                </a:solidFill>
                <a:effectLst>
                  <a:innerShdw blurRad="69850" dist="43180" dir="5400000">
                    <a:srgbClr val="000000">
                      <a:alpha val="65000"/>
                    </a:srgbClr>
                  </a:innerShdw>
                </a:effectLst>
              </a:rPr>
              <a:t>forex</a:t>
            </a:r>
            <a:r>
              <a:rPr lang="en-US" sz="2400" dirty="0">
                <a:ln w="1905"/>
                <a:solidFill>
                  <a:srgbClr val="002060"/>
                </a:solidFill>
                <a:effectLst>
                  <a:innerShdw blurRad="69850" dist="43180" dir="5400000">
                    <a:srgbClr val="000000">
                      <a:alpha val="65000"/>
                    </a:srgbClr>
                  </a:innerShdw>
                </a:effectLst>
              </a:rPr>
              <a:t> reserve </a:t>
            </a:r>
          </a:p>
          <a:p>
            <a:pPr lvl="0"/>
            <a:r>
              <a:rPr lang="en-US" sz="2400" dirty="0">
                <a:ln w="1905"/>
                <a:solidFill>
                  <a:srgbClr val="002060"/>
                </a:solidFill>
                <a:effectLst>
                  <a:innerShdw blurRad="69850" dist="43180" dir="5400000">
                    <a:srgbClr val="000000">
                      <a:alpha val="65000"/>
                    </a:srgbClr>
                  </a:innerShdw>
                </a:effectLst>
              </a:rPr>
              <a:t>Meaning of Current account deficit</a:t>
            </a:r>
          </a:p>
          <a:p>
            <a:pPr lvl="0"/>
            <a:r>
              <a:rPr lang="en-US" sz="2400" dirty="0">
                <a:ln w="1905"/>
                <a:solidFill>
                  <a:srgbClr val="002060"/>
                </a:solidFill>
                <a:effectLst>
                  <a:innerShdw blurRad="69850" dist="43180" dir="5400000">
                    <a:srgbClr val="000000">
                      <a:alpha val="65000"/>
                    </a:srgbClr>
                  </a:innerShdw>
                </a:effectLst>
              </a:rPr>
              <a:t>Meaning of Fiscal deficit</a:t>
            </a:r>
          </a:p>
          <a:p>
            <a:pPr lvl="0"/>
            <a:r>
              <a:rPr lang="en-US" sz="2400" dirty="0">
                <a:ln w="1905"/>
                <a:solidFill>
                  <a:srgbClr val="002060"/>
                </a:solidFill>
                <a:effectLst>
                  <a:innerShdw blurRad="69850" dist="43180" dir="5400000">
                    <a:srgbClr val="000000">
                      <a:alpha val="65000"/>
                    </a:srgbClr>
                  </a:innerShdw>
                </a:effectLst>
              </a:rPr>
              <a:t>Global economy decoupling theory</a:t>
            </a:r>
          </a:p>
          <a:p>
            <a:pPr lvl="0"/>
            <a:r>
              <a:rPr lang="en-US" sz="2400" dirty="0">
                <a:ln w="1905"/>
                <a:solidFill>
                  <a:srgbClr val="002060"/>
                </a:solidFill>
                <a:effectLst>
                  <a:innerShdw blurRad="69850" dist="43180" dir="5400000">
                    <a:srgbClr val="000000">
                      <a:alpha val="65000"/>
                    </a:srgbClr>
                  </a:innerShdw>
                </a:effectLst>
              </a:rPr>
              <a:t>Role of USA economy  in World economy</a:t>
            </a:r>
            <a:endParaRPr lang="en-US" dirty="0">
              <a:ln w="1905"/>
              <a:solidFill>
                <a:srgbClr val="002060"/>
              </a:solidFill>
              <a:effectLst>
                <a:innerShdw blurRad="69850" dist="43180" dir="5400000">
                  <a:srgbClr val="000000">
                    <a:alpha val="65000"/>
                  </a:srgbClr>
                </a:innerShdw>
              </a:effectLst>
            </a:endParaRPr>
          </a:p>
        </p:txBody>
      </p:sp>
      <p:sp>
        <p:nvSpPr>
          <p:cNvPr id="6" name="Title 1"/>
          <p:cNvSpPr txBox="1">
            <a:spLocks/>
          </p:cNvSpPr>
          <p:nvPr>
            <p:custDataLst>
              <p:tags r:id="rId2"/>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7" name="Slide Number Placeholder 6"/>
          <p:cNvSpPr>
            <a:spLocks noGrp="1"/>
          </p:cNvSpPr>
          <p:nvPr>
            <p:ph type="sldNum" sz="quarter" idx="12"/>
          </p:nvPr>
        </p:nvSpPr>
        <p:spPr/>
        <p:txBody>
          <a:bodyPr/>
          <a:lstStyle/>
          <a:p>
            <a:fld id="{515FC477-0A05-4F3E-8EE9-E015C9089D56}" type="slidenum">
              <a:rPr lang="en-US" smtClean="0"/>
              <a:t>3</a:t>
            </a:fld>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pic>
        <p:nvPicPr>
          <p:cNvPr id="10242" name="Picture 2" descr="http://www.thehindubusinessline.com/multimedia/dynamic/01556/rupee_jpg_1556613g.jpg"/>
          <p:cNvPicPr>
            <a:picLocks noChangeAspect="1" noChangeArrowheads="1"/>
          </p:cNvPicPr>
          <p:nvPr/>
        </p:nvPicPr>
        <p:blipFill>
          <a:blip r:embed="rId6"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553200" y="2590800"/>
            <a:ext cx="2066762"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b="1" smtClean="0"/>
              <a:t>4</a:t>
            </a:fld>
            <a:endParaRPr lang="en-US" b="1"/>
          </a:p>
        </p:txBody>
      </p:sp>
      <p:sp>
        <p:nvSpPr>
          <p:cNvPr id="4" name="TextBox 3"/>
          <p:cNvSpPr txBox="1"/>
          <p:nvPr/>
        </p:nvSpPr>
        <p:spPr>
          <a:xfrm>
            <a:off x="410737" y="1295400"/>
            <a:ext cx="8458200" cy="5355312"/>
          </a:xfrm>
          <a:prstGeom prst="rect">
            <a:avLst/>
          </a:prstGeom>
          <a:noFill/>
        </p:spPr>
        <p:txBody>
          <a:bodyPr wrap="square" rtlCol="0">
            <a:spAutoFit/>
          </a:bodyPr>
          <a:lstStyle/>
          <a:p>
            <a:pPr algn="just"/>
            <a:r>
              <a:rPr lang="en-US" b="1" u="sng" dirty="0"/>
              <a:t>Fiscal Deficit, Current Account Deficit and Inflation</a:t>
            </a:r>
          </a:p>
          <a:p>
            <a:pPr algn="just"/>
            <a:endParaRPr lang="en-US" b="1" u="sng" dirty="0"/>
          </a:p>
          <a:p>
            <a:pPr algn="just">
              <a:lnSpc>
                <a:spcPct val="200000"/>
              </a:lnSpc>
            </a:pPr>
            <a:r>
              <a:rPr lang="en-US" dirty="0"/>
              <a:t>The purpose of a Budget – and the job of a Finance Minister – is to create the economic space and find the resources to achieve the socio economic objectives. At present, the economic space is constrained because of a high fiscal deficit; reliance on foreign inflows to finance the current account deficit; lower savings and lower investment; a tight monetary policy to contain inflation; and strong external headwinds. During the course of my speech, I shall spell out measures that will address each of these issues.</a:t>
            </a:r>
          </a:p>
          <a:p>
            <a:pPr algn="just">
              <a:lnSpc>
                <a:spcPct val="200000"/>
              </a:lnSpc>
            </a:pPr>
            <a:endParaRPr lang="en-US" dirty="0"/>
          </a:p>
          <a:p>
            <a:endParaRPr lang="en-US" dirty="0"/>
          </a:p>
        </p:txBody>
      </p:sp>
    </p:spTree>
    <p:extLst>
      <p:ext uri="{BB962C8B-B14F-4D97-AF65-F5344CB8AC3E}">
        <p14:creationId xmlns:p14="http://schemas.microsoft.com/office/powerpoint/2010/main" val="37490624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b="1" smtClean="0"/>
              <a:t>5</a:t>
            </a:fld>
            <a:endParaRPr lang="en-US" b="1"/>
          </a:p>
        </p:txBody>
      </p:sp>
      <p:sp>
        <p:nvSpPr>
          <p:cNvPr id="4" name="TextBox 3"/>
          <p:cNvSpPr txBox="1"/>
          <p:nvPr/>
        </p:nvSpPr>
        <p:spPr>
          <a:xfrm>
            <a:off x="410737" y="1295400"/>
            <a:ext cx="8458200" cy="4801314"/>
          </a:xfrm>
          <a:prstGeom prst="rect">
            <a:avLst/>
          </a:prstGeom>
          <a:noFill/>
        </p:spPr>
        <p:txBody>
          <a:bodyPr wrap="square" rtlCol="0">
            <a:spAutoFit/>
          </a:bodyPr>
          <a:lstStyle/>
          <a:p>
            <a:pPr algn="just"/>
            <a:r>
              <a:rPr lang="en-US" b="1" u="sng" dirty="0"/>
              <a:t>Fiscal Deficit, Current Account Deficit and Inflation</a:t>
            </a:r>
          </a:p>
          <a:p>
            <a:pPr algn="just"/>
            <a:endParaRPr lang="en-US" b="1" u="sng" dirty="0"/>
          </a:p>
          <a:p>
            <a:pPr>
              <a:lnSpc>
                <a:spcPct val="200000"/>
              </a:lnSpc>
            </a:pPr>
            <a:r>
              <a:rPr lang="en-US" dirty="0"/>
              <a:t>In September, 2012, Government accepted the main recommendations   of the Dr. Vijay </a:t>
            </a:r>
            <a:r>
              <a:rPr lang="en-US" dirty="0" err="1"/>
              <a:t>Kelkar</a:t>
            </a:r>
            <a:r>
              <a:rPr lang="en-US" dirty="0"/>
              <a:t> Committee. A new fiscal consolidation path was  announced. Red lines were drawn for the fiscal deficit at 5.3 percent of GDP this year and 4.8 percent of GDP in 2013-14. I know there is a lot of </a:t>
            </a:r>
            <a:r>
              <a:rPr lang="en-US" dirty="0" err="1"/>
              <a:t>scepticism</a:t>
            </a:r>
            <a:r>
              <a:rPr lang="en-US" dirty="0"/>
              <a:t>. In a little while,       I shall tell you how we have fared.</a:t>
            </a:r>
          </a:p>
          <a:p>
            <a:pPr algn="just">
              <a:lnSpc>
                <a:spcPct val="200000"/>
              </a:lnSpc>
            </a:pPr>
            <a:endParaRPr lang="en-US" dirty="0"/>
          </a:p>
          <a:p>
            <a:pPr algn="just">
              <a:lnSpc>
                <a:spcPct val="200000"/>
              </a:lnSpc>
            </a:pPr>
            <a:endParaRPr lang="en-US" dirty="0"/>
          </a:p>
          <a:p>
            <a:endParaRPr lang="en-US" dirty="0"/>
          </a:p>
        </p:txBody>
      </p:sp>
    </p:spTree>
    <p:extLst>
      <p:ext uri="{BB962C8B-B14F-4D97-AF65-F5344CB8AC3E}">
        <p14:creationId xmlns:p14="http://schemas.microsoft.com/office/powerpoint/2010/main" val="2483191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b="1" smtClean="0"/>
              <a:t>6</a:t>
            </a:fld>
            <a:endParaRPr lang="en-US" b="1"/>
          </a:p>
        </p:txBody>
      </p:sp>
      <p:sp>
        <p:nvSpPr>
          <p:cNvPr id="4" name="TextBox 3"/>
          <p:cNvSpPr txBox="1"/>
          <p:nvPr/>
        </p:nvSpPr>
        <p:spPr>
          <a:xfrm>
            <a:off x="410737" y="1295400"/>
            <a:ext cx="8458200" cy="5078313"/>
          </a:xfrm>
          <a:prstGeom prst="rect">
            <a:avLst/>
          </a:prstGeom>
          <a:noFill/>
        </p:spPr>
        <p:txBody>
          <a:bodyPr wrap="square" rtlCol="0">
            <a:spAutoFit/>
          </a:bodyPr>
          <a:lstStyle/>
          <a:p>
            <a:pPr algn="just"/>
            <a:r>
              <a:rPr lang="en-US" b="1" u="sng" dirty="0"/>
              <a:t>Fiscal Deficit, Current Account Deficit and Inflation</a:t>
            </a:r>
          </a:p>
          <a:p>
            <a:pPr algn="just"/>
            <a:endParaRPr lang="en-US" b="1" u="sng" dirty="0"/>
          </a:p>
          <a:p>
            <a:pPr algn="just">
              <a:lnSpc>
                <a:spcPct val="150000"/>
              </a:lnSpc>
            </a:pPr>
            <a:r>
              <a:rPr lang="en-US" dirty="0"/>
              <a:t>My greater worry is the current account deficit (CAD). The CAD continues to be high mainly because of our excessive dependence on oil imports, the high volume of coal imports, our passion for gold, and the slow down in exports. This year, and perhaps next year too, we have to find over USD 75 billion to finance the CAD. There are only three ways before us: FDI, FII or External Commercial Borrowing (ECB). That is why I have been at pains to state over and over again that India, at the present juncture, does not have the choice between welcoming and spurning foreign investment. If I may be frank, foreign investment is an imperative. What we can do is to encourage foreign investment that is consistent with our economic objectives</a:t>
            </a:r>
          </a:p>
          <a:p>
            <a:endParaRPr lang="en-US" dirty="0"/>
          </a:p>
        </p:txBody>
      </p:sp>
    </p:spTree>
    <p:extLst>
      <p:ext uri="{BB962C8B-B14F-4D97-AF65-F5344CB8AC3E}">
        <p14:creationId xmlns:p14="http://schemas.microsoft.com/office/powerpoint/2010/main" val="18168470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n-US" b="1" smtClean="0"/>
              <a:t>7</a:t>
            </a:fld>
            <a:endParaRPr lang="en-US" b="1"/>
          </a:p>
        </p:txBody>
      </p:sp>
      <p:sp>
        <p:nvSpPr>
          <p:cNvPr id="4" name="TextBox 3"/>
          <p:cNvSpPr txBox="1"/>
          <p:nvPr/>
        </p:nvSpPr>
        <p:spPr>
          <a:xfrm>
            <a:off x="410737" y="1295400"/>
            <a:ext cx="8458200" cy="5355312"/>
          </a:xfrm>
          <a:prstGeom prst="rect">
            <a:avLst/>
          </a:prstGeom>
          <a:noFill/>
        </p:spPr>
        <p:txBody>
          <a:bodyPr wrap="square" rtlCol="0">
            <a:spAutoFit/>
          </a:bodyPr>
          <a:lstStyle/>
          <a:p>
            <a:pPr algn="just"/>
            <a:r>
              <a:rPr lang="en-US" b="1" u="sng" dirty="0"/>
              <a:t>Budget Estimates : </a:t>
            </a:r>
          </a:p>
          <a:p>
            <a:pPr algn="just"/>
            <a:endParaRPr lang="en-US" b="1" u="sng" dirty="0"/>
          </a:p>
          <a:p>
            <a:pPr algn="just"/>
            <a:r>
              <a:rPr lang="en-US" dirty="0"/>
              <a:t>Budget Estimates</a:t>
            </a:r>
          </a:p>
          <a:p>
            <a:pPr marL="285750" indent="-285750" algn="just">
              <a:buFont typeface="Arial" charset="0"/>
              <a:buChar char="•"/>
            </a:pPr>
            <a:r>
              <a:rPr lang="en-US" dirty="0"/>
              <a:t>I shall now turn to the Budget Estimates for </a:t>
            </a:r>
            <a:r>
              <a:rPr lang="en-US" dirty="0">
                <a:latin typeface="Arial" pitchFamily="34" charset="0"/>
                <a:cs typeface="Arial" pitchFamily="34" charset="0"/>
              </a:rPr>
              <a:t>2013-14.</a:t>
            </a:r>
          </a:p>
          <a:p>
            <a:pPr algn="just"/>
            <a:endParaRPr lang="en-US" dirty="0"/>
          </a:p>
          <a:p>
            <a:pPr marL="285750" indent="-285750" algn="just">
              <a:buFont typeface="Arial" pitchFamily="34" charset="0"/>
              <a:buChar char="•"/>
            </a:pPr>
            <a:r>
              <a:rPr lang="en-US" dirty="0"/>
              <a:t>The estimate of Plan Expenditure is placed at </a:t>
            </a:r>
            <a:r>
              <a:rPr lang="en-US" dirty="0">
                <a:latin typeface="Arial" pitchFamily="34" charset="0"/>
                <a:cs typeface="Arial" pitchFamily="34" charset="0"/>
              </a:rPr>
              <a:t>5,55,322 </a:t>
            </a:r>
            <a:r>
              <a:rPr lang="en-US" dirty="0" err="1">
                <a:latin typeface="Arial" pitchFamily="34" charset="0"/>
                <a:cs typeface="Arial" pitchFamily="34" charset="0"/>
              </a:rPr>
              <a:t>C</a:t>
            </a:r>
            <a:r>
              <a:rPr lang="en-US" dirty="0" err="1"/>
              <a:t>rore</a:t>
            </a:r>
            <a:r>
              <a:rPr lang="en-US" dirty="0"/>
              <a:t>.  </a:t>
            </a:r>
          </a:p>
          <a:p>
            <a:pPr algn="just"/>
            <a:r>
              <a:rPr lang="en-US" dirty="0"/>
              <a:t>     As a proportion of total expenditure, it will be </a:t>
            </a:r>
            <a:r>
              <a:rPr lang="en-US" dirty="0">
                <a:latin typeface="Arial" pitchFamily="34" charset="0"/>
                <a:cs typeface="Arial" pitchFamily="34" charset="0"/>
              </a:rPr>
              <a:t>33.3 </a:t>
            </a:r>
            <a:r>
              <a:rPr lang="en-US" dirty="0"/>
              <a:t>percent.</a:t>
            </a:r>
          </a:p>
          <a:p>
            <a:pPr algn="just"/>
            <a:endParaRPr lang="en-US" dirty="0"/>
          </a:p>
          <a:p>
            <a:pPr marL="285750" indent="-285750" algn="just">
              <a:buFont typeface="Arial" pitchFamily="34" charset="0"/>
              <a:buChar char="•"/>
            </a:pPr>
            <a:r>
              <a:rPr lang="en-US" dirty="0"/>
              <a:t>Non Plan Expenditure is estimated at </a:t>
            </a:r>
            <a:r>
              <a:rPr lang="en-US" dirty="0">
                <a:latin typeface="Arial" pitchFamily="34" charset="0"/>
                <a:cs typeface="Arial" pitchFamily="34" charset="0"/>
              </a:rPr>
              <a:t>11,09,975  </a:t>
            </a:r>
            <a:r>
              <a:rPr lang="en-US" dirty="0" err="1">
                <a:latin typeface="Arial" pitchFamily="34" charset="0"/>
                <a:cs typeface="Arial" pitchFamily="34" charset="0"/>
              </a:rPr>
              <a:t>C</a:t>
            </a:r>
            <a:r>
              <a:rPr lang="en-US" dirty="0" err="1"/>
              <a:t>rore</a:t>
            </a:r>
            <a:r>
              <a:rPr lang="en-US" dirty="0"/>
              <a:t>.</a:t>
            </a:r>
          </a:p>
          <a:p>
            <a:pPr algn="just"/>
            <a:endParaRPr lang="en-US" dirty="0"/>
          </a:p>
          <a:p>
            <a:pPr marL="285750" indent="-285750" algn="just">
              <a:buFont typeface="Arial" pitchFamily="34" charset="0"/>
              <a:buChar char="•"/>
            </a:pPr>
            <a:r>
              <a:rPr lang="en-US" dirty="0"/>
              <a:t>When we accepted the main recommendations of the </a:t>
            </a:r>
            <a:r>
              <a:rPr lang="en-US" dirty="0" err="1"/>
              <a:t>Kelkar</a:t>
            </a:r>
            <a:r>
              <a:rPr lang="en-US" dirty="0"/>
              <a:t> report, I had drawn some red lines and promised that I would not cross those lines. I am glad to report that I have kept my promise. The fiscal deficit for the current year has been contained at 5.2 percent and the fiscal deficit for the year      2013-14 is estimated at 4.8 percent. The revenue deficit for the current year will be 3.9 percent and the revenue deficit for the year 2013-14 is estimated at 3.3 percent. We must redeem our promise by 2016-17 and bring down the fiscal deficit to 3 percent, the revenue deficit to 1.5 percent and the effective revenue deficit to zero.</a:t>
            </a:r>
          </a:p>
        </p:txBody>
      </p:sp>
    </p:spTree>
    <p:extLst>
      <p:ext uri="{BB962C8B-B14F-4D97-AF65-F5344CB8AC3E}">
        <p14:creationId xmlns:p14="http://schemas.microsoft.com/office/powerpoint/2010/main" val="8282257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1143000"/>
            <a:ext cx="81534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custDataLst>
              <p:tags r:id="rId2"/>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7" name="Slide Number Placeholder 6"/>
          <p:cNvSpPr>
            <a:spLocks noGrp="1"/>
          </p:cNvSpPr>
          <p:nvPr>
            <p:ph type="sldNum" sz="quarter" idx="12"/>
          </p:nvPr>
        </p:nvSpPr>
        <p:spPr/>
        <p:txBody>
          <a:bodyPr/>
          <a:lstStyle/>
          <a:p>
            <a:fld id="{515FC477-0A05-4F3E-8EE9-E015C9089D56}" type="slidenum">
              <a:rPr lang="en-US" smtClean="0"/>
              <a:t>8</a:t>
            </a:fld>
            <a:endParaRPr lang="en-US"/>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spTree>
    <p:custDataLst>
      <p:tags r:id="rId1"/>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0" y="3276600"/>
            <a:ext cx="76200" cy="369332"/>
          </a:xfrm>
          <a:prstGeom prst="rect">
            <a:avLst/>
          </a:prstGeom>
          <a:noFill/>
        </p:spPr>
        <p:txBody>
          <a:bodyPr wrap="square" rtlCol="0">
            <a:spAutoFit/>
          </a:bodyPr>
          <a:lstStyle/>
          <a:p>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447800"/>
            <a:ext cx="82486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custDataLst>
              <p:tags r:id="rId2"/>
            </p:custDataLst>
          </p:nvPr>
        </p:nvSpPr>
        <p:spPr>
          <a:xfrm>
            <a:off x="228600" y="685800"/>
            <a:ext cx="8610600" cy="457200"/>
          </a:xfrm>
          <a:prstGeom prst="rect">
            <a:avLst/>
          </a:prstGeom>
        </p:spPr>
        <p:txBody>
          <a:bodyPr vert="horz" lIns="91440" tIns="45720" rIns="91440" bIns="45720" rtlCol="0" anchor="t">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400" b="1" dirty="0">
                <a:solidFill>
                  <a:srgbClr val="002060"/>
                </a:solidFill>
              </a:rPr>
              <a:t>Future of Indian Currency  Looking at Contemporary Scenario</a:t>
            </a:r>
          </a:p>
          <a:p>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9</a:t>
            </a:fld>
            <a:endParaRPr lang="en-US"/>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2400" y="6335741"/>
            <a:ext cx="1676400" cy="359793"/>
          </a:xfrm>
          <a:prstGeom prst="rect">
            <a:avLst/>
          </a:prstGeom>
        </p:spPr>
      </p:pic>
    </p:spTree>
    <p:custDataLst>
      <p:tags r:id="rId1"/>
    </p:custData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1.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2.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13.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4.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5.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7.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9.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0.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5.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9.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1042</Words>
  <Application>Microsoft Office PowerPoint</Application>
  <PresentationFormat>On-screen Show (4:3)</PresentationFormat>
  <Paragraphs>97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Georgia</vt:lpstr>
      <vt:lpstr>Project Status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2013-09-06T06:18:47Z</dcterms:created>
  <dcterms:modified xsi:type="dcterms:W3CDTF">2020-12-25T12:33:10Z</dcterms:modified>
</cp:coreProperties>
</file>