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5" r:id="rId1"/>
  </p:sldMasterIdLst>
  <p:notesMasterIdLst>
    <p:notesMasterId r:id="rId30"/>
  </p:notesMasterIdLst>
  <p:handoutMasterIdLst>
    <p:handoutMasterId r:id="rId31"/>
  </p:handoutMasterIdLst>
  <p:sldIdLst>
    <p:sldId id="283" r:id="rId2"/>
    <p:sldId id="282"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67" d="100"/>
          <a:sy n="67" d="100"/>
        </p:scale>
        <p:origin x="451"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5A364AA-7DDC-4342-B58E-5785C3BF6A1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E65F8388-F1C1-4D64-8013-3EA082F7C4E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2D0033B-1B50-4C85-8C0D-9E53153FC1CA}" type="datetime1">
              <a:rPr lang="en-IN" smtClean="0"/>
              <a:t>25-12-2020</a:t>
            </a:fld>
            <a:endParaRPr lang="en-IN"/>
          </a:p>
        </p:txBody>
      </p:sp>
      <p:sp>
        <p:nvSpPr>
          <p:cNvPr id="4" name="Footer Placeholder 3">
            <a:extLst>
              <a:ext uri="{FF2B5EF4-FFF2-40B4-BE49-F238E27FC236}">
                <a16:creationId xmlns:a16="http://schemas.microsoft.com/office/drawing/2014/main" id="{BF099FC3-07BA-424D-962A-3203A693DBB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IN"/>
              <a:t>PRADIP MODI</a:t>
            </a:r>
          </a:p>
        </p:txBody>
      </p:sp>
      <p:sp>
        <p:nvSpPr>
          <p:cNvPr id="5" name="Slide Number Placeholder 4">
            <a:extLst>
              <a:ext uri="{FF2B5EF4-FFF2-40B4-BE49-F238E27FC236}">
                <a16:creationId xmlns:a16="http://schemas.microsoft.com/office/drawing/2014/main" id="{944A23BC-306C-4E4E-B47C-CBAB6923993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3ED7D1F-1593-43B1-BE43-817FD66CEC4C}" type="slidenum">
              <a:rPr lang="en-IN" smtClean="0"/>
              <a:t>‹#›</a:t>
            </a:fld>
            <a:endParaRPr lang="en-IN"/>
          </a:p>
        </p:txBody>
      </p:sp>
    </p:spTree>
    <p:extLst>
      <p:ext uri="{BB962C8B-B14F-4D97-AF65-F5344CB8AC3E}">
        <p14:creationId xmlns:p14="http://schemas.microsoft.com/office/powerpoint/2010/main" val="25583311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74D440-E02C-4883-9BF7-312036FCFDC9}" type="datetime1">
              <a:rPr lang="en-IN" smtClean="0"/>
              <a:t>25-12-2020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IN"/>
              <a:t>PRADIP MODI</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28E64C-0ADE-4B40-8435-11F65BE9C559}" type="slidenum">
              <a:rPr lang="en-IN" smtClean="0"/>
              <a:t>‹#›</a:t>
            </a:fld>
            <a:endParaRPr lang="en-IN"/>
          </a:p>
        </p:txBody>
      </p:sp>
    </p:spTree>
    <p:extLst>
      <p:ext uri="{BB962C8B-B14F-4D97-AF65-F5344CB8AC3E}">
        <p14:creationId xmlns:p14="http://schemas.microsoft.com/office/powerpoint/2010/main" val="335742257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93BCD3-7204-4D68-ADEB-9E28EEC35DCA}" type="datetime1">
              <a:rPr lang="en-US" smtClean="0"/>
              <a:t>25-Dec-20</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4819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E6859-A3FD-4EB4-A036-7AA8C1632925}" type="datetime1">
              <a:rPr lang="en-US" smtClean="0"/>
              <a:t>25-Dec-20</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5738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C2550A-28F9-44FE-B25C-190DB056B7AD}" type="datetime1">
              <a:rPr lang="en-US" smtClean="0"/>
              <a:t>25-Dec-20</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10904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A33719-60D6-4789-89A4-E04E6956BA58}" type="datetime1">
              <a:rPr lang="en-US" smtClean="0"/>
              <a:t>25-Dec-20</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0588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E56988-408A-463A-8FE5-76DCEC3F0B83}" type="datetime1">
              <a:rPr lang="en-US" smtClean="0"/>
              <a:t>25-Dec-20</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22124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CDC387-EA3E-4CC8-BBBE-F8C1794C7A2A}" type="datetime1">
              <a:rPr lang="en-US" smtClean="0"/>
              <a:t>25-Dec-20</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9659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AB894-AAD2-41CD-807E-A77AEDF706B3}" type="datetime1">
              <a:rPr lang="en-US" smtClean="0"/>
              <a:t>25-Dec-20</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680555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BBD1A4-53B1-4C88-B82C-A72B472FB392}" type="datetime1">
              <a:rPr lang="en-US" smtClean="0"/>
              <a:t>25-Dec-20</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640499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ECFDC-13C0-438B-A694-8512DAB5788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DD301C8-2511-4F9C-919D-2B4B3DBC158A}"/>
              </a:ext>
            </a:extLst>
          </p:cNvPr>
          <p:cNvSpPr>
            <a:spLocks noGrp="1"/>
          </p:cNvSpPr>
          <p:nvPr>
            <p:ph type="dt" sz="half" idx="10"/>
          </p:nvPr>
        </p:nvSpPr>
        <p:spPr/>
        <p:txBody>
          <a:bodyPr/>
          <a:lstStyle/>
          <a:p>
            <a:fld id="{BBFE726F-5B77-4F55-B020-02F47C7A1954}" type="datetime1">
              <a:rPr lang="en-US" smtClean="0"/>
              <a:t>25-Dec-20</a:t>
            </a:fld>
            <a:endParaRPr lang="en-US" dirty="0"/>
          </a:p>
        </p:txBody>
      </p:sp>
      <p:sp>
        <p:nvSpPr>
          <p:cNvPr id="4" name="Footer Placeholder 3">
            <a:extLst>
              <a:ext uri="{FF2B5EF4-FFF2-40B4-BE49-F238E27FC236}">
                <a16:creationId xmlns:a16="http://schemas.microsoft.com/office/drawing/2014/main" id="{C04FCCBE-4C7D-4FF8-9639-F8A3836EFF06}"/>
              </a:ext>
            </a:extLst>
          </p:cNvPr>
          <p:cNvSpPr>
            <a:spLocks noGrp="1"/>
          </p:cNvSpPr>
          <p:nvPr>
            <p:ph type="ftr" sz="quarter" idx="11"/>
          </p:nvPr>
        </p:nvSpPr>
        <p:spPr/>
        <p:txBody>
          <a:bodyPr/>
          <a:lstStyle/>
          <a:p>
            <a:r>
              <a:rPr lang="it-IT"/>
              <a:t>PK Modi &amp; Co.                                 PRADIP MODI             12/06/2019</a:t>
            </a:r>
            <a:endParaRPr lang="en-US" dirty="0"/>
          </a:p>
        </p:txBody>
      </p:sp>
      <p:sp>
        <p:nvSpPr>
          <p:cNvPr id="5" name="Slide Number Placeholder 4">
            <a:extLst>
              <a:ext uri="{FF2B5EF4-FFF2-40B4-BE49-F238E27FC236}">
                <a16:creationId xmlns:a16="http://schemas.microsoft.com/office/drawing/2014/main" id="{B823EBFC-9468-43EA-9932-8FD2B1F1054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115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61CB89-2DFD-4BDF-A2AB-853CC5EFD97E}" type="datetime1">
              <a:rPr lang="en-US" smtClean="0"/>
              <a:t>25-Dec-20</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9002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5EFA1F-F112-4973-A8E8-E817C7017315}" type="datetime1">
              <a:rPr lang="en-US" smtClean="0"/>
              <a:t>25-Dec-20</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6185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C80B19-8693-452A-8ABA-8B8CDCFA465E}" type="datetime1">
              <a:rPr lang="en-US" smtClean="0"/>
              <a:t>25-Dec-20</a:t>
            </a:fld>
            <a:endParaRPr lang="en-US" dirty="0"/>
          </a:p>
        </p:txBody>
      </p:sp>
      <p:sp>
        <p:nvSpPr>
          <p:cNvPr id="6" name="Footer Placeholder 5"/>
          <p:cNvSpPr>
            <a:spLocks noGrp="1"/>
          </p:cNvSpPr>
          <p:nvPr>
            <p:ph type="ftr" sz="quarter" idx="11"/>
          </p:nvPr>
        </p:nvSpPr>
        <p:spPr/>
        <p:txBody>
          <a:bodyPr/>
          <a:lstStyle/>
          <a:p>
            <a:r>
              <a:rPr lang="it-IT"/>
              <a:t>PK Modi &amp; Co.                                 PRADIP MODI             12/06/2019</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1130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A93E7-A025-4A8E-B635-C118B1765411}" type="datetime1">
              <a:rPr lang="en-US" smtClean="0"/>
              <a:t>25-Dec-20</a:t>
            </a:fld>
            <a:endParaRPr lang="en-US" dirty="0"/>
          </a:p>
        </p:txBody>
      </p:sp>
      <p:sp>
        <p:nvSpPr>
          <p:cNvPr id="8" name="Footer Placeholder 7"/>
          <p:cNvSpPr>
            <a:spLocks noGrp="1"/>
          </p:cNvSpPr>
          <p:nvPr>
            <p:ph type="ftr" sz="quarter" idx="11"/>
          </p:nvPr>
        </p:nvSpPr>
        <p:spPr/>
        <p:txBody>
          <a:bodyPr/>
          <a:lstStyle/>
          <a:p>
            <a:r>
              <a:rPr lang="it-IT"/>
              <a:t>PK Modi &amp; Co.                                 PRADIP MODI             12/06/2019</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9502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71E686-6A4D-4E8E-8D4F-BF615AE846CB}" type="datetime1">
              <a:rPr lang="en-US" smtClean="0"/>
              <a:t>25-Dec-20</a:t>
            </a:fld>
            <a:endParaRPr lang="en-US" dirty="0"/>
          </a:p>
        </p:txBody>
      </p:sp>
      <p:sp>
        <p:nvSpPr>
          <p:cNvPr id="4" name="Footer Placeholder 3"/>
          <p:cNvSpPr>
            <a:spLocks noGrp="1"/>
          </p:cNvSpPr>
          <p:nvPr>
            <p:ph type="ftr" sz="quarter" idx="11"/>
          </p:nvPr>
        </p:nvSpPr>
        <p:spPr/>
        <p:txBody>
          <a:bodyPr/>
          <a:lstStyle/>
          <a:p>
            <a:r>
              <a:rPr lang="it-IT"/>
              <a:t>PK Modi &amp; Co.                                 PRADIP MODI             12/06/2019</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2938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528FCF-3BDC-4663-AFEA-B98D6E0B9C57}" type="datetime1">
              <a:rPr lang="en-US" smtClean="0"/>
              <a:t>25-Dec-20</a:t>
            </a:fld>
            <a:endParaRPr lang="en-US" dirty="0"/>
          </a:p>
        </p:txBody>
      </p:sp>
      <p:sp>
        <p:nvSpPr>
          <p:cNvPr id="3" name="Footer Placeholder 2"/>
          <p:cNvSpPr>
            <a:spLocks noGrp="1"/>
          </p:cNvSpPr>
          <p:nvPr>
            <p:ph type="ftr" sz="quarter" idx="11"/>
          </p:nvPr>
        </p:nvSpPr>
        <p:spPr/>
        <p:txBody>
          <a:bodyPr/>
          <a:lstStyle/>
          <a:p>
            <a:r>
              <a:rPr lang="it-IT"/>
              <a:t>PK Modi &amp; Co.                                 PRADIP MODI             12/06/2019</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3674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C2A84C2-BDD2-4EFE-BE87-7759A0AD60F3}" type="datetime1">
              <a:rPr lang="en-US" smtClean="0"/>
              <a:t>25-Dec-20</a:t>
            </a:fld>
            <a:endParaRPr lang="en-US" dirty="0"/>
          </a:p>
        </p:txBody>
      </p:sp>
      <p:sp>
        <p:nvSpPr>
          <p:cNvPr id="6" name="Footer Placeholder 5"/>
          <p:cNvSpPr>
            <a:spLocks noGrp="1"/>
          </p:cNvSpPr>
          <p:nvPr>
            <p:ph type="ftr" sz="quarter" idx="11"/>
          </p:nvPr>
        </p:nvSpPr>
        <p:spPr/>
        <p:txBody>
          <a:bodyPr/>
          <a:lstStyle/>
          <a:p>
            <a:r>
              <a:rPr lang="it-IT"/>
              <a:t>PK Modi &amp; Co.                                 PRADIP MODI             12/06/2019</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0831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D2AADB-261F-4EC8-9DC9-2E20C823F807}" type="datetime1">
              <a:rPr lang="en-US" smtClean="0"/>
              <a:t>25-Dec-20</a:t>
            </a:fld>
            <a:endParaRPr lang="en-US" dirty="0"/>
          </a:p>
        </p:txBody>
      </p:sp>
      <p:sp>
        <p:nvSpPr>
          <p:cNvPr id="6" name="Footer Placeholder 5"/>
          <p:cNvSpPr>
            <a:spLocks noGrp="1"/>
          </p:cNvSpPr>
          <p:nvPr>
            <p:ph type="ftr" sz="quarter" idx="11"/>
          </p:nvPr>
        </p:nvSpPr>
        <p:spPr/>
        <p:txBody>
          <a:bodyPr/>
          <a:lstStyle/>
          <a:p>
            <a:r>
              <a:rPr lang="it-IT"/>
              <a:t>PK Modi &amp; Co.                                 PRADIP MODI             12/06/2019</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7674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309CAD0-7589-42E8-BD8B-F4C4A91B7A2F}" type="datetime1">
              <a:rPr lang="en-US" smtClean="0"/>
              <a:t>25-Dec-20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it-IT"/>
              <a:t>PK Modi &amp; Co.                                 PRADIP MODI             12/06/2019</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63164028"/>
      </p:ext>
    </p:extLst>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 id="2147483897" r:id="rId12"/>
    <p:sldLayoutId id="2147483898" r:id="rId13"/>
    <p:sldLayoutId id="2147483899" r:id="rId14"/>
    <p:sldLayoutId id="2147483900" r:id="rId15"/>
    <p:sldLayoutId id="2147483901" r:id="rId16"/>
    <p:sldLayoutId id="2147483669" r:id="rId17"/>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27.xml"/><Relationship Id="rId3" Type="http://schemas.openxmlformats.org/officeDocument/2006/relationships/slide" Target="slide7.xml"/><Relationship Id="rId7" Type="http://schemas.openxmlformats.org/officeDocument/2006/relationships/slide" Target="slide28.xml"/><Relationship Id="rId12" Type="http://schemas.openxmlformats.org/officeDocument/2006/relationships/slide" Target="slide17.xml"/><Relationship Id="rId2"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slide" Target="slide26.xml"/><Relationship Id="rId11" Type="http://schemas.openxmlformats.org/officeDocument/2006/relationships/slide" Target="slide23.xml"/><Relationship Id="rId5" Type="http://schemas.openxmlformats.org/officeDocument/2006/relationships/slide" Target="slide24.xml"/><Relationship Id="rId10" Type="http://schemas.openxmlformats.org/officeDocument/2006/relationships/slide" Target="slide4.xml"/><Relationship Id="rId4" Type="http://schemas.openxmlformats.org/officeDocument/2006/relationships/slide" Target="slide10.xml"/><Relationship Id="rId9" Type="http://schemas.openxmlformats.org/officeDocument/2006/relationships/slide" Target="slide14.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8547A59-75BB-4C38-8305-7DA013FBCE02}"/>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3" name="TextBox 2">
            <a:extLst>
              <a:ext uri="{FF2B5EF4-FFF2-40B4-BE49-F238E27FC236}">
                <a16:creationId xmlns:a16="http://schemas.microsoft.com/office/drawing/2014/main" id="{87081E04-1E38-4E62-AA7F-4BBA5FBC96E4}"/>
              </a:ext>
            </a:extLst>
          </p:cNvPr>
          <p:cNvSpPr txBox="1"/>
          <p:nvPr/>
        </p:nvSpPr>
        <p:spPr>
          <a:xfrm>
            <a:off x="1245475" y="461761"/>
            <a:ext cx="7788166" cy="2585323"/>
          </a:xfrm>
          <a:prstGeom prst="rect">
            <a:avLst/>
          </a:prstGeom>
          <a:noFill/>
        </p:spPr>
        <p:txBody>
          <a:bodyPr wrap="square" rtlCol="0">
            <a:spAutoFit/>
          </a:bodyPr>
          <a:lstStyle/>
          <a:p>
            <a:pPr algn="ctr"/>
            <a:r>
              <a:rPr lang="en-US" sz="5400" dirty="0"/>
              <a:t>Income Tax provisions for </a:t>
            </a:r>
          </a:p>
          <a:p>
            <a:pPr algn="ctr"/>
            <a:r>
              <a:rPr lang="en-US" sz="5400" dirty="0"/>
              <a:t>  Doctors </a:t>
            </a:r>
            <a:endParaRPr lang="en-IN" sz="5400" dirty="0"/>
          </a:p>
        </p:txBody>
      </p:sp>
      <p:pic>
        <p:nvPicPr>
          <p:cNvPr id="6" name="Picture 2" descr="Image result for indian doctors p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1260" y="3161606"/>
            <a:ext cx="5673686" cy="2765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5717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883A3A-2FF4-4110-B639-23AAB33B3483}"/>
              </a:ext>
            </a:extLst>
          </p:cNvPr>
          <p:cNvSpPr/>
          <p:nvPr/>
        </p:nvSpPr>
        <p:spPr>
          <a:xfrm>
            <a:off x="709448" y="488732"/>
            <a:ext cx="5073382" cy="467629"/>
          </a:xfrm>
          <a:prstGeom prst="rect">
            <a:avLst/>
          </a:prstGeom>
        </p:spPr>
        <p:txBody>
          <a:bodyPr wrap="square">
            <a:spAutoFit/>
          </a:bodyPr>
          <a:lstStyle/>
          <a:p>
            <a:pPr lvl="0">
              <a:lnSpc>
                <a:spcPct val="107000"/>
              </a:lnSpc>
              <a:spcAft>
                <a:spcPts val="800"/>
              </a:spcAft>
            </a:pPr>
            <a:r>
              <a:rPr lang="en-IN" sz="2400" b="1" u="sng"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II.  Audit of BOA</a:t>
            </a:r>
            <a:endParaRPr lang="en-IN" sz="24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3196518-7D3D-435B-86D9-C5C2820D8F37}"/>
              </a:ext>
            </a:extLst>
          </p:cNvPr>
          <p:cNvSpPr/>
          <p:nvPr/>
        </p:nvSpPr>
        <p:spPr>
          <a:xfrm>
            <a:off x="409903" y="1844566"/>
            <a:ext cx="9348952" cy="2192010"/>
          </a:xfrm>
          <a:prstGeom prst="rect">
            <a:avLst/>
          </a:prstGeom>
        </p:spPr>
        <p:txBody>
          <a:bodyPr wrap="square">
            <a:spAutoFit/>
          </a:bodyPr>
          <a:lstStyle/>
          <a:p>
            <a:pPr marL="457200">
              <a:lnSpc>
                <a:spcPct val="107000"/>
              </a:lnSpc>
              <a:spcAft>
                <a:spcPts val="0"/>
              </a:spcAft>
            </a:pPr>
            <a:r>
              <a:rPr lang="en-IN" dirty="0">
                <a:latin typeface="Arial" panose="020B0604020202020204" pitchFamily="34" charset="0"/>
                <a:ea typeface="Calibri" panose="020F0502020204030204" pitchFamily="34" charset="0"/>
                <a:cs typeface="Times New Roman" panose="02020603050405020304" pitchFamily="18" charset="0"/>
              </a:rPr>
              <a:t>If his gross receipts in profession exceed fifty lakh rupees in any previous year, Audit of BOA is Compulsory under section 44AB.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IN" dirty="0">
                <a:latin typeface="Arial" panose="020B0604020202020204" pitchFamily="34" charset="0"/>
                <a:ea typeface="Calibri" panose="020F0502020204030204" pitchFamily="34" charset="0"/>
                <a:cs typeface="Times New Roman" panose="02020603050405020304" pitchFamily="18" charset="0"/>
              </a:rPr>
              <a:t> </a:t>
            </a:r>
            <a:endParaRPr lang="en-IN" dirty="0">
              <a:latin typeface="Calibri" panose="020F0502020204030204" pitchFamily="34" charset="0"/>
              <a:ea typeface="Calibri" panose="020F0502020204030204" pitchFamily="34" charset="0"/>
              <a:cs typeface="Times New Roman" panose="02020603050405020304" pitchFamily="18" charset="0"/>
            </a:endParaRPr>
          </a:p>
          <a:p>
            <a:r>
              <a:rPr lang="en-IN" b="1" dirty="0">
                <a:latin typeface="Arial" panose="020B0604020202020204" pitchFamily="34" charset="0"/>
                <a:ea typeface="Calibri" panose="020F0502020204030204" pitchFamily="34" charset="0"/>
              </a:rPr>
              <a:t>       Penalty</a:t>
            </a:r>
            <a:r>
              <a:rPr lang="en-IN" dirty="0">
                <a:latin typeface="Arial" panose="020B0604020202020204" pitchFamily="34" charset="0"/>
                <a:ea typeface="Calibri" panose="020F0502020204030204" pitchFamily="34" charset="0"/>
              </a:rPr>
              <a:t> if not complied is a sum equal to one-half per cent of the total sales,            </a:t>
            </a:r>
          </a:p>
          <a:p>
            <a:r>
              <a:rPr lang="en-IN" dirty="0">
                <a:latin typeface="Arial" panose="020B0604020202020204" pitchFamily="34" charset="0"/>
                <a:ea typeface="Calibri" panose="020F0502020204030204" pitchFamily="34" charset="0"/>
              </a:rPr>
              <a:t>       turnover or gross receipts, as the case may be, in business, or of the gross  </a:t>
            </a:r>
          </a:p>
          <a:p>
            <a:r>
              <a:rPr lang="en-IN" dirty="0">
                <a:latin typeface="Arial" panose="020B0604020202020204" pitchFamily="34" charset="0"/>
                <a:ea typeface="Calibri" panose="020F0502020204030204" pitchFamily="34" charset="0"/>
              </a:rPr>
              <a:t>       receipts in profession, in such previous year or years or a sum of one hundred    </a:t>
            </a:r>
          </a:p>
          <a:p>
            <a:r>
              <a:rPr lang="en-IN" dirty="0">
                <a:latin typeface="Arial" panose="020B0604020202020204" pitchFamily="34" charset="0"/>
                <a:ea typeface="Calibri" panose="020F0502020204030204" pitchFamily="34" charset="0"/>
              </a:rPr>
              <a:t>       fifty thousand rupees, whichever is less</a:t>
            </a:r>
            <a:endParaRPr lang="en-IN" dirty="0"/>
          </a:p>
        </p:txBody>
      </p:sp>
      <p:sp>
        <p:nvSpPr>
          <p:cNvPr id="6" name="Arrow: Right 5">
            <a:extLst>
              <a:ext uri="{FF2B5EF4-FFF2-40B4-BE49-F238E27FC236}">
                <a16:creationId xmlns:a16="http://schemas.microsoft.com/office/drawing/2014/main" id="{227101C3-7305-43CC-AE76-6C5B837765E8}"/>
              </a:ext>
            </a:extLst>
          </p:cNvPr>
          <p:cNvSpPr/>
          <p:nvPr/>
        </p:nvSpPr>
        <p:spPr>
          <a:xfrm>
            <a:off x="409903" y="1978572"/>
            <a:ext cx="283779" cy="2049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Arrow: Right 6">
            <a:extLst>
              <a:ext uri="{FF2B5EF4-FFF2-40B4-BE49-F238E27FC236}">
                <a16:creationId xmlns:a16="http://schemas.microsoft.com/office/drawing/2014/main" id="{93D9CA17-102A-46DD-81B0-38311083DFD4}"/>
              </a:ext>
            </a:extLst>
          </p:cNvPr>
          <p:cNvSpPr/>
          <p:nvPr/>
        </p:nvSpPr>
        <p:spPr>
          <a:xfrm>
            <a:off x="425669" y="2845756"/>
            <a:ext cx="283779" cy="2049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Footer Placeholder 7">
            <a:extLst>
              <a:ext uri="{FF2B5EF4-FFF2-40B4-BE49-F238E27FC236}">
                <a16:creationId xmlns:a16="http://schemas.microsoft.com/office/drawing/2014/main" id="{331E63B1-BBC0-4495-AB6A-EAD12E08A5E3}"/>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9" name="TextBox 8">
            <a:hlinkClick r:id="rId2" action="ppaction://hlinksldjump"/>
            <a:extLst>
              <a:ext uri="{FF2B5EF4-FFF2-40B4-BE49-F238E27FC236}">
                <a16:creationId xmlns:a16="http://schemas.microsoft.com/office/drawing/2014/main" id="{A307EDE8-EF47-4F96-9639-E9D500898D8E}"/>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3185543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5837E23-DA8D-465E-BE7B-A9B7B0656D25}"/>
              </a:ext>
            </a:extLst>
          </p:cNvPr>
          <p:cNvSpPr/>
          <p:nvPr/>
        </p:nvSpPr>
        <p:spPr>
          <a:xfrm>
            <a:off x="0" y="167846"/>
            <a:ext cx="5838458" cy="530145"/>
          </a:xfrm>
          <a:prstGeom prst="rect">
            <a:avLst/>
          </a:prstGeom>
        </p:spPr>
        <p:txBody>
          <a:bodyPr wrap="none">
            <a:spAutoFit/>
          </a:bodyPr>
          <a:lstStyle/>
          <a:p>
            <a:pPr marL="457200">
              <a:lnSpc>
                <a:spcPct val="107000"/>
              </a:lnSpc>
              <a:spcAft>
                <a:spcPts val="800"/>
              </a:spcAft>
            </a:pPr>
            <a:r>
              <a:rPr lang="en-IN" sz="28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Option 2: Presumptive Income</a:t>
            </a:r>
            <a:endParaRPr lang="en-IN"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11ED12D3-371D-489C-ADDA-29CC5AAA8595}"/>
              </a:ext>
            </a:extLst>
          </p:cNvPr>
          <p:cNvSpPr/>
          <p:nvPr/>
        </p:nvSpPr>
        <p:spPr>
          <a:xfrm>
            <a:off x="383626" y="1712312"/>
            <a:ext cx="9706305" cy="1063689"/>
          </a:xfrm>
          <a:prstGeom prst="rect">
            <a:avLst/>
          </a:prstGeom>
        </p:spPr>
        <p:txBody>
          <a:bodyPr wrap="square">
            <a:spAutoFit/>
          </a:bodyPr>
          <a:lstStyle/>
          <a:p>
            <a:pPr marL="342900" lvl="0" indent="-342900">
              <a:lnSpc>
                <a:spcPct val="107000"/>
              </a:lnSpc>
              <a:spcAft>
                <a:spcPts val="80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When you opt for presumptive taxation. Your income is ‘presumed’. Actual profit is not calculated. You can </a:t>
            </a:r>
            <a:r>
              <a:rPr lang="en-IN" sz="2000" b="1" u="sng" dirty="0">
                <a:latin typeface="Arial" panose="020B0604020202020204" pitchFamily="34" charset="0"/>
                <a:ea typeface="Calibri" panose="020F0502020204030204" pitchFamily="34" charset="0"/>
                <a:cs typeface="Times New Roman" panose="02020603050405020304" pitchFamily="18" charset="0"/>
              </a:rPr>
              <a:t>assume 50% of your total gross receipts as Income from profession.</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4D203C4F-5350-4E77-945F-789F0F554DC3}"/>
              </a:ext>
            </a:extLst>
          </p:cNvPr>
          <p:cNvSpPr/>
          <p:nvPr/>
        </p:nvSpPr>
        <p:spPr>
          <a:xfrm>
            <a:off x="856468" y="2854274"/>
            <a:ext cx="2406993" cy="467629"/>
          </a:xfrm>
          <a:prstGeom prst="rect">
            <a:avLst/>
          </a:prstGeom>
        </p:spPr>
        <p:txBody>
          <a:bodyPr wrap="square">
            <a:spAutoFit/>
          </a:bodyPr>
          <a:lstStyle/>
          <a:p>
            <a:pPr lvl="0">
              <a:lnSpc>
                <a:spcPct val="107000"/>
              </a:lnSpc>
              <a:spcAft>
                <a:spcPts val="800"/>
              </a:spcAft>
            </a:pPr>
            <a:r>
              <a:rPr lang="en-IN" sz="2400" dirty="0">
                <a:solidFill>
                  <a:srgbClr val="000000"/>
                </a:solidFill>
                <a:latin typeface="Arial" panose="020B0604020202020204" pitchFamily="34" charset="0"/>
                <a:ea typeface="Calibri" panose="020F0502020204030204" pitchFamily="34" charset="0"/>
                <a:cs typeface="Times New Roman" panose="02020603050405020304" pitchFamily="18" charset="0"/>
              </a:rPr>
              <a:t>Eligibility:</a:t>
            </a:r>
            <a:endParaRPr lang="en-IN"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Arrow: Right 4">
            <a:extLst>
              <a:ext uri="{FF2B5EF4-FFF2-40B4-BE49-F238E27FC236}">
                <a16:creationId xmlns:a16="http://schemas.microsoft.com/office/drawing/2014/main" id="{ECC5FF70-AC5A-483B-AA01-9C58947D47BB}"/>
              </a:ext>
            </a:extLst>
          </p:cNvPr>
          <p:cNvSpPr/>
          <p:nvPr/>
        </p:nvSpPr>
        <p:spPr>
          <a:xfrm>
            <a:off x="383626" y="3013202"/>
            <a:ext cx="236483" cy="1497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a:extLst>
              <a:ext uri="{FF2B5EF4-FFF2-40B4-BE49-F238E27FC236}">
                <a16:creationId xmlns:a16="http://schemas.microsoft.com/office/drawing/2014/main" id="{83748FCA-9868-4F96-B65B-36FFE05A2B31}"/>
              </a:ext>
            </a:extLst>
          </p:cNvPr>
          <p:cNvSpPr/>
          <p:nvPr/>
        </p:nvSpPr>
        <p:spPr>
          <a:xfrm>
            <a:off x="620109" y="3752678"/>
            <a:ext cx="9328056" cy="1393010"/>
          </a:xfrm>
          <a:prstGeom prst="rect">
            <a:avLst/>
          </a:prstGeom>
        </p:spPr>
        <p:txBody>
          <a:bodyPr wrap="square">
            <a:spAutoFit/>
          </a:bodyPr>
          <a:lstStyle/>
          <a:p>
            <a:pPr marL="342900" lvl="0" indent="-342900" algn="just">
              <a:lnSpc>
                <a:spcPct val="107000"/>
              </a:lnSpc>
              <a:spcAft>
                <a:spcPts val="80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only those who have </a:t>
            </a:r>
            <a:r>
              <a:rPr lang="en-IN" sz="2000" b="1" u="sng" dirty="0">
                <a:latin typeface="Arial" panose="020B0604020202020204" pitchFamily="34" charset="0"/>
                <a:ea typeface="Calibri" panose="020F0502020204030204" pitchFamily="34" charset="0"/>
                <a:cs typeface="Times New Roman" panose="02020603050405020304" pitchFamily="18" charset="0"/>
              </a:rPr>
              <a:t>annual receipts of Rs 50 lakhs or less in PY</a:t>
            </a:r>
            <a:r>
              <a:rPr lang="en-IN" sz="2000" dirty="0">
                <a:latin typeface="Arial" panose="020B0604020202020204" pitchFamily="34" charset="0"/>
                <a:ea typeface="Calibri" panose="020F0502020204030204" pitchFamily="34" charset="0"/>
                <a:cs typeface="Times New Roman" panose="02020603050405020304" pitchFamily="18" charset="0"/>
              </a:rPr>
              <a:t> can opt for this scheme. If your annual receipts exceed Rs 50lakhs, you must report them and deduct actual business expenses to compute profit (or loss). This profit may be less or more than 50% of receipts. </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E2F76CA8-1BBA-4905-A342-C1D8B5D0337E}"/>
              </a:ext>
            </a:extLst>
          </p:cNvPr>
          <p:cNvSpPr txBox="1"/>
          <p:nvPr/>
        </p:nvSpPr>
        <p:spPr>
          <a:xfrm>
            <a:off x="9201807" y="6183238"/>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10" name="Footer Placeholder 9">
            <a:extLst>
              <a:ext uri="{FF2B5EF4-FFF2-40B4-BE49-F238E27FC236}">
                <a16:creationId xmlns:a16="http://schemas.microsoft.com/office/drawing/2014/main" id="{34975633-E885-40EB-B9EF-70DAF8A75335}"/>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11" name="TextBox 10">
            <a:hlinkClick r:id="rId2" action="ppaction://hlinksldjump"/>
            <a:extLst>
              <a:ext uri="{FF2B5EF4-FFF2-40B4-BE49-F238E27FC236}">
                <a16:creationId xmlns:a16="http://schemas.microsoft.com/office/drawing/2014/main" id="{3343C4F9-147C-40E7-ABD0-C6F9281656D5}"/>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1207282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1AC9CB9-AFA6-4712-9CFF-D91F28F82042}"/>
              </a:ext>
            </a:extLst>
          </p:cNvPr>
          <p:cNvSpPr/>
          <p:nvPr/>
        </p:nvSpPr>
        <p:spPr>
          <a:xfrm>
            <a:off x="0" y="1706669"/>
            <a:ext cx="9380482" cy="1063689"/>
          </a:xfrm>
          <a:prstGeom prst="rect">
            <a:avLst/>
          </a:prstGeom>
        </p:spPr>
        <p:txBody>
          <a:bodyPr wrap="square">
            <a:spAutoFit/>
          </a:bodyPr>
          <a:lstStyle/>
          <a:p>
            <a:pPr marL="342900" lvl="0" indent="-342900" algn="just">
              <a:lnSpc>
                <a:spcPct val="107000"/>
              </a:lnSpc>
              <a:spcAft>
                <a:spcPts val="80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Those who opt for presumptive taxes do not have to compute or report actual profits. Presumptive taxation for doctors has been introduced effective FY 2016-17. This scheme is </a:t>
            </a:r>
            <a:r>
              <a:rPr lang="en-IN" sz="2000" b="1" u="sng" dirty="0">
                <a:latin typeface="Arial" panose="020B0604020202020204" pitchFamily="34" charset="0"/>
                <a:ea typeface="Calibri" panose="020F0502020204030204" pitchFamily="34" charset="0"/>
                <a:cs typeface="Times New Roman" panose="02020603050405020304" pitchFamily="18" charset="0"/>
              </a:rPr>
              <a:t>available to any </a:t>
            </a:r>
            <a:r>
              <a:rPr lang="en-IN" sz="2000" b="1" u="sng" dirty="0" err="1">
                <a:latin typeface="Arial" panose="020B0604020202020204" pitchFamily="34" charset="0"/>
                <a:ea typeface="Calibri" panose="020F0502020204030204" pitchFamily="34" charset="0"/>
                <a:cs typeface="Times New Roman" panose="02020603050405020304" pitchFamily="18" charset="0"/>
              </a:rPr>
              <a:t>assesee</a:t>
            </a:r>
            <a:r>
              <a:rPr lang="en-IN" sz="2000" b="1" u="sng" dirty="0">
                <a:latin typeface="Arial" panose="020B0604020202020204" pitchFamily="34" charset="0"/>
                <a:ea typeface="Calibri" panose="020F0502020204030204" pitchFamily="34" charset="0"/>
                <a:cs typeface="Times New Roman" panose="02020603050405020304" pitchFamily="18" charset="0"/>
              </a:rPr>
              <a:t>  resident in </a:t>
            </a:r>
            <a:r>
              <a:rPr lang="en-IN" sz="2000" b="1" u="sng" dirty="0" err="1">
                <a:latin typeface="Arial" panose="020B0604020202020204" pitchFamily="34" charset="0"/>
                <a:ea typeface="Calibri" panose="020F0502020204030204" pitchFamily="34" charset="0"/>
                <a:cs typeface="Times New Roman" panose="02020603050405020304" pitchFamily="18" charset="0"/>
              </a:rPr>
              <a:t>india</a:t>
            </a:r>
            <a:r>
              <a:rPr lang="en-IN" sz="2000" b="1" u="sng" dirty="0">
                <a:latin typeface="Arial" panose="020B0604020202020204" pitchFamily="34" charset="0"/>
                <a:ea typeface="Calibri" panose="020F0502020204030204" pitchFamily="34" charset="0"/>
                <a:cs typeface="Times New Roman" panose="02020603050405020304" pitchFamily="18" charset="0"/>
              </a:rPr>
              <a:t>.</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8E8A5485-D945-4308-B21D-664F112A0D2E}"/>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6" name="TextBox 5">
            <a:hlinkClick r:id="rId2" action="ppaction://hlinksldjump"/>
            <a:extLst>
              <a:ext uri="{FF2B5EF4-FFF2-40B4-BE49-F238E27FC236}">
                <a16:creationId xmlns:a16="http://schemas.microsoft.com/office/drawing/2014/main" id="{9E1CD66D-2C74-4EDD-8908-2B94A561DE17}"/>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651722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E0DE4D-3AB0-45C9-A8D1-6ADC1CEEB13F}"/>
              </a:ext>
            </a:extLst>
          </p:cNvPr>
          <p:cNvSpPr/>
          <p:nvPr/>
        </p:nvSpPr>
        <p:spPr>
          <a:xfrm>
            <a:off x="312044" y="262439"/>
            <a:ext cx="5783956" cy="530145"/>
          </a:xfrm>
          <a:prstGeom prst="rect">
            <a:avLst/>
          </a:prstGeom>
        </p:spPr>
        <p:txBody>
          <a:bodyPr wrap="none">
            <a:spAutoFit/>
          </a:bodyPr>
          <a:lstStyle/>
          <a:p>
            <a:pPr marL="342900" lvl="0" indent="-342900" algn="just">
              <a:lnSpc>
                <a:spcPct val="107000"/>
              </a:lnSpc>
              <a:spcAft>
                <a:spcPts val="800"/>
              </a:spcAft>
              <a:buFont typeface="Wingdings" panose="05000000000000000000" pitchFamily="2" charset="2"/>
              <a:buChar char=""/>
            </a:pPr>
            <a:r>
              <a:rPr lang="en-IN" sz="2800"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Benefits Of Presumptive Income:</a:t>
            </a:r>
            <a:endParaRPr lang="en-IN" sz="2800"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68B51D32-9BF1-48BA-B9FC-96451DB806EB}"/>
              </a:ext>
            </a:extLst>
          </p:cNvPr>
          <p:cNvSpPr/>
          <p:nvPr/>
        </p:nvSpPr>
        <p:spPr>
          <a:xfrm>
            <a:off x="312042" y="1416984"/>
            <a:ext cx="9809418" cy="2251899"/>
          </a:xfrm>
          <a:prstGeom prst="rect">
            <a:avLst/>
          </a:prstGeom>
        </p:spPr>
        <p:txBody>
          <a:bodyPr wrap="square">
            <a:spAutoFit/>
          </a:bodyPr>
          <a:lstStyle/>
          <a:p>
            <a:pPr marL="342900" lvl="0" indent="-342900" algn="just">
              <a:lnSpc>
                <a:spcPct val="107000"/>
              </a:lnSpc>
              <a:spcAft>
                <a:spcPts val="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Not required to maintain BOA as in the case of Normal provision as discussed earlier</a:t>
            </a:r>
          </a:p>
          <a:p>
            <a:pPr lvl="0" algn="just">
              <a:lnSpc>
                <a:spcPct val="107000"/>
              </a:lnSpc>
              <a:spcAft>
                <a:spcPts val="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Not require to Audit of BOA as in the case of Normal provision as discussed earlier</a:t>
            </a:r>
          </a:p>
          <a:p>
            <a:pPr lvl="0" algn="just">
              <a:lnSpc>
                <a:spcPct val="107000"/>
              </a:lnSpc>
              <a:spcAft>
                <a:spcPts val="80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endParaRPr lang="en-IN" sz="2000" dirty="0"/>
          </a:p>
        </p:txBody>
      </p:sp>
      <p:sp>
        <p:nvSpPr>
          <p:cNvPr id="4" name="Rectangle 3">
            <a:extLst>
              <a:ext uri="{FF2B5EF4-FFF2-40B4-BE49-F238E27FC236}">
                <a16:creationId xmlns:a16="http://schemas.microsoft.com/office/drawing/2014/main" id="{24397503-A2D2-4A13-9973-40448003EE72}"/>
              </a:ext>
            </a:extLst>
          </p:cNvPr>
          <p:cNvSpPr/>
          <p:nvPr/>
        </p:nvSpPr>
        <p:spPr>
          <a:xfrm>
            <a:off x="312044" y="3428999"/>
            <a:ext cx="10030136" cy="734368"/>
          </a:xfrm>
          <a:prstGeom prst="rect">
            <a:avLst/>
          </a:prstGeom>
        </p:spPr>
        <p:txBody>
          <a:bodyPr wrap="square">
            <a:spAutoFit/>
          </a:bodyPr>
          <a:lstStyle/>
          <a:p>
            <a:pPr marL="342900" lvl="0" indent="-342900" algn="just">
              <a:lnSpc>
                <a:spcPct val="107000"/>
              </a:lnSpc>
              <a:spcAft>
                <a:spcPts val="80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Only one instalment of Advance tax needs to be paid on /before 15</a:t>
            </a:r>
            <a:r>
              <a:rPr lang="en-IN" sz="2000" baseline="30000" dirty="0">
                <a:latin typeface="Arial" panose="020B0604020202020204" pitchFamily="34" charset="0"/>
                <a:ea typeface="Calibri" panose="020F0502020204030204" pitchFamily="34" charset="0"/>
                <a:cs typeface="Times New Roman" panose="02020603050405020304" pitchFamily="18" charset="0"/>
              </a:rPr>
              <a:t>th</a:t>
            </a:r>
            <a:r>
              <a:rPr lang="en-IN" sz="2000" dirty="0">
                <a:latin typeface="Arial" panose="020B0604020202020204" pitchFamily="34" charset="0"/>
                <a:ea typeface="Calibri" panose="020F0502020204030204" pitchFamily="34" charset="0"/>
                <a:cs typeface="Times New Roman" panose="02020603050405020304" pitchFamily="18" charset="0"/>
              </a:rPr>
              <a:t> March of FY unlike to normal provision where 4 instalments need to be paid every quarter.</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593B3C3-E0CD-4F29-87FF-355F4CCEC814}"/>
              </a:ext>
            </a:extLst>
          </p:cNvPr>
          <p:cNvSpPr/>
          <p:nvPr/>
        </p:nvSpPr>
        <p:spPr>
          <a:xfrm>
            <a:off x="312042" y="4855779"/>
            <a:ext cx="10030137" cy="1063689"/>
          </a:xfrm>
          <a:prstGeom prst="rect">
            <a:avLst/>
          </a:prstGeom>
        </p:spPr>
        <p:txBody>
          <a:bodyPr wrap="square">
            <a:spAutoFit/>
          </a:bodyPr>
          <a:lstStyle/>
          <a:p>
            <a:pPr marL="342900" lvl="0" indent="-342900" algn="just">
              <a:lnSpc>
                <a:spcPct val="107000"/>
              </a:lnSpc>
              <a:spcAft>
                <a:spcPts val="800"/>
              </a:spcAft>
              <a:buFont typeface="Wingdings" panose="05000000000000000000" pitchFamily="2" charset="2"/>
              <a:buChar char=""/>
            </a:pPr>
            <a:r>
              <a:rPr lang="en-IN" sz="20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You can claim Income lower than 50% of Total gross receipts, however in such case you need to maintained BOA and Audit the same if your Total Income exceeds basic exemption limit.</a:t>
            </a:r>
            <a:endParaRPr lang="en-IN" sz="20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Footer Placeholder 7">
            <a:extLst>
              <a:ext uri="{FF2B5EF4-FFF2-40B4-BE49-F238E27FC236}">
                <a16:creationId xmlns:a16="http://schemas.microsoft.com/office/drawing/2014/main" id="{CF37B1A8-3C48-4849-88F9-D01249D729B2}"/>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9" name="TextBox 8">
            <a:hlinkClick r:id="rId2" action="ppaction://hlinksldjump"/>
            <a:extLst>
              <a:ext uri="{FF2B5EF4-FFF2-40B4-BE49-F238E27FC236}">
                <a16:creationId xmlns:a16="http://schemas.microsoft.com/office/drawing/2014/main" id="{42F1B4BE-EF00-434F-9D20-60861C5F5E66}"/>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247724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FCD16B-3C2C-4B0B-B739-40A2F214F87A}"/>
              </a:ext>
            </a:extLst>
          </p:cNvPr>
          <p:cNvSpPr/>
          <p:nvPr/>
        </p:nvSpPr>
        <p:spPr>
          <a:xfrm>
            <a:off x="472967" y="551793"/>
            <a:ext cx="10610192" cy="523220"/>
          </a:xfrm>
          <a:prstGeom prst="rect">
            <a:avLst/>
          </a:prstGeom>
        </p:spPr>
        <p:txBody>
          <a:bodyPr wrap="square">
            <a:spAutoFit/>
          </a:bodyPr>
          <a:lstStyle/>
          <a:p>
            <a:r>
              <a:rPr lang="en-IN" sz="2800" u="sng" dirty="0">
                <a:solidFill>
                  <a:srgbClr val="000000"/>
                </a:solidFill>
                <a:latin typeface="Arial" panose="020B0604020202020204" pitchFamily="34" charset="0"/>
                <a:ea typeface="Calibri" panose="020F0502020204030204" pitchFamily="34" charset="0"/>
              </a:rPr>
              <a:t>If Also Engaged in business other than medical profession</a:t>
            </a:r>
            <a:endParaRPr lang="en-IN" sz="2800" u="sng" dirty="0"/>
          </a:p>
        </p:txBody>
      </p:sp>
      <p:sp>
        <p:nvSpPr>
          <p:cNvPr id="4" name="Rectangle 3">
            <a:extLst>
              <a:ext uri="{FF2B5EF4-FFF2-40B4-BE49-F238E27FC236}">
                <a16:creationId xmlns:a16="http://schemas.microsoft.com/office/drawing/2014/main" id="{96549F8C-C3C5-4E68-959D-CA83395DF089}"/>
              </a:ext>
            </a:extLst>
          </p:cNvPr>
          <p:cNvSpPr/>
          <p:nvPr/>
        </p:nvSpPr>
        <p:spPr>
          <a:xfrm>
            <a:off x="0" y="1939159"/>
            <a:ext cx="9900745" cy="2485360"/>
          </a:xfrm>
          <a:prstGeom prst="rect">
            <a:avLst/>
          </a:prstGeom>
        </p:spPr>
        <p:txBody>
          <a:bodyPr wrap="square">
            <a:spAutoFit/>
          </a:bodyPr>
          <a:lstStyle/>
          <a:p>
            <a:pPr marL="457200" algn="just">
              <a:lnSpc>
                <a:spcPct val="107000"/>
              </a:lnSpc>
              <a:spcAft>
                <a:spcPts val="800"/>
              </a:spcAft>
            </a:pPr>
            <a:r>
              <a:rPr lang="en-IN" sz="2000" dirty="0">
                <a:latin typeface="Source Sans Pro" panose="020B0503030403020204" pitchFamily="34" charset="0"/>
                <a:ea typeface="Calibri" panose="020F0502020204030204" pitchFamily="34" charset="0"/>
                <a:cs typeface="Times New Roman" panose="02020603050405020304" pitchFamily="18" charset="0"/>
              </a:rPr>
              <a:t>As a doctor, you may be running another commercial venture (other than medical profession or other profession u/s 44AA), in such a case, You can not claim presumptive income taxation even for your professional business. You have to compute income from profession and also form such other business as per normal provision.</a:t>
            </a:r>
          </a:p>
          <a:p>
            <a:pPr marL="457200" algn="just">
              <a:lnSpc>
                <a:spcPct val="107000"/>
              </a:lnSpc>
              <a:spcAft>
                <a:spcPts val="800"/>
              </a:spcAft>
            </a:pPr>
            <a:r>
              <a:rPr lang="en-IN" sz="2000" dirty="0">
                <a:latin typeface="Source Sans Pro" panose="020B0503030403020204" pitchFamily="34" charset="0"/>
                <a:ea typeface="Calibri" panose="020F0502020204030204" pitchFamily="34" charset="0"/>
                <a:cs typeface="Times New Roman" panose="02020603050405020304" pitchFamily="18" charset="0"/>
              </a:rPr>
              <a:t>In other word presumptive income u/s 44ADA can be claimed  if you engaged in only in profession. If You carry other business whole income including professional income will be taxable as per normal provision.</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Footer Placeholder 5">
            <a:extLst>
              <a:ext uri="{FF2B5EF4-FFF2-40B4-BE49-F238E27FC236}">
                <a16:creationId xmlns:a16="http://schemas.microsoft.com/office/drawing/2014/main" id="{E1E4F3AC-D10E-4F61-85B1-CC5EBD01274B}"/>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7" name="TextBox 6">
            <a:hlinkClick r:id="rId2" action="ppaction://hlinksldjump"/>
            <a:extLst>
              <a:ext uri="{FF2B5EF4-FFF2-40B4-BE49-F238E27FC236}">
                <a16:creationId xmlns:a16="http://schemas.microsoft.com/office/drawing/2014/main" id="{0DD86236-20BA-4BAC-923B-40ED6ED88557}"/>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160154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CDA0E60-DDB1-41A6-BFAD-E32CECCF5D1C}"/>
              </a:ext>
            </a:extLst>
          </p:cNvPr>
          <p:cNvSpPr/>
          <p:nvPr/>
        </p:nvSpPr>
        <p:spPr>
          <a:xfrm>
            <a:off x="70877" y="262439"/>
            <a:ext cx="5302605" cy="519886"/>
          </a:xfrm>
          <a:prstGeom prst="rect">
            <a:avLst/>
          </a:prstGeom>
        </p:spPr>
        <p:txBody>
          <a:bodyPr wrap="none">
            <a:spAutoFit/>
          </a:bodyPr>
          <a:lstStyle/>
          <a:p>
            <a:pPr marL="342900" lvl="0" indent="-342900" algn="just">
              <a:lnSpc>
                <a:spcPct val="107000"/>
              </a:lnSpc>
              <a:spcAft>
                <a:spcPts val="800"/>
              </a:spcAft>
              <a:buFont typeface="Wingdings" panose="05000000000000000000" pitchFamily="2" charset="2"/>
              <a:buChar char=""/>
            </a:pPr>
            <a:r>
              <a:rPr lang="en-IN" sz="28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TAXATION</a:t>
            </a:r>
            <a:r>
              <a:rPr lang="en-IN" sz="24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 OF OTHER INCOME</a:t>
            </a:r>
            <a:endParaRPr lang="en-IN" sz="24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75591AD4-F4BB-43F4-BCF8-78BF239CEF29}"/>
              </a:ext>
            </a:extLst>
          </p:cNvPr>
          <p:cNvSpPr/>
          <p:nvPr/>
        </p:nvSpPr>
        <p:spPr>
          <a:xfrm>
            <a:off x="236482" y="1560785"/>
            <a:ext cx="9648498" cy="3574120"/>
          </a:xfrm>
          <a:prstGeom prst="rect">
            <a:avLst/>
          </a:prstGeom>
        </p:spPr>
        <p:txBody>
          <a:bodyPr wrap="square">
            <a:spAutoFit/>
          </a:bodyPr>
          <a:lstStyle/>
          <a:p>
            <a:pPr marL="342900" lvl="0" indent="-342900" algn="just">
              <a:lnSpc>
                <a:spcPct val="107000"/>
              </a:lnSpc>
              <a:spcAft>
                <a:spcPts val="0"/>
              </a:spcAft>
              <a:buFont typeface="+mj-lt"/>
              <a:buAutoNum type="arabicPeriod"/>
            </a:pPr>
            <a:r>
              <a:rPr lang="en-IN" sz="2000" dirty="0">
                <a:latin typeface="Arial" panose="020B0604020202020204" pitchFamily="34" charset="0"/>
                <a:ea typeface="Calibri" panose="020F0502020204030204" pitchFamily="34" charset="0"/>
                <a:cs typeface="Times New Roman" panose="02020603050405020304" pitchFamily="18" charset="0"/>
              </a:rPr>
              <a:t>Income from sale of Capital Asset (</a:t>
            </a:r>
            <a:r>
              <a:rPr lang="en-IN" sz="2000" dirty="0" err="1">
                <a:latin typeface="Arial" panose="020B0604020202020204" pitchFamily="34" charset="0"/>
                <a:ea typeface="Calibri" panose="020F0502020204030204" pitchFamily="34" charset="0"/>
                <a:cs typeface="Times New Roman" panose="02020603050405020304" pitchFamily="18" charset="0"/>
              </a:rPr>
              <a:t>i.e</a:t>
            </a:r>
            <a:r>
              <a:rPr lang="en-IN" sz="2000" dirty="0">
                <a:latin typeface="Arial" panose="020B0604020202020204" pitchFamily="34" charset="0"/>
                <a:ea typeface="Calibri" panose="020F0502020204030204" pitchFamily="34" charset="0"/>
                <a:cs typeface="Times New Roman" panose="02020603050405020304" pitchFamily="18" charset="0"/>
              </a:rPr>
              <a:t> Building, Machines, Shares and other asset excluding personal movable asset) is taxable under the head income from Capital Gain.</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spcAft>
                <a:spcPts val="0"/>
              </a:spcAft>
            </a:pPr>
            <a:r>
              <a:rPr lang="en-IN" sz="2000" dirty="0">
                <a:latin typeface="Arial" panose="020B0604020202020204" pitchFamily="34" charset="0"/>
                <a:ea typeface="Calibri" panose="020F0502020204030204" pitchFamily="34" charset="0"/>
                <a:cs typeface="Times New Roman" panose="02020603050405020304" pitchFamily="18" charset="0"/>
              </a:rPr>
              <a:t>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spcAft>
                <a:spcPts val="0"/>
              </a:spcAft>
            </a:pPr>
            <a:r>
              <a:rPr lang="en-IN" sz="2000" dirty="0">
                <a:latin typeface="Arial" panose="020B0604020202020204" pitchFamily="34" charset="0"/>
                <a:ea typeface="Calibri" panose="020F0502020204030204" pitchFamily="34" charset="0"/>
                <a:cs typeface="Times New Roman" panose="02020603050405020304" pitchFamily="18" charset="0"/>
              </a:rPr>
              <a:t>There are two types of gain one is long term and other is Short term gain. The Tax rate is different for each type.</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spcAft>
                <a:spcPts val="0"/>
              </a:spcAft>
            </a:pPr>
            <a:r>
              <a:rPr lang="en-IN" sz="2000" dirty="0">
                <a:latin typeface="Arial" panose="020B0604020202020204" pitchFamily="34" charset="0"/>
                <a:ea typeface="Calibri" panose="020F0502020204030204" pitchFamily="34" charset="0"/>
                <a:cs typeface="Times New Roman" panose="02020603050405020304" pitchFamily="18" charset="0"/>
              </a:rPr>
              <a:t>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07000"/>
              </a:lnSpc>
              <a:spcAft>
                <a:spcPts val="800"/>
              </a:spcAft>
              <a:buAutoNum type="arabicPeriod" startAt="2"/>
            </a:pPr>
            <a:r>
              <a:rPr lang="en-IN" sz="2000" dirty="0">
                <a:latin typeface="Arial" panose="020B0604020202020204" pitchFamily="34" charset="0"/>
                <a:ea typeface="Calibri" panose="020F0502020204030204" pitchFamily="34" charset="0"/>
                <a:cs typeface="Times New Roman" panose="02020603050405020304" pitchFamily="18" charset="0"/>
              </a:rPr>
              <a:t>If you are employed and have employer and employee relationship then salary   </a:t>
            </a:r>
          </a:p>
          <a:p>
            <a:pPr lvl="0" algn="just">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      earned is taxable under the head income from salary and not as income from  </a:t>
            </a:r>
          </a:p>
          <a:p>
            <a:pPr lvl="0" algn="just">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      Profession.</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FE9D461B-0D57-4C23-86E0-5D8FEC55B5EE}"/>
              </a:ext>
            </a:extLst>
          </p:cNvPr>
          <p:cNvSpPr txBox="1"/>
          <p:nvPr/>
        </p:nvSpPr>
        <p:spPr>
          <a:xfrm>
            <a:off x="9201807" y="6183238"/>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7" name="Footer Placeholder 6">
            <a:extLst>
              <a:ext uri="{FF2B5EF4-FFF2-40B4-BE49-F238E27FC236}">
                <a16:creationId xmlns:a16="http://schemas.microsoft.com/office/drawing/2014/main" id="{35090C2F-790F-4DA1-8BCF-59141B436866}"/>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8" name="TextBox 7">
            <a:hlinkClick r:id="rId2" action="ppaction://hlinksldjump"/>
            <a:extLst>
              <a:ext uri="{FF2B5EF4-FFF2-40B4-BE49-F238E27FC236}">
                <a16:creationId xmlns:a16="http://schemas.microsoft.com/office/drawing/2014/main" id="{74E6717D-DCDD-47C0-AF88-F3D6012C27F5}"/>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1228869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98B155A-31C9-4E36-BE80-347796F55835}"/>
              </a:ext>
            </a:extLst>
          </p:cNvPr>
          <p:cNvSpPr/>
          <p:nvPr/>
        </p:nvSpPr>
        <p:spPr>
          <a:xfrm>
            <a:off x="231228" y="1245475"/>
            <a:ext cx="9417270" cy="3979551"/>
          </a:xfrm>
          <a:prstGeom prst="rect">
            <a:avLst/>
          </a:prstGeom>
        </p:spPr>
        <p:txBody>
          <a:bodyPr wrap="square">
            <a:spAutoFit/>
          </a:bodyPr>
          <a:lstStyle/>
          <a:p>
            <a:pPr marL="342900" lvl="0" indent="-342900" algn="just">
              <a:lnSpc>
                <a:spcPct val="107000"/>
              </a:lnSpc>
              <a:spcAft>
                <a:spcPts val="0"/>
              </a:spcAft>
              <a:buAutoNum type="arabicPlain" startAt="3"/>
            </a:pPr>
            <a:r>
              <a:rPr lang="en-IN" sz="2000" dirty="0">
                <a:latin typeface="Arial" panose="020B0604020202020204" pitchFamily="34" charset="0"/>
                <a:ea typeface="Calibri" panose="020F0502020204030204" pitchFamily="34" charset="0"/>
                <a:cs typeface="Times New Roman" panose="02020603050405020304" pitchFamily="18" charset="0"/>
              </a:rPr>
              <a:t>Income (Rent) from House property owned by you (other than used for profession) is taxable under the head income from house property. You are allowed to claim following deduction.</a:t>
            </a:r>
          </a:p>
          <a:p>
            <a:pPr lvl="0" algn="just">
              <a:lnSpc>
                <a:spcPct val="107000"/>
              </a:lnSpc>
              <a:spcAft>
                <a:spcPts val="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Municipality tax paid by you</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Interest on capital borrowed for purchase/construction of house property.</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Standard Deduction @ 30%.</a:t>
            </a:r>
          </a:p>
          <a:p>
            <a:pPr lvl="0" algn="just">
              <a:lnSpc>
                <a:spcPct val="107000"/>
              </a:lnSpc>
              <a:spcAft>
                <a:spcPts val="800"/>
              </a:spcAft>
            </a:pPr>
            <a:endParaRPr lang="en-IN" sz="2000" dirty="0">
              <a:latin typeface="Arial" panose="020B060402020202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algn="just"/>
            <a:r>
              <a:rPr lang="en-IN" sz="2000" dirty="0">
                <a:latin typeface="Arial" panose="020B0604020202020204" pitchFamily="34" charset="0"/>
                <a:ea typeface="Calibri" panose="020F0502020204030204" pitchFamily="34" charset="0"/>
              </a:rPr>
              <a:t>4.  All other residual income is taxable under the head income from other sources including Interest income, Dividend from Foreign Companies</a:t>
            </a:r>
            <a:endParaRPr lang="en-IN" sz="2000" dirty="0"/>
          </a:p>
        </p:txBody>
      </p:sp>
      <p:sp>
        <p:nvSpPr>
          <p:cNvPr id="5" name="Footer Placeholder 4">
            <a:extLst>
              <a:ext uri="{FF2B5EF4-FFF2-40B4-BE49-F238E27FC236}">
                <a16:creationId xmlns:a16="http://schemas.microsoft.com/office/drawing/2014/main" id="{B9E688D4-DD47-4B4A-A33C-3A60CB061E71}"/>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6" name="TextBox 5">
            <a:hlinkClick r:id="rId2" action="ppaction://hlinksldjump"/>
            <a:extLst>
              <a:ext uri="{FF2B5EF4-FFF2-40B4-BE49-F238E27FC236}">
                <a16:creationId xmlns:a16="http://schemas.microsoft.com/office/drawing/2014/main" id="{61C5E4C8-CAA2-4BA7-B14A-9F838BB6A2D3}"/>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4173821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0FF4323-A252-4AB5-A628-3A57B59BBA96}"/>
              </a:ext>
            </a:extLst>
          </p:cNvPr>
          <p:cNvSpPr/>
          <p:nvPr/>
        </p:nvSpPr>
        <p:spPr>
          <a:xfrm>
            <a:off x="277201" y="293970"/>
            <a:ext cx="2304413" cy="530145"/>
          </a:xfrm>
          <a:prstGeom prst="rect">
            <a:avLst/>
          </a:prstGeom>
        </p:spPr>
        <p:txBody>
          <a:bodyPr wrap="none">
            <a:spAutoFit/>
          </a:bodyPr>
          <a:lstStyle/>
          <a:p>
            <a:pPr marL="342900" lvl="0" indent="-342900" algn="just">
              <a:lnSpc>
                <a:spcPct val="107000"/>
              </a:lnSpc>
              <a:spcAft>
                <a:spcPts val="800"/>
              </a:spcAft>
              <a:buFont typeface="Wingdings" panose="05000000000000000000" pitchFamily="2" charset="2"/>
              <a:buChar char=""/>
            </a:pPr>
            <a:r>
              <a:rPr lang="en-IN" sz="28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 Tax Rates</a:t>
            </a:r>
            <a:endParaRPr lang="en-IN" sz="28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31BFDEC3-71AD-4119-A86D-6E0A7BD6DFB6}"/>
              </a:ext>
            </a:extLst>
          </p:cNvPr>
          <p:cNvSpPr/>
          <p:nvPr/>
        </p:nvSpPr>
        <p:spPr>
          <a:xfrm>
            <a:off x="0" y="849629"/>
            <a:ext cx="11382703" cy="734368"/>
          </a:xfrm>
          <a:prstGeom prst="rect">
            <a:avLst/>
          </a:prstGeom>
        </p:spPr>
        <p:txBody>
          <a:bodyPr wrap="square">
            <a:spAutoFit/>
          </a:bodyPr>
          <a:lstStyle/>
          <a:p>
            <a:pPr marL="457200" algn="just">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Tax rate is different for different </a:t>
            </a:r>
            <a:r>
              <a:rPr lang="en-IN" sz="2000" dirty="0" err="1">
                <a:latin typeface="Arial" panose="020B0604020202020204" pitchFamily="34" charset="0"/>
                <a:ea typeface="Calibri" panose="020F0502020204030204" pitchFamily="34" charset="0"/>
                <a:cs typeface="Times New Roman" panose="02020603050405020304" pitchFamily="18" charset="0"/>
              </a:rPr>
              <a:t>assesee</a:t>
            </a:r>
            <a:r>
              <a:rPr lang="en-IN" sz="2000" dirty="0">
                <a:latin typeface="Arial" panose="020B0604020202020204" pitchFamily="34" charset="0"/>
                <a:ea typeface="Calibri" panose="020F0502020204030204" pitchFamily="34" charset="0"/>
                <a:cs typeface="Times New Roman" panose="02020603050405020304" pitchFamily="18" charset="0"/>
              </a:rPr>
              <a:t>. Tax is calculated on Total Income (Tax as per prescribed rate + applicable Surcharge on tax + Cess @ 4% on Tax and Surcharge</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D97617D6-7F17-4B75-8BBB-957D96642BE6}"/>
              </a:ext>
            </a:extLst>
          </p:cNvPr>
          <p:cNvGraphicFramePr>
            <a:graphicFrameLocks noGrp="1"/>
          </p:cNvGraphicFramePr>
          <p:nvPr>
            <p:extLst>
              <p:ext uri="{D42A27DB-BD31-4B8C-83A1-F6EECF244321}">
                <p14:modId xmlns:p14="http://schemas.microsoft.com/office/powerpoint/2010/main" val="2013302855"/>
              </p:ext>
            </p:extLst>
          </p:nvPr>
        </p:nvGraphicFramePr>
        <p:xfrm>
          <a:off x="499240" y="2367652"/>
          <a:ext cx="9884979" cy="3814180"/>
        </p:xfrm>
        <a:graphic>
          <a:graphicData uri="http://schemas.openxmlformats.org/drawingml/2006/table">
            <a:tbl>
              <a:tblPr firstRow="1" firstCol="1" bandRow="1">
                <a:tableStyleId>{5C22544A-7EE6-4342-B048-85BDC9FD1C3A}</a:tableStyleId>
              </a:tblPr>
              <a:tblGrid>
                <a:gridCol w="6335934">
                  <a:extLst>
                    <a:ext uri="{9D8B030D-6E8A-4147-A177-3AD203B41FA5}">
                      <a16:colId xmlns:a16="http://schemas.microsoft.com/office/drawing/2014/main" val="1485855155"/>
                    </a:ext>
                  </a:extLst>
                </a:gridCol>
                <a:gridCol w="3549045">
                  <a:extLst>
                    <a:ext uri="{9D8B030D-6E8A-4147-A177-3AD203B41FA5}">
                      <a16:colId xmlns:a16="http://schemas.microsoft.com/office/drawing/2014/main" val="168089390"/>
                    </a:ext>
                  </a:extLst>
                </a:gridCol>
              </a:tblGrid>
              <a:tr h="542785">
                <a:tc>
                  <a:txBody>
                    <a:bodyPr/>
                    <a:lstStyle/>
                    <a:p>
                      <a:pPr marL="457200" algn="just">
                        <a:lnSpc>
                          <a:spcPct val="107000"/>
                        </a:lnSpc>
                        <a:spcAft>
                          <a:spcPts val="0"/>
                        </a:spcAft>
                      </a:pPr>
                      <a:r>
                        <a:rPr lang="en-IN" sz="1800" dirty="0">
                          <a:effectLst/>
                        </a:rPr>
                        <a:t>     Taxable Income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marL="457200" algn="just">
                        <a:lnSpc>
                          <a:spcPct val="107000"/>
                        </a:lnSpc>
                        <a:spcAft>
                          <a:spcPts val="800"/>
                        </a:spcAft>
                      </a:pPr>
                      <a:r>
                        <a:rPr lang="en-IN" sz="1800" dirty="0">
                          <a:effectLst/>
                        </a:rPr>
                        <a:t>Tax Rate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980557524"/>
                  </a:ext>
                </a:extLst>
              </a:tr>
              <a:tr h="264143">
                <a:tc>
                  <a:txBody>
                    <a:bodyPr/>
                    <a:lstStyle/>
                    <a:p>
                      <a:pPr marL="457200" algn="just">
                        <a:lnSpc>
                          <a:spcPct val="107000"/>
                        </a:lnSpc>
                        <a:spcAft>
                          <a:spcPts val="0"/>
                        </a:spcAft>
                      </a:pPr>
                      <a:r>
                        <a:rPr lang="en-IN" sz="1800">
                          <a:effectLst/>
                        </a:rPr>
                        <a:t>Up to Rs. 2,50,000</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rowSpan="3">
                  <a:txBody>
                    <a:bodyPr/>
                    <a:lstStyle/>
                    <a:p>
                      <a:pPr marL="457200" algn="just">
                        <a:lnSpc>
                          <a:spcPct val="107000"/>
                        </a:lnSpc>
                        <a:spcAft>
                          <a:spcPts val="800"/>
                        </a:spcAft>
                      </a:pPr>
                      <a:r>
                        <a:rPr lang="en-IN" sz="1800">
                          <a:effectLst/>
                        </a:rPr>
                        <a:t>Nil</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4277368944"/>
                  </a:ext>
                </a:extLst>
              </a:tr>
              <a:tr h="542785">
                <a:tc>
                  <a:txBody>
                    <a:bodyPr/>
                    <a:lstStyle/>
                    <a:p>
                      <a:pPr marL="457200" algn="just">
                        <a:lnSpc>
                          <a:spcPct val="107000"/>
                        </a:lnSpc>
                        <a:spcAft>
                          <a:spcPts val="0"/>
                        </a:spcAft>
                      </a:pPr>
                      <a:r>
                        <a:rPr lang="en-IN" sz="1800" dirty="0" err="1">
                          <a:effectLst/>
                        </a:rPr>
                        <a:t>Upto</a:t>
                      </a:r>
                      <a:r>
                        <a:rPr lang="en-IN" sz="1800" dirty="0">
                          <a:effectLst/>
                        </a:rPr>
                        <a:t> Rs 3,00,000(Sr citizen)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vMerge="1">
                  <a:txBody>
                    <a:bodyPr/>
                    <a:lstStyle/>
                    <a:p>
                      <a:endParaRPr lang="en-IN"/>
                    </a:p>
                  </a:txBody>
                  <a:tcPr/>
                </a:tc>
                <a:extLst>
                  <a:ext uri="{0D108BD9-81ED-4DB2-BD59-A6C34878D82A}">
                    <a16:rowId xmlns:a16="http://schemas.microsoft.com/office/drawing/2014/main" val="4229211419"/>
                  </a:ext>
                </a:extLst>
              </a:tr>
              <a:tr h="821426">
                <a:tc>
                  <a:txBody>
                    <a:bodyPr/>
                    <a:lstStyle/>
                    <a:p>
                      <a:pPr marL="457200" algn="just">
                        <a:lnSpc>
                          <a:spcPct val="107000"/>
                        </a:lnSpc>
                        <a:spcAft>
                          <a:spcPts val="0"/>
                        </a:spcAft>
                      </a:pPr>
                      <a:r>
                        <a:rPr lang="en-IN" sz="1800" dirty="0" err="1">
                          <a:effectLst/>
                        </a:rPr>
                        <a:t>Upto</a:t>
                      </a:r>
                      <a:r>
                        <a:rPr lang="en-IN" sz="1800" dirty="0">
                          <a:effectLst/>
                        </a:rPr>
                        <a:t> Rs. 500000(Super Sr. Citizen)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vMerge="1">
                  <a:txBody>
                    <a:bodyPr/>
                    <a:lstStyle/>
                    <a:p>
                      <a:endParaRPr lang="en-IN"/>
                    </a:p>
                  </a:txBody>
                  <a:tcPr/>
                </a:tc>
                <a:extLst>
                  <a:ext uri="{0D108BD9-81ED-4DB2-BD59-A6C34878D82A}">
                    <a16:rowId xmlns:a16="http://schemas.microsoft.com/office/drawing/2014/main" val="3707929231"/>
                  </a:ext>
                </a:extLst>
              </a:tr>
              <a:tr h="542785">
                <a:tc>
                  <a:txBody>
                    <a:bodyPr/>
                    <a:lstStyle/>
                    <a:p>
                      <a:pPr marL="457200" algn="just">
                        <a:lnSpc>
                          <a:spcPct val="107000"/>
                        </a:lnSpc>
                        <a:spcAft>
                          <a:spcPts val="0"/>
                        </a:spcAft>
                      </a:pPr>
                      <a:r>
                        <a:rPr lang="en-IN" sz="1800">
                          <a:effectLst/>
                        </a:rPr>
                        <a:t>Rs. 2,50,000/300000 to Rs 5,00,000</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marL="457200" algn="just">
                        <a:lnSpc>
                          <a:spcPct val="107000"/>
                        </a:lnSpc>
                        <a:spcAft>
                          <a:spcPts val="800"/>
                        </a:spcAft>
                      </a:pPr>
                      <a:r>
                        <a:rPr lang="en-IN" sz="1800">
                          <a:effectLst/>
                        </a:rPr>
                        <a:t>5%</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1871075180"/>
                  </a:ext>
                </a:extLst>
              </a:tr>
              <a:tr h="542785">
                <a:tc>
                  <a:txBody>
                    <a:bodyPr/>
                    <a:lstStyle/>
                    <a:p>
                      <a:pPr marL="457200" algn="just">
                        <a:lnSpc>
                          <a:spcPct val="107000"/>
                        </a:lnSpc>
                        <a:spcAft>
                          <a:spcPts val="0"/>
                        </a:spcAft>
                      </a:pPr>
                      <a:r>
                        <a:rPr lang="en-IN" sz="1800">
                          <a:effectLst/>
                        </a:rPr>
                        <a:t>Rs. 5,00,000 to Rs. 10,00,000</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marL="457200" algn="just">
                        <a:lnSpc>
                          <a:spcPct val="107000"/>
                        </a:lnSpc>
                        <a:spcAft>
                          <a:spcPts val="800"/>
                        </a:spcAft>
                      </a:pPr>
                      <a:r>
                        <a:rPr lang="en-IN" sz="1800">
                          <a:effectLst/>
                        </a:rPr>
                        <a:t>20%</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1575174036"/>
                  </a:ext>
                </a:extLst>
              </a:tr>
              <a:tr h="542785">
                <a:tc>
                  <a:txBody>
                    <a:bodyPr/>
                    <a:lstStyle/>
                    <a:p>
                      <a:pPr marL="457200" algn="just">
                        <a:lnSpc>
                          <a:spcPct val="107000"/>
                        </a:lnSpc>
                        <a:spcAft>
                          <a:spcPts val="0"/>
                        </a:spcAft>
                      </a:pPr>
                      <a:r>
                        <a:rPr lang="en-IN" sz="1800">
                          <a:effectLst/>
                        </a:rPr>
                        <a:t>Above Rs. 10,00,000</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marL="457200" algn="just">
                        <a:lnSpc>
                          <a:spcPct val="107000"/>
                        </a:lnSpc>
                        <a:spcAft>
                          <a:spcPts val="800"/>
                        </a:spcAft>
                      </a:pPr>
                      <a:r>
                        <a:rPr lang="en-IN" sz="1800" dirty="0">
                          <a:effectLst/>
                        </a:rPr>
                        <a:t>30%</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val="3319849113"/>
                  </a:ext>
                </a:extLst>
              </a:tr>
            </a:tbl>
          </a:graphicData>
        </a:graphic>
      </p:graphicFrame>
      <p:sp>
        <p:nvSpPr>
          <p:cNvPr id="6" name="TextBox 5">
            <a:extLst>
              <a:ext uri="{FF2B5EF4-FFF2-40B4-BE49-F238E27FC236}">
                <a16:creationId xmlns:a16="http://schemas.microsoft.com/office/drawing/2014/main" id="{8E91B311-7384-4FC1-9CA9-6AA02D5CFF70}"/>
              </a:ext>
            </a:extLst>
          </p:cNvPr>
          <p:cNvSpPr txBox="1"/>
          <p:nvPr/>
        </p:nvSpPr>
        <p:spPr>
          <a:xfrm>
            <a:off x="457199" y="1837296"/>
            <a:ext cx="7504387" cy="646331"/>
          </a:xfrm>
          <a:prstGeom prst="rect">
            <a:avLst/>
          </a:prstGeom>
          <a:noFill/>
        </p:spPr>
        <p:txBody>
          <a:bodyPr wrap="square" rtlCol="0">
            <a:spAutoFit/>
          </a:bodyPr>
          <a:lstStyle/>
          <a:p>
            <a:r>
              <a:rPr lang="en-IN" dirty="0">
                <a:solidFill>
                  <a:schemeClr val="accent1">
                    <a:lumMod val="25000"/>
                  </a:schemeClr>
                </a:solidFill>
              </a:rPr>
              <a:t>If </a:t>
            </a:r>
            <a:r>
              <a:rPr lang="en-IN" dirty="0" err="1">
                <a:solidFill>
                  <a:schemeClr val="accent1">
                    <a:lumMod val="25000"/>
                  </a:schemeClr>
                </a:solidFill>
              </a:rPr>
              <a:t>Assessee</a:t>
            </a:r>
            <a:r>
              <a:rPr lang="en-IN" dirty="0">
                <a:solidFill>
                  <a:schemeClr val="accent1">
                    <a:lumMod val="25000"/>
                  </a:schemeClr>
                </a:solidFill>
              </a:rPr>
              <a:t> is Individual/HUF/AOP/BOI</a:t>
            </a:r>
          </a:p>
          <a:p>
            <a:endParaRPr lang="en-IN" dirty="0">
              <a:solidFill>
                <a:schemeClr val="accent1">
                  <a:lumMod val="25000"/>
                </a:schemeClr>
              </a:solidFill>
            </a:endParaRPr>
          </a:p>
        </p:txBody>
      </p:sp>
      <p:sp>
        <p:nvSpPr>
          <p:cNvPr id="7" name="TextBox 6">
            <a:extLst>
              <a:ext uri="{FF2B5EF4-FFF2-40B4-BE49-F238E27FC236}">
                <a16:creationId xmlns:a16="http://schemas.microsoft.com/office/drawing/2014/main" id="{F2CF8F9D-DD42-4FA6-8978-6E270611BCBA}"/>
              </a:ext>
            </a:extLst>
          </p:cNvPr>
          <p:cNvSpPr txBox="1"/>
          <p:nvPr/>
        </p:nvSpPr>
        <p:spPr>
          <a:xfrm>
            <a:off x="9343697" y="6188585"/>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9" name="Footer Placeholder 8">
            <a:extLst>
              <a:ext uri="{FF2B5EF4-FFF2-40B4-BE49-F238E27FC236}">
                <a16:creationId xmlns:a16="http://schemas.microsoft.com/office/drawing/2014/main" id="{B49A06CD-B63B-4EA7-BF50-6F195058461F}"/>
              </a:ext>
            </a:extLst>
          </p:cNvPr>
          <p:cNvSpPr>
            <a:spLocks noGrp="1"/>
          </p:cNvSpPr>
          <p:nvPr>
            <p:ph type="ftr" sz="quarter" idx="11"/>
          </p:nvPr>
        </p:nvSpPr>
        <p:spPr>
          <a:xfrm>
            <a:off x="677334" y="6378413"/>
            <a:ext cx="6297612" cy="365125"/>
          </a:xfrm>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10" name="TextBox 9">
            <a:hlinkClick r:id="rId2" action="ppaction://hlinksldjump"/>
            <a:extLst>
              <a:ext uri="{FF2B5EF4-FFF2-40B4-BE49-F238E27FC236}">
                <a16:creationId xmlns:a16="http://schemas.microsoft.com/office/drawing/2014/main" id="{81EFDC10-89EC-4BDF-B0F8-12E485907A4F}"/>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667184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1F44805-CD7D-4AF4-93E5-0B71357238DD}"/>
              </a:ext>
            </a:extLst>
          </p:cNvPr>
          <p:cNvGraphicFramePr>
            <a:graphicFrameLocks noGrp="1"/>
          </p:cNvGraphicFramePr>
          <p:nvPr>
            <p:extLst>
              <p:ext uri="{D42A27DB-BD31-4B8C-83A1-F6EECF244321}">
                <p14:modId xmlns:p14="http://schemas.microsoft.com/office/powerpoint/2010/main" val="450320425"/>
              </p:ext>
            </p:extLst>
          </p:nvPr>
        </p:nvGraphicFramePr>
        <p:xfrm>
          <a:off x="204953" y="1141396"/>
          <a:ext cx="11782093" cy="4855187"/>
        </p:xfrm>
        <a:graphic>
          <a:graphicData uri="http://schemas.openxmlformats.org/drawingml/2006/table">
            <a:tbl>
              <a:tblPr firstRow="1" firstCol="1" bandRow="1">
                <a:tableStyleId>{5C22544A-7EE6-4342-B048-85BDC9FD1C3A}</a:tableStyleId>
              </a:tblPr>
              <a:tblGrid>
                <a:gridCol w="2709880">
                  <a:extLst>
                    <a:ext uri="{9D8B030D-6E8A-4147-A177-3AD203B41FA5}">
                      <a16:colId xmlns:a16="http://schemas.microsoft.com/office/drawing/2014/main" val="2443968020"/>
                    </a:ext>
                  </a:extLst>
                </a:gridCol>
                <a:gridCol w="1413852">
                  <a:extLst>
                    <a:ext uri="{9D8B030D-6E8A-4147-A177-3AD203B41FA5}">
                      <a16:colId xmlns:a16="http://schemas.microsoft.com/office/drawing/2014/main" val="2646530166"/>
                    </a:ext>
                  </a:extLst>
                </a:gridCol>
                <a:gridCol w="1649493">
                  <a:extLst>
                    <a:ext uri="{9D8B030D-6E8A-4147-A177-3AD203B41FA5}">
                      <a16:colId xmlns:a16="http://schemas.microsoft.com/office/drawing/2014/main" val="3580796108"/>
                    </a:ext>
                  </a:extLst>
                </a:gridCol>
                <a:gridCol w="1649493">
                  <a:extLst>
                    <a:ext uri="{9D8B030D-6E8A-4147-A177-3AD203B41FA5}">
                      <a16:colId xmlns:a16="http://schemas.microsoft.com/office/drawing/2014/main" val="3609197576"/>
                    </a:ext>
                  </a:extLst>
                </a:gridCol>
                <a:gridCol w="1649493">
                  <a:extLst>
                    <a:ext uri="{9D8B030D-6E8A-4147-A177-3AD203B41FA5}">
                      <a16:colId xmlns:a16="http://schemas.microsoft.com/office/drawing/2014/main" val="3067952760"/>
                    </a:ext>
                  </a:extLst>
                </a:gridCol>
                <a:gridCol w="1649493">
                  <a:extLst>
                    <a:ext uri="{9D8B030D-6E8A-4147-A177-3AD203B41FA5}">
                      <a16:colId xmlns:a16="http://schemas.microsoft.com/office/drawing/2014/main" val="4003402293"/>
                    </a:ext>
                  </a:extLst>
                </a:gridCol>
                <a:gridCol w="1060389">
                  <a:extLst>
                    <a:ext uri="{9D8B030D-6E8A-4147-A177-3AD203B41FA5}">
                      <a16:colId xmlns:a16="http://schemas.microsoft.com/office/drawing/2014/main" val="3246767384"/>
                    </a:ext>
                  </a:extLst>
                </a:gridCol>
              </a:tblGrid>
              <a:tr h="288602">
                <a:tc rowSpan="2">
                  <a:txBody>
                    <a:bodyPr/>
                    <a:lstStyle/>
                    <a:p>
                      <a:pPr algn="ctr">
                        <a:lnSpc>
                          <a:spcPct val="107000"/>
                        </a:lnSpc>
                        <a:spcAft>
                          <a:spcPts val="800"/>
                        </a:spcAft>
                      </a:pPr>
                      <a:r>
                        <a:rPr lang="en-IN" sz="1600" dirty="0">
                          <a:effectLst/>
                        </a:rPr>
                        <a:t>Nature of Income</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gridSpan="6">
                  <a:txBody>
                    <a:bodyPr/>
                    <a:lstStyle/>
                    <a:p>
                      <a:pPr algn="ctr">
                        <a:lnSpc>
                          <a:spcPct val="107000"/>
                        </a:lnSpc>
                        <a:spcAft>
                          <a:spcPts val="800"/>
                        </a:spcAft>
                      </a:pPr>
                      <a:r>
                        <a:rPr lang="en-IN" sz="1600">
                          <a:effectLst/>
                        </a:rPr>
                        <a:t>Range of Total Income from AY 2020-21</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353617702"/>
                  </a:ext>
                </a:extLst>
              </a:tr>
              <a:tr h="897448">
                <a:tc vMerge="1">
                  <a:txBody>
                    <a:bodyPr/>
                    <a:lstStyle/>
                    <a:p>
                      <a:endParaRPr lang="en-IN"/>
                    </a:p>
                  </a:txBody>
                  <a:tcPr/>
                </a:tc>
                <a:tc>
                  <a:txBody>
                    <a:bodyPr/>
                    <a:lstStyle/>
                    <a:p>
                      <a:pPr algn="ctr">
                        <a:lnSpc>
                          <a:spcPct val="107000"/>
                        </a:lnSpc>
                        <a:spcAft>
                          <a:spcPts val="800"/>
                        </a:spcAft>
                      </a:pPr>
                      <a:r>
                        <a:rPr lang="en-IN" sz="1600" dirty="0">
                          <a:effectLst/>
                        </a:rPr>
                        <a:t>Up to Rs. 50 lakh</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dirty="0">
                          <a:effectLst/>
                        </a:rPr>
                        <a:t>More than Rs. 50 lakh but up to Rs. 1 crore</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More than Rs. 1 crore but up to Rs. 2 crore</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More than Rs. 2 crore but up to Rs. 5 crore</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More than Rs. 5 crore but up to Rs. 10 crore</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More than Rs. 10 crore</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extLst>
                  <a:ext uri="{0D108BD9-81ED-4DB2-BD59-A6C34878D82A}">
                    <a16:rowId xmlns:a16="http://schemas.microsoft.com/office/drawing/2014/main" val="1930432284"/>
                  </a:ext>
                </a:extLst>
              </a:tr>
              <a:tr h="288602">
                <a:tc gridSpan="7">
                  <a:txBody>
                    <a:bodyPr/>
                    <a:lstStyle/>
                    <a:p>
                      <a:pPr algn="ctr">
                        <a:lnSpc>
                          <a:spcPct val="107000"/>
                        </a:lnSpc>
                        <a:spcAft>
                          <a:spcPts val="800"/>
                        </a:spcAft>
                      </a:pPr>
                      <a:r>
                        <a:rPr lang="en-IN" sz="1600">
                          <a:effectLst/>
                        </a:rPr>
                        <a:t>Individual, HUF or Artificial Judicial Person</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solidFill>
                      <a:schemeClr val="accent2"/>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550246542"/>
                  </a:ext>
                </a:extLst>
              </a:tr>
              <a:tr h="592966">
                <a:tc>
                  <a:txBody>
                    <a:bodyPr/>
                    <a:lstStyle/>
                    <a:p>
                      <a:pPr>
                        <a:lnSpc>
                          <a:spcPct val="107000"/>
                        </a:lnSpc>
                        <a:spcAft>
                          <a:spcPts val="800"/>
                        </a:spcAft>
                      </a:pPr>
                      <a:r>
                        <a:rPr lang="en-IN" sz="1600">
                          <a:effectLst/>
                        </a:rPr>
                        <a:t>Short-term capital gain covered under Section 111A</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solidFill>
                      <a:schemeClr val="accent2"/>
                    </a:solidFill>
                  </a:tcPr>
                </a:tc>
                <a:tc>
                  <a:txBody>
                    <a:bodyPr/>
                    <a:lstStyle/>
                    <a:p>
                      <a:pPr algn="ctr">
                        <a:lnSpc>
                          <a:spcPct val="107000"/>
                        </a:lnSpc>
                        <a:spcAft>
                          <a:spcPts val="800"/>
                        </a:spcAft>
                      </a:pPr>
                      <a:r>
                        <a:rPr lang="en-IN" sz="1600">
                          <a:effectLst/>
                        </a:rPr>
                        <a:t>Nil</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extLst>
                  <a:ext uri="{0D108BD9-81ED-4DB2-BD59-A6C34878D82A}">
                    <a16:rowId xmlns:a16="http://schemas.microsoft.com/office/drawing/2014/main" val="2070048632"/>
                  </a:ext>
                </a:extLst>
              </a:tr>
              <a:tr h="592966">
                <a:tc>
                  <a:txBody>
                    <a:bodyPr/>
                    <a:lstStyle/>
                    <a:p>
                      <a:pPr>
                        <a:lnSpc>
                          <a:spcPct val="107000"/>
                        </a:lnSpc>
                        <a:spcAft>
                          <a:spcPts val="800"/>
                        </a:spcAft>
                      </a:pPr>
                      <a:r>
                        <a:rPr lang="en-IN" sz="1600">
                          <a:effectLst/>
                        </a:rPr>
                        <a:t>Long-term capital gain covered under Section 112A</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solidFill>
                      <a:schemeClr val="accent2"/>
                    </a:solidFill>
                  </a:tcPr>
                </a:tc>
                <a:tc>
                  <a:txBody>
                    <a:bodyPr/>
                    <a:lstStyle/>
                    <a:p>
                      <a:pPr algn="ctr">
                        <a:lnSpc>
                          <a:spcPct val="107000"/>
                        </a:lnSpc>
                        <a:spcAft>
                          <a:spcPts val="800"/>
                        </a:spcAft>
                      </a:pPr>
                      <a:r>
                        <a:rPr lang="en-IN" sz="1600">
                          <a:effectLst/>
                        </a:rPr>
                        <a:t>Nil</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dirty="0">
                          <a:effectLst/>
                        </a:rPr>
                        <a:t>10%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extLst>
                  <a:ext uri="{0D108BD9-81ED-4DB2-BD59-A6C34878D82A}">
                    <a16:rowId xmlns:a16="http://schemas.microsoft.com/office/drawing/2014/main" val="2741091000"/>
                  </a:ext>
                </a:extLst>
              </a:tr>
              <a:tr h="288719">
                <a:tc>
                  <a:txBody>
                    <a:bodyPr/>
                    <a:lstStyle/>
                    <a:p>
                      <a:pPr>
                        <a:lnSpc>
                          <a:spcPct val="107000"/>
                        </a:lnSpc>
                        <a:spcAft>
                          <a:spcPts val="800"/>
                        </a:spcAft>
                      </a:pPr>
                      <a:r>
                        <a:rPr lang="en-IN" sz="1600">
                          <a:effectLst/>
                        </a:rPr>
                        <a:t>Any other income*</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solidFill>
                      <a:schemeClr val="accent2"/>
                    </a:solidFill>
                  </a:tcPr>
                </a:tc>
                <a:tc>
                  <a:txBody>
                    <a:bodyPr/>
                    <a:lstStyle/>
                    <a:p>
                      <a:pPr algn="ctr">
                        <a:lnSpc>
                          <a:spcPct val="107000"/>
                        </a:lnSpc>
                        <a:spcAft>
                          <a:spcPts val="800"/>
                        </a:spcAft>
                      </a:pPr>
                      <a:r>
                        <a:rPr lang="en-IN" sz="1600">
                          <a:effectLst/>
                        </a:rPr>
                        <a:t>Nil</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25%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37%</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37%</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extLst>
                  <a:ext uri="{0D108BD9-81ED-4DB2-BD59-A6C34878D82A}">
                    <a16:rowId xmlns:a16="http://schemas.microsoft.com/office/drawing/2014/main" val="3265828297"/>
                  </a:ext>
                </a:extLst>
              </a:tr>
              <a:tr h="1506059">
                <a:tc gridSpan="7">
                  <a:txBody>
                    <a:bodyPr/>
                    <a:lstStyle/>
                    <a:p>
                      <a:pPr>
                        <a:lnSpc>
                          <a:spcPct val="107000"/>
                        </a:lnSpc>
                        <a:spcAft>
                          <a:spcPts val="800"/>
                        </a:spcAft>
                      </a:pPr>
                      <a:r>
                        <a:rPr lang="en-IN" sz="1600" dirty="0">
                          <a:effectLst/>
                        </a:rPr>
                        <a:t>* The Finance (No. 2) Act, 2019 has been amended to withdraw the enhanced surcharge, i.e., 25% or 37%, as the case may be, from income chargeable to tax under section 111A and 112A. Hence, the maximum rate of surcharge on tax payable on such incomes shall be 15%. However, where other income of a person does not exceed Rs. 2 crores but after including the incomes as referred to in section 111A and 112A, the total income exceeds Rs. 2 crores then irrespective of the amount of other income, surcharge shall be levied at the rate of 15% on the amount of tax payable on both normal income as well as income referred to in section 111A and 112A.</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solidFill>
                      <a:schemeClr val="accent2"/>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686249329"/>
                  </a:ext>
                </a:extLst>
              </a:tr>
            </a:tbl>
          </a:graphicData>
        </a:graphic>
      </p:graphicFrame>
      <p:sp>
        <p:nvSpPr>
          <p:cNvPr id="3" name="Rectangle 1">
            <a:extLst>
              <a:ext uri="{FF2B5EF4-FFF2-40B4-BE49-F238E27FC236}">
                <a16:creationId xmlns:a16="http://schemas.microsoft.com/office/drawing/2014/main" id="{DDBB5364-07BC-412F-B223-6BF7A22BDE18}"/>
              </a:ext>
            </a:extLst>
          </p:cNvPr>
          <p:cNvSpPr>
            <a:spLocks noChangeArrowheads="1"/>
          </p:cNvSpPr>
          <p:nvPr/>
        </p:nvSpPr>
        <p:spPr bwMode="auto">
          <a:xfrm>
            <a:off x="317013" y="396201"/>
            <a:ext cx="1155797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Surcharge is levied on the amount of income-tax at following rates if the total income of an </a:t>
            </a:r>
            <a:r>
              <a:rPr kumimoji="0" lang="en-US" altLang="en-US" sz="1600" b="0" i="0" u="none" strike="noStrike" cap="none" normalizeH="0" baseline="0" dirty="0" err="1">
                <a:ln>
                  <a:noFill/>
                </a:ln>
                <a:effectLst/>
                <a:latin typeface="Arial" panose="020B0604020202020204" pitchFamily="34" charset="0"/>
                <a:ea typeface="Times New Roman" panose="02020603050405020304" pitchFamily="18" charset="0"/>
                <a:cs typeface="Arial" panose="020B0604020202020204" pitchFamily="34" charset="0"/>
              </a:rPr>
              <a:t>assessee</a:t>
            </a:r>
            <a:r>
              <a:rPr kumimoji="0" lang="en-US" altLang="en-US" sz="16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 exceeds specified limits:</a:t>
            </a:r>
            <a:endParaRPr kumimoji="0" lang="en-US" altLang="en-US" sz="2800" b="0" i="0" u="none" strike="noStrike" cap="none" normalizeH="0" baseline="0" dirty="0">
              <a:ln>
                <a:noFill/>
              </a:ln>
              <a:effectLst/>
              <a:latin typeface="Arial" panose="020B0604020202020204" pitchFamily="34" charset="0"/>
            </a:endParaRPr>
          </a:p>
        </p:txBody>
      </p:sp>
      <p:sp>
        <p:nvSpPr>
          <p:cNvPr id="4" name="TextBox 3">
            <a:extLst>
              <a:ext uri="{FF2B5EF4-FFF2-40B4-BE49-F238E27FC236}">
                <a16:creationId xmlns:a16="http://schemas.microsoft.com/office/drawing/2014/main" id="{FD73AF06-097E-42FD-979C-78C8912A869C}"/>
              </a:ext>
            </a:extLst>
          </p:cNvPr>
          <p:cNvSpPr txBox="1"/>
          <p:nvPr/>
        </p:nvSpPr>
        <p:spPr>
          <a:xfrm>
            <a:off x="9343697" y="6188585"/>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7" name="Footer Placeholder 6">
            <a:extLst>
              <a:ext uri="{FF2B5EF4-FFF2-40B4-BE49-F238E27FC236}">
                <a16:creationId xmlns:a16="http://schemas.microsoft.com/office/drawing/2014/main" id="{19176CAE-4254-4E67-9A01-EF46A9E42519}"/>
              </a:ext>
            </a:extLst>
          </p:cNvPr>
          <p:cNvSpPr>
            <a:spLocks noGrp="1"/>
          </p:cNvSpPr>
          <p:nvPr>
            <p:ph type="ftr" sz="quarter" idx="11"/>
          </p:nvPr>
        </p:nvSpPr>
        <p:spPr>
          <a:xfrm>
            <a:off x="661569" y="6279236"/>
            <a:ext cx="6297612" cy="365125"/>
          </a:xfrm>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8" name="TextBox 7">
            <a:hlinkClick r:id="rId2" action="ppaction://hlinksldjump"/>
            <a:extLst>
              <a:ext uri="{FF2B5EF4-FFF2-40B4-BE49-F238E27FC236}">
                <a16:creationId xmlns:a16="http://schemas.microsoft.com/office/drawing/2014/main" id="{B7CA65ED-488A-4B12-876E-BA28A7A0B8ED}"/>
              </a:ext>
            </a:extLst>
          </p:cNvPr>
          <p:cNvSpPr txBox="1"/>
          <p:nvPr/>
        </p:nvSpPr>
        <p:spPr>
          <a:xfrm>
            <a:off x="9983123" y="8464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432193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E87A14-BF88-46C5-8C94-575749804332}"/>
              </a:ext>
            </a:extLst>
          </p:cNvPr>
          <p:cNvSpPr/>
          <p:nvPr/>
        </p:nvSpPr>
        <p:spPr>
          <a:xfrm>
            <a:off x="425669" y="1403131"/>
            <a:ext cx="9900745" cy="3593606"/>
          </a:xfrm>
          <a:prstGeom prst="rect">
            <a:avLst/>
          </a:prstGeom>
        </p:spPr>
        <p:txBody>
          <a:bodyPr wrap="square">
            <a:spAutoFit/>
          </a:bodyPr>
          <a:lstStyle/>
          <a:p>
            <a:pPr lvl="0" algn="just">
              <a:lnSpc>
                <a:spcPct val="107000"/>
              </a:lnSpc>
              <a:spcAft>
                <a:spcPts val="0"/>
              </a:spcAft>
            </a:pPr>
            <a:r>
              <a:rPr lang="en-IN" sz="2000" b="1" u="sng" dirty="0">
                <a:solidFill>
                  <a:schemeClr val="bg1"/>
                </a:solidFill>
                <a:latin typeface="Arial" panose="020B0604020202020204" pitchFamily="34" charset="0"/>
                <a:ea typeface="Calibri" panose="020F0502020204030204" pitchFamily="34" charset="0"/>
                <a:cs typeface="Times New Roman" panose="02020603050405020304" pitchFamily="18" charset="0"/>
              </a:rPr>
              <a:t>I</a:t>
            </a:r>
            <a:r>
              <a:rPr lang="en-IN" sz="2000" b="1" u="sng" dirty="0">
                <a:solidFill>
                  <a:schemeClr val="accent1">
                    <a:lumMod val="25000"/>
                  </a:schemeClr>
                </a:solidFill>
                <a:latin typeface="Arial" panose="020B0604020202020204" pitchFamily="34" charset="0"/>
                <a:ea typeface="Calibri" panose="020F0502020204030204" pitchFamily="34" charset="0"/>
                <a:cs typeface="Times New Roman" panose="02020603050405020304" pitchFamily="18" charset="0"/>
              </a:rPr>
              <a:t> If the </a:t>
            </a:r>
            <a:r>
              <a:rPr lang="en-IN" sz="2000" b="1" u="sng" dirty="0" err="1">
                <a:solidFill>
                  <a:schemeClr val="accent1">
                    <a:lumMod val="25000"/>
                  </a:schemeClr>
                </a:solidFill>
                <a:latin typeface="Arial" panose="020B0604020202020204" pitchFamily="34" charset="0"/>
                <a:ea typeface="Calibri" panose="020F0502020204030204" pitchFamily="34" charset="0"/>
                <a:cs typeface="Times New Roman" panose="02020603050405020304" pitchFamily="18" charset="0"/>
              </a:rPr>
              <a:t>Asseseee</a:t>
            </a:r>
            <a:r>
              <a:rPr lang="en-IN" sz="2000" b="1" u="sng" dirty="0">
                <a:solidFill>
                  <a:schemeClr val="accent1">
                    <a:lumMod val="25000"/>
                  </a:schemeClr>
                </a:solidFill>
                <a:latin typeface="Arial" panose="020B0604020202020204" pitchFamily="34" charset="0"/>
                <a:ea typeface="Calibri" panose="020F0502020204030204" pitchFamily="34" charset="0"/>
                <a:cs typeface="Times New Roman" panose="02020603050405020304" pitchFamily="18" charset="0"/>
              </a:rPr>
              <a:t> is Partnership Firm</a:t>
            </a:r>
            <a:r>
              <a:rPr lang="en-IN" sz="2000" b="1" u="sng" dirty="0">
                <a:solidFill>
                  <a:schemeClr val="bg1"/>
                </a:solidFill>
                <a:latin typeface="Arial" panose="020B0604020202020204" pitchFamily="34" charset="0"/>
                <a:ea typeface="Calibri" panose="020F0502020204030204" pitchFamily="34" charset="0"/>
                <a:cs typeface="Times New Roman" panose="02020603050405020304" pitchFamily="18" charset="0"/>
              </a:rPr>
              <a:t> Firm</a:t>
            </a:r>
            <a:endParaRPr lang="en-IN" sz="2000" b="1" u="sng"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IN" sz="2000" dirty="0">
                <a:latin typeface="Arial" panose="020B0604020202020204" pitchFamily="34" charset="0"/>
                <a:ea typeface="Times New Roman" panose="02020603050405020304" pitchFamily="18" charset="0"/>
              </a:rPr>
              <a:t>For the Assessment Year 2019-20 &amp; 2020-21, a partnership firm (including LLP) is taxable at 30%.</a:t>
            </a:r>
            <a:endParaRPr lang="en-IN" sz="2400" dirty="0">
              <a:latin typeface="Times New Roman" panose="02020603050405020304" pitchFamily="18" charset="0"/>
              <a:ea typeface="Times New Roman" panose="02020603050405020304" pitchFamily="18" charset="0"/>
            </a:endParaRPr>
          </a:p>
          <a:p>
            <a:pPr>
              <a:spcAft>
                <a:spcPts val="0"/>
              </a:spcAft>
            </a:pPr>
            <a:r>
              <a:rPr lang="en-IN" sz="2000" dirty="0">
                <a:latin typeface="Arial" panose="020B0604020202020204" pitchFamily="34" charset="0"/>
                <a:ea typeface="Times New Roman" panose="02020603050405020304" pitchFamily="18" charset="0"/>
              </a:rPr>
              <a:t>Add:</a:t>
            </a:r>
            <a:endParaRPr lang="en-IN" sz="24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lphaLcParenR"/>
            </a:pPr>
            <a:r>
              <a:rPr lang="en-IN" sz="2000" i="1" dirty="0">
                <a:latin typeface="Arial" panose="020B0604020202020204" pitchFamily="34" charset="0"/>
                <a:ea typeface="Times New Roman" panose="02020603050405020304" pitchFamily="18" charset="0"/>
              </a:rPr>
              <a:t>Surcharge: </a:t>
            </a:r>
            <a:r>
              <a:rPr lang="en-IN" sz="2000" dirty="0">
                <a:latin typeface="Arial" panose="020B0604020202020204" pitchFamily="34" charset="0"/>
                <a:ea typeface="Times New Roman" panose="02020603050405020304" pitchFamily="18" charset="0"/>
              </a:rPr>
              <a:t>The amount of income-tax shall be increased by a surcharge at the rate of 12% of such tax, where total income exceeds one crore rupees. However, the surcharge shall be subject to marginal relief (where income exceeds one crore rupees, the total amount payable as income-tax and surcharge shall not exceed total amount payable as income-tax on total income of one crore rupees by more than the amount of income that exceeds one crore rupees).</a:t>
            </a:r>
            <a:endParaRPr lang="en-IN" sz="2400" dirty="0">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96D3116D-F371-4ACC-BB5A-5E2C52D2C928}"/>
              </a:ext>
            </a:extLst>
          </p:cNvPr>
          <p:cNvSpPr txBox="1"/>
          <p:nvPr/>
        </p:nvSpPr>
        <p:spPr>
          <a:xfrm>
            <a:off x="9343697" y="6188585"/>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6" name="Footer Placeholder 5">
            <a:extLst>
              <a:ext uri="{FF2B5EF4-FFF2-40B4-BE49-F238E27FC236}">
                <a16:creationId xmlns:a16="http://schemas.microsoft.com/office/drawing/2014/main" id="{ECA9A451-C281-4B1D-8743-30FE7D3654C1}"/>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7" name="TextBox 6">
            <a:hlinkClick r:id="rId2" action="ppaction://hlinksldjump"/>
            <a:extLst>
              <a:ext uri="{FF2B5EF4-FFF2-40B4-BE49-F238E27FC236}">
                <a16:creationId xmlns:a16="http://schemas.microsoft.com/office/drawing/2014/main" id="{CB01BF9C-1C84-4A6F-8AD8-D6D55C42E7A1}"/>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183656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7418B93-0478-491E-96EC-6C1BB59164CC}"/>
              </a:ext>
            </a:extLst>
          </p:cNvPr>
          <p:cNvSpPr>
            <a:spLocks noGrp="1"/>
          </p:cNvSpPr>
          <p:nvPr>
            <p:ph type="ftr" sz="quarter" idx="11"/>
          </p:nvPr>
        </p:nvSpPr>
        <p:spPr>
          <a:xfrm>
            <a:off x="677326" y="6161053"/>
            <a:ext cx="6297612" cy="365125"/>
          </a:xfrm>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3" name="TextBox 2">
            <a:extLst>
              <a:ext uri="{FF2B5EF4-FFF2-40B4-BE49-F238E27FC236}">
                <a16:creationId xmlns:a16="http://schemas.microsoft.com/office/drawing/2014/main" id="{36702AE4-59A9-4BEA-835C-3A58DF0AF3F7}"/>
              </a:ext>
            </a:extLst>
          </p:cNvPr>
          <p:cNvSpPr txBox="1"/>
          <p:nvPr/>
        </p:nvSpPr>
        <p:spPr>
          <a:xfrm>
            <a:off x="677334" y="394138"/>
            <a:ext cx="8624321" cy="369332"/>
          </a:xfrm>
          <a:prstGeom prst="rect">
            <a:avLst/>
          </a:prstGeom>
          <a:noFill/>
        </p:spPr>
        <p:txBody>
          <a:bodyPr wrap="square" rtlCol="0">
            <a:spAutoFit/>
          </a:bodyPr>
          <a:lstStyle/>
          <a:p>
            <a:r>
              <a:rPr lang="en-US" b="1" u="sng" dirty="0"/>
              <a:t>Questions that may arise in the Mind of Doctors</a:t>
            </a:r>
            <a:endParaRPr lang="en-IN" b="1" u="sng" dirty="0"/>
          </a:p>
        </p:txBody>
      </p:sp>
      <p:sp>
        <p:nvSpPr>
          <p:cNvPr id="4" name="TextBox 3">
            <a:hlinkClick r:id="rId2" action="ppaction://hlinksldjump"/>
            <a:extLst>
              <a:ext uri="{FF2B5EF4-FFF2-40B4-BE49-F238E27FC236}">
                <a16:creationId xmlns:a16="http://schemas.microsoft.com/office/drawing/2014/main" id="{9D2BC0DF-DD00-4D03-B151-FE74473F00C0}"/>
              </a:ext>
            </a:extLst>
          </p:cNvPr>
          <p:cNvSpPr txBox="1"/>
          <p:nvPr/>
        </p:nvSpPr>
        <p:spPr>
          <a:xfrm>
            <a:off x="677331" y="1113727"/>
            <a:ext cx="4336104" cy="369332"/>
          </a:xfrm>
          <a:prstGeom prst="rect">
            <a:avLst/>
          </a:prstGeom>
          <a:noFill/>
        </p:spPr>
        <p:txBody>
          <a:bodyPr wrap="square" rtlCol="0">
            <a:spAutoFit/>
          </a:bodyPr>
          <a:lstStyle/>
          <a:p>
            <a:r>
              <a:rPr lang="en-US" dirty="0"/>
              <a:t>1. Do I need to File Income Tax Return ?</a:t>
            </a:r>
            <a:endParaRPr lang="en-IN" dirty="0"/>
          </a:p>
        </p:txBody>
      </p:sp>
      <p:sp>
        <p:nvSpPr>
          <p:cNvPr id="5" name="TextBox 4">
            <a:hlinkClick r:id="rId3" action="ppaction://hlinksldjump"/>
            <a:extLst>
              <a:ext uri="{FF2B5EF4-FFF2-40B4-BE49-F238E27FC236}">
                <a16:creationId xmlns:a16="http://schemas.microsoft.com/office/drawing/2014/main" id="{3083AB40-9876-4B05-898C-E313AB1A9BE4}"/>
              </a:ext>
            </a:extLst>
          </p:cNvPr>
          <p:cNvSpPr txBox="1"/>
          <p:nvPr/>
        </p:nvSpPr>
        <p:spPr>
          <a:xfrm>
            <a:off x="677326" y="2133466"/>
            <a:ext cx="8293245" cy="646331"/>
          </a:xfrm>
          <a:prstGeom prst="rect">
            <a:avLst/>
          </a:prstGeom>
          <a:noFill/>
        </p:spPr>
        <p:txBody>
          <a:bodyPr wrap="square" rtlCol="0">
            <a:spAutoFit/>
          </a:bodyPr>
          <a:lstStyle/>
          <a:p>
            <a:r>
              <a:rPr lang="en-US" dirty="0"/>
              <a:t>3. Do I need to Maintain Books of Accounts or other documents, If yes what are they ? and If not maintained is there any Penalty ?</a:t>
            </a:r>
            <a:endParaRPr lang="en-IN" dirty="0"/>
          </a:p>
        </p:txBody>
      </p:sp>
      <p:sp>
        <p:nvSpPr>
          <p:cNvPr id="6" name="TextBox 5">
            <a:hlinkClick r:id="rId4" action="ppaction://hlinksldjump"/>
            <a:extLst>
              <a:ext uri="{FF2B5EF4-FFF2-40B4-BE49-F238E27FC236}">
                <a16:creationId xmlns:a16="http://schemas.microsoft.com/office/drawing/2014/main" id="{4FABF076-2E38-4BCC-BE2D-4B9F46479446}"/>
              </a:ext>
            </a:extLst>
          </p:cNvPr>
          <p:cNvSpPr txBox="1"/>
          <p:nvPr/>
        </p:nvSpPr>
        <p:spPr>
          <a:xfrm>
            <a:off x="677326" y="2798954"/>
            <a:ext cx="8293245" cy="369332"/>
          </a:xfrm>
          <a:prstGeom prst="rect">
            <a:avLst/>
          </a:prstGeom>
          <a:noFill/>
        </p:spPr>
        <p:txBody>
          <a:bodyPr wrap="square" rtlCol="0">
            <a:spAutoFit/>
          </a:bodyPr>
          <a:lstStyle/>
          <a:p>
            <a:r>
              <a:rPr lang="en-US" dirty="0"/>
              <a:t>4. When I need to Audit my Books of Accounts, If not is there any Penalty ?</a:t>
            </a:r>
            <a:endParaRPr lang="en-IN" dirty="0"/>
          </a:p>
        </p:txBody>
      </p:sp>
      <p:sp>
        <p:nvSpPr>
          <p:cNvPr id="8" name="TextBox 7">
            <a:hlinkClick r:id="rId5" action="ppaction://hlinksldjump"/>
            <a:extLst>
              <a:ext uri="{FF2B5EF4-FFF2-40B4-BE49-F238E27FC236}">
                <a16:creationId xmlns:a16="http://schemas.microsoft.com/office/drawing/2014/main" id="{9FE2E07E-29AE-41A9-856D-B5CB349CABA0}"/>
              </a:ext>
            </a:extLst>
          </p:cNvPr>
          <p:cNvSpPr txBox="1"/>
          <p:nvPr/>
        </p:nvSpPr>
        <p:spPr>
          <a:xfrm>
            <a:off x="735501" y="4117992"/>
            <a:ext cx="8293245" cy="369332"/>
          </a:xfrm>
          <a:prstGeom prst="rect">
            <a:avLst/>
          </a:prstGeom>
          <a:noFill/>
        </p:spPr>
        <p:txBody>
          <a:bodyPr wrap="square" rtlCol="0">
            <a:spAutoFit/>
          </a:bodyPr>
          <a:lstStyle/>
          <a:p>
            <a:r>
              <a:rPr lang="en-US" dirty="0"/>
              <a:t>7. Can I accept Cash payment, if yes how much ? </a:t>
            </a:r>
            <a:endParaRPr lang="en-IN" dirty="0"/>
          </a:p>
        </p:txBody>
      </p:sp>
      <p:sp>
        <p:nvSpPr>
          <p:cNvPr id="9" name="TextBox 8">
            <a:hlinkClick r:id="rId6" action="ppaction://hlinksldjump"/>
            <a:extLst>
              <a:ext uri="{FF2B5EF4-FFF2-40B4-BE49-F238E27FC236}">
                <a16:creationId xmlns:a16="http://schemas.microsoft.com/office/drawing/2014/main" id="{28FB5B1C-685A-4AF2-8DAE-4E53FF16E7BF}"/>
              </a:ext>
            </a:extLst>
          </p:cNvPr>
          <p:cNvSpPr txBox="1"/>
          <p:nvPr/>
        </p:nvSpPr>
        <p:spPr>
          <a:xfrm>
            <a:off x="724624" y="4585454"/>
            <a:ext cx="8293245" cy="369332"/>
          </a:xfrm>
          <a:prstGeom prst="rect">
            <a:avLst/>
          </a:prstGeom>
          <a:noFill/>
        </p:spPr>
        <p:txBody>
          <a:bodyPr wrap="square" rtlCol="0">
            <a:spAutoFit/>
          </a:bodyPr>
          <a:lstStyle/>
          <a:p>
            <a:r>
              <a:rPr lang="en-US" dirty="0"/>
              <a:t>8. Can I make Cash payment, If yes how much ? </a:t>
            </a:r>
            <a:endParaRPr lang="en-IN" dirty="0"/>
          </a:p>
        </p:txBody>
      </p:sp>
      <p:sp>
        <p:nvSpPr>
          <p:cNvPr id="10" name="TextBox 9">
            <a:hlinkClick r:id="rId7" action="ppaction://hlinksldjump"/>
            <a:extLst>
              <a:ext uri="{FF2B5EF4-FFF2-40B4-BE49-F238E27FC236}">
                <a16:creationId xmlns:a16="http://schemas.microsoft.com/office/drawing/2014/main" id="{3AF19091-4204-4F90-A49B-A1255B576D63}"/>
              </a:ext>
            </a:extLst>
          </p:cNvPr>
          <p:cNvSpPr txBox="1"/>
          <p:nvPr/>
        </p:nvSpPr>
        <p:spPr>
          <a:xfrm>
            <a:off x="735502" y="5018755"/>
            <a:ext cx="8293245" cy="369332"/>
          </a:xfrm>
          <a:prstGeom prst="rect">
            <a:avLst/>
          </a:prstGeom>
          <a:noFill/>
        </p:spPr>
        <p:txBody>
          <a:bodyPr wrap="square" rtlCol="0">
            <a:spAutoFit/>
          </a:bodyPr>
          <a:lstStyle/>
          <a:p>
            <a:r>
              <a:rPr lang="en-US" dirty="0"/>
              <a:t>9. Do I Required to Deducts TDS on Payment to other doctors or Professional ? </a:t>
            </a:r>
            <a:endParaRPr lang="en-IN" dirty="0"/>
          </a:p>
        </p:txBody>
      </p:sp>
      <p:sp>
        <p:nvSpPr>
          <p:cNvPr id="11" name="TextBox 10">
            <a:hlinkClick r:id="rId8" action="ppaction://hlinksldjump"/>
            <a:extLst>
              <a:ext uri="{FF2B5EF4-FFF2-40B4-BE49-F238E27FC236}">
                <a16:creationId xmlns:a16="http://schemas.microsoft.com/office/drawing/2014/main" id="{4914E205-ADFB-476D-9E1B-695276432E53}"/>
              </a:ext>
            </a:extLst>
          </p:cNvPr>
          <p:cNvSpPr txBox="1"/>
          <p:nvPr/>
        </p:nvSpPr>
        <p:spPr>
          <a:xfrm>
            <a:off x="677326" y="5491991"/>
            <a:ext cx="8293245" cy="369332"/>
          </a:xfrm>
          <a:prstGeom prst="rect">
            <a:avLst/>
          </a:prstGeom>
          <a:noFill/>
        </p:spPr>
        <p:txBody>
          <a:bodyPr wrap="square" rtlCol="0">
            <a:spAutoFit/>
          </a:bodyPr>
          <a:lstStyle/>
          <a:p>
            <a:r>
              <a:rPr lang="en-US" dirty="0"/>
              <a:t>10. Do I Required to Deducts TDS on other payment ? </a:t>
            </a:r>
            <a:endParaRPr lang="en-IN" dirty="0"/>
          </a:p>
        </p:txBody>
      </p:sp>
      <p:sp>
        <p:nvSpPr>
          <p:cNvPr id="14" name="TextBox 13">
            <a:hlinkClick r:id="rId9" action="ppaction://hlinksldjump"/>
            <a:extLst>
              <a:ext uri="{FF2B5EF4-FFF2-40B4-BE49-F238E27FC236}">
                <a16:creationId xmlns:a16="http://schemas.microsoft.com/office/drawing/2014/main" id="{316E243F-1896-4C1F-8A3F-D598EBB5DBC0}"/>
              </a:ext>
            </a:extLst>
          </p:cNvPr>
          <p:cNvSpPr txBox="1"/>
          <p:nvPr/>
        </p:nvSpPr>
        <p:spPr>
          <a:xfrm>
            <a:off x="693092" y="3232255"/>
            <a:ext cx="8293245" cy="369332"/>
          </a:xfrm>
          <a:prstGeom prst="rect">
            <a:avLst/>
          </a:prstGeom>
          <a:noFill/>
        </p:spPr>
        <p:txBody>
          <a:bodyPr wrap="square" rtlCol="0">
            <a:spAutoFit/>
          </a:bodyPr>
          <a:lstStyle/>
          <a:p>
            <a:r>
              <a:rPr lang="en-US" dirty="0"/>
              <a:t>5. What if I also </a:t>
            </a:r>
            <a:r>
              <a:rPr lang="en-US" dirty="0">
                <a:solidFill>
                  <a:schemeClr val="accent1">
                    <a:lumMod val="25000"/>
                  </a:schemeClr>
                </a:solidFill>
              </a:rPr>
              <a:t>engaged</a:t>
            </a:r>
            <a:r>
              <a:rPr lang="en-US" dirty="0"/>
              <a:t> in other Business ?</a:t>
            </a:r>
            <a:endParaRPr lang="en-IN" dirty="0"/>
          </a:p>
        </p:txBody>
      </p:sp>
      <p:sp>
        <p:nvSpPr>
          <p:cNvPr id="15" name="TextBox 14">
            <a:hlinkClick r:id="rId10" action="ppaction://hlinksldjump"/>
            <a:extLst>
              <a:ext uri="{FF2B5EF4-FFF2-40B4-BE49-F238E27FC236}">
                <a16:creationId xmlns:a16="http://schemas.microsoft.com/office/drawing/2014/main" id="{6710EE04-0A15-4925-A9DC-03B144719D07}"/>
              </a:ext>
            </a:extLst>
          </p:cNvPr>
          <p:cNvSpPr txBox="1"/>
          <p:nvPr/>
        </p:nvSpPr>
        <p:spPr>
          <a:xfrm>
            <a:off x="677326" y="1635232"/>
            <a:ext cx="6606343" cy="369332"/>
          </a:xfrm>
          <a:prstGeom prst="rect">
            <a:avLst/>
          </a:prstGeom>
          <a:noFill/>
        </p:spPr>
        <p:txBody>
          <a:bodyPr wrap="square" rtlCol="0">
            <a:spAutoFit/>
          </a:bodyPr>
          <a:lstStyle/>
          <a:p>
            <a:r>
              <a:rPr lang="en-US" dirty="0"/>
              <a:t>2. How to Tax my Total Income including Professional Income ?</a:t>
            </a:r>
            <a:endParaRPr lang="en-IN" dirty="0"/>
          </a:p>
        </p:txBody>
      </p:sp>
      <p:sp>
        <p:nvSpPr>
          <p:cNvPr id="16" name="TextBox 15">
            <a:hlinkClick r:id="rId11" action="ppaction://hlinksldjump"/>
            <a:extLst>
              <a:ext uri="{FF2B5EF4-FFF2-40B4-BE49-F238E27FC236}">
                <a16:creationId xmlns:a16="http://schemas.microsoft.com/office/drawing/2014/main" id="{399429B9-6C22-4B71-8D49-EF0012E3ABD7}"/>
              </a:ext>
            </a:extLst>
          </p:cNvPr>
          <p:cNvSpPr txBox="1"/>
          <p:nvPr/>
        </p:nvSpPr>
        <p:spPr>
          <a:xfrm>
            <a:off x="4824249" y="1152641"/>
            <a:ext cx="4477406" cy="369332"/>
          </a:xfrm>
          <a:prstGeom prst="rect">
            <a:avLst/>
          </a:prstGeom>
          <a:noFill/>
        </p:spPr>
        <p:txBody>
          <a:bodyPr wrap="square" rtlCol="0">
            <a:spAutoFit/>
          </a:bodyPr>
          <a:lstStyle/>
          <a:p>
            <a:r>
              <a:rPr lang="en-US" dirty="0"/>
              <a:t>If Yes, when to file and in which Form ?</a:t>
            </a:r>
            <a:endParaRPr lang="en-IN" dirty="0"/>
          </a:p>
        </p:txBody>
      </p:sp>
      <p:sp>
        <p:nvSpPr>
          <p:cNvPr id="17" name="TextBox 16">
            <a:hlinkClick r:id="rId12" action="ppaction://hlinksldjump"/>
            <a:extLst>
              <a:ext uri="{FF2B5EF4-FFF2-40B4-BE49-F238E27FC236}">
                <a16:creationId xmlns:a16="http://schemas.microsoft.com/office/drawing/2014/main" id="{A1EC48C2-C945-4355-84BE-C0FCB834A055}"/>
              </a:ext>
            </a:extLst>
          </p:cNvPr>
          <p:cNvSpPr txBox="1"/>
          <p:nvPr/>
        </p:nvSpPr>
        <p:spPr>
          <a:xfrm>
            <a:off x="656671" y="3704321"/>
            <a:ext cx="7677807" cy="369332"/>
          </a:xfrm>
          <a:prstGeom prst="rect">
            <a:avLst/>
          </a:prstGeom>
          <a:noFill/>
        </p:spPr>
        <p:txBody>
          <a:bodyPr wrap="square" rtlCol="0">
            <a:spAutoFit/>
          </a:bodyPr>
          <a:lstStyle/>
          <a:p>
            <a:r>
              <a:rPr lang="en-US" dirty="0"/>
              <a:t> 6. At what rate do I need to pay Tax</a:t>
            </a:r>
            <a:endParaRPr lang="en-IN" dirty="0"/>
          </a:p>
        </p:txBody>
      </p:sp>
    </p:spTree>
    <p:extLst>
      <p:ext uri="{BB962C8B-B14F-4D97-AF65-F5344CB8AC3E}">
        <p14:creationId xmlns:p14="http://schemas.microsoft.com/office/powerpoint/2010/main" val="19224180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16FE834-0358-49A0-BA71-BF119594114A}"/>
              </a:ext>
            </a:extLst>
          </p:cNvPr>
          <p:cNvGraphicFramePr>
            <a:graphicFrameLocks noGrp="1"/>
          </p:cNvGraphicFramePr>
          <p:nvPr>
            <p:extLst>
              <p:ext uri="{D42A27DB-BD31-4B8C-83A1-F6EECF244321}">
                <p14:modId xmlns:p14="http://schemas.microsoft.com/office/powerpoint/2010/main" val="4099305471"/>
              </p:ext>
            </p:extLst>
          </p:nvPr>
        </p:nvGraphicFramePr>
        <p:xfrm>
          <a:off x="504497" y="829564"/>
          <a:ext cx="9979572" cy="5492410"/>
        </p:xfrm>
        <a:graphic>
          <a:graphicData uri="http://schemas.openxmlformats.org/drawingml/2006/table">
            <a:tbl>
              <a:tblPr firstRow="1" firstCol="1" bandRow="1">
                <a:tableStyleId>{5C22544A-7EE6-4342-B048-85BDC9FD1C3A}</a:tableStyleId>
              </a:tblPr>
              <a:tblGrid>
                <a:gridCol w="3759794">
                  <a:extLst>
                    <a:ext uri="{9D8B030D-6E8A-4147-A177-3AD203B41FA5}">
                      <a16:colId xmlns:a16="http://schemas.microsoft.com/office/drawing/2014/main" val="3653159404"/>
                    </a:ext>
                  </a:extLst>
                </a:gridCol>
                <a:gridCol w="3137610">
                  <a:extLst>
                    <a:ext uri="{9D8B030D-6E8A-4147-A177-3AD203B41FA5}">
                      <a16:colId xmlns:a16="http://schemas.microsoft.com/office/drawing/2014/main" val="1463679799"/>
                    </a:ext>
                  </a:extLst>
                </a:gridCol>
                <a:gridCol w="3082168">
                  <a:extLst>
                    <a:ext uri="{9D8B030D-6E8A-4147-A177-3AD203B41FA5}">
                      <a16:colId xmlns:a16="http://schemas.microsoft.com/office/drawing/2014/main" val="3231629590"/>
                    </a:ext>
                  </a:extLst>
                </a:gridCol>
              </a:tblGrid>
              <a:tr h="280936">
                <a:tc rowSpan="2">
                  <a:txBody>
                    <a:bodyPr/>
                    <a:lstStyle/>
                    <a:p>
                      <a:pPr algn="ctr">
                        <a:lnSpc>
                          <a:spcPct val="107000"/>
                        </a:lnSpc>
                        <a:spcAft>
                          <a:spcPts val="800"/>
                        </a:spcAft>
                      </a:pPr>
                      <a:r>
                        <a:rPr lang="en-IN" sz="1600">
                          <a:effectLst/>
                        </a:rPr>
                        <a:t>Domestic Company</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gridSpan="2">
                  <a:txBody>
                    <a:bodyPr/>
                    <a:lstStyle/>
                    <a:p>
                      <a:pPr algn="ctr">
                        <a:lnSpc>
                          <a:spcPct val="107000"/>
                        </a:lnSpc>
                        <a:spcAft>
                          <a:spcPts val="800"/>
                        </a:spcAft>
                      </a:pPr>
                      <a:r>
                        <a:rPr lang="en-IN" sz="1600" dirty="0">
                          <a:effectLst/>
                        </a:rPr>
                        <a:t>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hMerge="1">
                  <a:txBody>
                    <a:bodyPr/>
                    <a:lstStyle/>
                    <a:p>
                      <a:endParaRPr lang="en-IN"/>
                    </a:p>
                  </a:txBody>
                  <a:tcPr/>
                </a:tc>
                <a:extLst>
                  <a:ext uri="{0D108BD9-81ED-4DB2-BD59-A6C34878D82A}">
                    <a16:rowId xmlns:a16="http://schemas.microsoft.com/office/drawing/2014/main" val="73010362"/>
                  </a:ext>
                </a:extLst>
              </a:tr>
              <a:tr h="281145">
                <a:tc vMerge="1">
                  <a:txBody>
                    <a:bodyPr/>
                    <a:lstStyle/>
                    <a:p>
                      <a:endParaRPr lang="en-IN"/>
                    </a:p>
                  </a:txBody>
                  <a:tcPr/>
                </a:tc>
                <a:tc>
                  <a:txBody>
                    <a:bodyPr/>
                    <a:lstStyle/>
                    <a:p>
                      <a:pPr algn="ctr">
                        <a:lnSpc>
                          <a:spcPct val="107000"/>
                        </a:lnSpc>
                        <a:spcAft>
                          <a:spcPts val="800"/>
                        </a:spcAft>
                      </a:pPr>
                      <a:r>
                        <a:rPr lang="en-IN" sz="1600">
                          <a:effectLst/>
                        </a:rPr>
                        <a:t>Assessment Year 2019-20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a:effectLst/>
                        </a:rPr>
                        <a:t>Assessment Year 2020-21</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val="2882609376"/>
                  </a:ext>
                </a:extLst>
              </a:tr>
              <a:tr h="281145">
                <a:tc>
                  <a:txBody>
                    <a:bodyPr/>
                    <a:lstStyle/>
                    <a:p>
                      <a:pPr>
                        <a:lnSpc>
                          <a:spcPct val="107000"/>
                        </a:lnSpc>
                        <a:spcAft>
                          <a:spcPts val="800"/>
                        </a:spcAft>
                      </a:pPr>
                      <a:r>
                        <a:rPr lang="en-IN" sz="1600">
                          <a:effectLst/>
                        </a:rPr>
                        <a:t> </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a:effectLst/>
                        </a:rPr>
                        <a:t> </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a:effectLst/>
                        </a:rPr>
                        <a:t> </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val="1787034164"/>
                  </a:ext>
                </a:extLst>
              </a:tr>
              <a:tr h="1170006">
                <a:tc>
                  <a:txBody>
                    <a:bodyPr/>
                    <a:lstStyle/>
                    <a:p>
                      <a:pPr>
                        <a:lnSpc>
                          <a:spcPct val="107000"/>
                        </a:lnSpc>
                        <a:spcAft>
                          <a:spcPts val="800"/>
                        </a:spcAft>
                      </a:pPr>
                      <a:r>
                        <a:rPr lang="en-IN" sz="1600" dirty="0">
                          <a:effectLst/>
                        </a:rPr>
                        <a:t>-          Where its total turnover or gross receipt during the previous year 2016-17 does not exceed Rs. 250 crore</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ctr">
                        <a:lnSpc>
                          <a:spcPct val="107000"/>
                        </a:lnSpc>
                        <a:spcAft>
                          <a:spcPts val="800"/>
                        </a:spcAft>
                      </a:pPr>
                      <a:r>
                        <a:rPr lang="en-IN" sz="1600">
                          <a:effectLst/>
                        </a:rPr>
                        <a:t>25%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a:effectLst/>
                        </a:rPr>
                        <a:t>NA</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val="1570399604"/>
                  </a:ext>
                </a:extLst>
              </a:tr>
              <a:tr h="1170006">
                <a:tc>
                  <a:txBody>
                    <a:bodyPr/>
                    <a:lstStyle/>
                    <a:p>
                      <a:pPr>
                        <a:lnSpc>
                          <a:spcPct val="107000"/>
                        </a:lnSpc>
                        <a:spcAft>
                          <a:spcPts val="800"/>
                        </a:spcAft>
                      </a:pPr>
                      <a:r>
                        <a:rPr lang="en-IN" sz="1600">
                          <a:effectLst/>
                        </a:rPr>
                        <a:t>-          Where its total turnover or gross receipt during the previous year 2017-18 does not exceed Rs. 400 crore</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ctr">
                        <a:lnSpc>
                          <a:spcPct val="107000"/>
                        </a:lnSpc>
                        <a:spcAft>
                          <a:spcPts val="800"/>
                        </a:spcAft>
                      </a:pPr>
                      <a:r>
                        <a:rPr lang="en-IN" sz="1600">
                          <a:effectLst/>
                        </a:rPr>
                        <a:t>NA</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a:effectLst/>
                        </a:rPr>
                        <a:t>25%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val="1777156707"/>
                  </a:ext>
                </a:extLst>
              </a:tr>
              <a:tr h="577293">
                <a:tc>
                  <a:txBody>
                    <a:bodyPr/>
                    <a:lstStyle/>
                    <a:p>
                      <a:pPr>
                        <a:lnSpc>
                          <a:spcPct val="107000"/>
                        </a:lnSpc>
                        <a:spcAft>
                          <a:spcPts val="800"/>
                        </a:spcAft>
                      </a:pPr>
                      <a:r>
                        <a:rPr lang="en-IN" sz="1600">
                          <a:effectLst/>
                        </a:rPr>
                        <a:t>-          Where it opted for Section 115BA</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ctr">
                        <a:lnSpc>
                          <a:spcPct val="107000"/>
                        </a:lnSpc>
                        <a:spcAft>
                          <a:spcPts val="800"/>
                        </a:spcAft>
                      </a:pPr>
                      <a:r>
                        <a:rPr lang="en-IN" sz="1600">
                          <a:effectLst/>
                        </a:rPr>
                        <a:t>25%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a:effectLst/>
                        </a:rPr>
                        <a:t>25%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val="2947607077"/>
                  </a:ext>
                </a:extLst>
              </a:tr>
              <a:tr h="577293">
                <a:tc>
                  <a:txBody>
                    <a:bodyPr/>
                    <a:lstStyle/>
                    <a:p>
                      <a:pPr>
                        <a:lnSpc>
                          <a:spcPct val="107000"/>
                        </a:lnSpc>
                        <a:spcAft>
                          <a:spcPts val="800"/>
                        </a:spcAft>
                      </a:pPr>
                      <a:r>
                        <a:rPr lang="en-IN" sz="1600">
                          <a:effectLst/>
                        </a:rPr>
                        <a:t>-          Where it opted for Section 115BAA</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ctr">
                        <a:lnSpc>
                          <a:spcPct val="107000"/>
                        </a:lnSpc>
                        <a:spcAft>
                          <a:spcPts val="800"/>
                        </a:spcAft>
                      </a:pPr>
                      <a:r>
                        <a:rPr lang="en-IN" sz="1600" dirty="0">
                          <a:effectLst/>
                        </a:rPr>
                        <a:t>NA</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a:effectLst/>
                        </a:rPr>
                        <a:t>22%</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val="3712290237"/>
                  </a:ext>
                </a:extLst>
              </a:tr>
              <a:tr h="577293">
                <a:tc>
                  <a:txBody>
                    <a:bodyPr/>
                    <a:lstStyle/>
                    <a:p>
                      <a:pPr>
                        <a:lnSpc>
                          <a:spcPct val="107000"/>
                        </a:lnSpc>
                        <a:spcAft>
                          <a:spcPts val="800"/>
                        </a:spcAft>
                      </a:pPr>
                      <a:r>
                        <a:rPr lang="en-IN" sz="1600">
                          <a:effectLst/>
                        </a:rPr>
                        <a:t>-          Where it opted for Section 115BAB</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ctr">
                        <a:lnSpc>
                          <a:spcPct val="107000"/>
                        </a:lnSpc>
                        <a:spcAft>
                          <a:spcPts val="800"/>
                        </a:spcAft>
                      </a:pPr>
                      <a:r>
                        <a:rPr lang="en-IN" sz="1600">
                          <a:effectLst/>
                        </a:rPr>
                        <a:t>NA</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val="3270019442"/>
                  </a:ext>
                </a:extLst>
              </a:tr>
              <a:tr h="577293">
                <a:tc>
                  <a:txBody>
                    <a:bodyPr/>
                    <a:lstStyle/>
                    <a:p>
                      <a:pPr>
                        <a:lnSpc>
                          <a:spcPct val="107000"/>
                        </a:lnSpc>
                        <a:spcAft>
                          <a:spcPts val="800"/>
                        </a:spcAft>
                      </a:pPr>
                      <a:r>
                        <a:rPr lang="en-IN" sz="1600">
                          <a:effectLst/>
                        </a:rPr>
                        <a:t>-          Any other domestic company</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ctr">
                        <a:lnSpc>
                          <a:spcPct val="107000"/>
                        </a:lnSpc>
                        <a:spcAft>
                          <a:spcPts val="800"/>
                        </a:spcAft>
                      </a:pPr>
                      <a:r>
                        <a:rPr lang="en-IN" sz="1600" dirty="0">
                          <a:effectLst/>
                        </a:rPr>
                        <a:t>30%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dirty="0">
                          <a:effectLst/>
                        </a:rPr>
                        <a:t>30%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val="3058343358"/>
                  </a:ext>
                </a:extLst>
              </a:tr>
            </a:tbl>
          </a:graphicData>
        </a:graphic>
      </p:graphicFrame>
      <p:sp>
        <p:nvSpPr>
          <p:cNvPr id="3" name="Rectangle 1">
            <a:extLst>
              <a:ext uri="{FF2B5EF4-FFF2-40B4-BE49-F238E27FC236}">
                <a16:creationId xmlns:a16="http://schemas.microsoft.com/office/drawing/2014/main" id="{4B5A6595-81FB-404E-9243-5B92AB59B460}"/>
              </a:ext>
            </a:extLst>
          </p:cNvPr>
          <p:cNvSpPr>
            <a:spLocks noChangeArrowheads="1"/>
          </p:cNvSpPr>
          <p:nvPr/>
        </p:nvSpPr>
        <p:spPr bwMode="auto">
          <a:xfrm>
            <a:off x="504497" y="208901"/>
            <a:ext cx="99947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Income-tax rates applicable in case of companies for Assessment Year 2019-20 and 2020-21 are as follows:</a:t>
            </a:r>
            <a:endParaRPr kumimoji="0" lang="en-US" altLang="en-US" sz="2800" b="0" i="0" u="none" strike="noStrike" cap="none" normalizeH="0" baseline="0" dirty="0">
              <a:ln>
                <a:noFill/>
              </a:ln>
              <a:effectLst/>
              <a:latin typeface="Arial" panose="020B0604020202020204" pitchFamily="34" charset="0"/>
            </a:endParaRPr>
          </a:p>
        </p:txBody>
      </p:sp>
      <p:sp>
        <p:nvSpPr>
          <p:cNvPr id="4" name="TextBox 3">
            <a:extLst>
              <a:ext uri="{FF2B5EF4-FFF2-40B4-BE49-F238E27FC236}">
                <a16:creationId xmlns:a16="http://schemas.microsoft.com/office/drawing/2014/main" id="{A7DBE265-9436-4060-8D1E-0E06FDD76A79}"/>
              </a:ext>
            </a:extLst>
          </p:cNvPr>
          <p:cNvSpPr txBox="1"/>
          <p:nvPr/>
        </p:nvSpPr>
        <p:spPr>
          <a:xfrm>
            <a:off x="9343697" y="6273225"/>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10" name="Footer Placeholder 9">
            <a:extLst>
              <a:ext uri="{FF2B5EF4-FFF2-40B4-BE49-F238E27FC236}">
                <a16:creationId xmlns:a16="http://schemas.microsoft.com/office/drawing/2014/main" id="{24D18C51-7A3A-4557-A01F-BB78BA2D4D58}"/>
              </a:ext>
            </a:extLst>
          </p:cNvPr>
          <p:cNvSpPr>
            <a:spLocks noGrp="1"/>
          </p:cNvSpPr>
          <p:nvPr>
            <p:ph type="ftr" sz="quarter" idx="11"/>
          </p:nvPr>
        </p:nvSpPr>
        <p:spPr>
          <a:xfrm>
            <a:off x="645803" y="6466536"/>
            <a:ext cx="6297612" cy="365125"/>
          </a:xfrm>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11" name="TextBox 10">
            <a:hlinkClick r:id="rId2" action="ppaction://hlinksldjump"/>
            <a:extLst>
              <a:ext uri="{FF2B5EF4-FFF2-40B4-BE49-F238E27FC236}">
                <a16:creationId xmlns:a16="http://schemas.microsoft.com/office/drawing/2014/main" id="{7E10E4FE-B304-4E7F-AC2C-5EC6FFF854C2}"/>
              </a:ext>
            </a:extLst>
          </p:cNvPr>
          <p:cNvSpPr txBox="1"/>
          <p:nvPr/>
        </p:nvSpPr>
        <p:spPr>
          <a:xfrm>
            <a:off x="10484069" y="99295"/>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842536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74D012-CA9B-4577-97E9-0D5F3C44D018}"/>
              </a:ext>
            </a:extLst>
          </p:cNvPr>
          <p:cNvSpPr/>
          <p:nvPr/>
        </p:nvSpPr>
        <p:spPr>
          <a:xfrm>
            <a:off x="236483" y="2159876"/>
            <a:ext cx="9632731" cy="2483565"/>
          </a:xfrm>
          <a:prstGeom prst="rect">
            <a:avLst/>
          </a:prstGeom>
        </p:spPr>
        <p:txBody>
          <a:bodyPr wrap="square">
            <a:spAutoFit/>
          </a:bodyPr>
          <a:lstStyle/>
          <a:p>
            <a:pPr algn="just">
              <a:lnSpc>
                <a:spcPct val="107000"/>
              </a:lnSpc>
              <a:spcAft>
                <a:spcPts val="800"/>
              </a:spcAft>
            </a:pPr>
            <a:r>
              <a:rPr lang="en-IN" sz="2000" b="1" dirty="0">
                <a:latin typeface="Arial" panose="020B0604020202020204" pitchFamily="34" charset="0"/>
                <a:ea typeface="Times New Roman" panose="02020603050405020304" pitchFamily="18" charset="0"/>
                <a:cs typeface="Times New Roman" panose="02020603050405020304" pitchFamily="18" charset="0"/>
              </a:rPr>
              <a:t> </a:t>
            </a:r>
            <a:r>
              <a:rPr lang="en-IN" sz="2000" dirty="0">
                <a:latin typeface="Arial" panose="020B0604020202020204" pitchFamily="34" charset="0"/>
                <a:ea typeface="Times New Roman" panose="02020603050405020304" pitchFamily="18" charset="0"/>
                <a:cs typeface="Times New Roman" panose="02020603050405020304" pitchFamily="18" charset="0"/>
              </a:rPr>
              <a:t>Add:</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07000"/>
              </a:lnSpc>
              <a:spcAft>
                <a:spcPts val="400"/>
              </a:spcAft>
            </a:pPr>
            <a:r>
              <a:rPr lang="en-IN" sz="2000" dirty="0">
                <a:latin typeface="Arial" panose="020B0604020202020204" pitchFamily="34" charset="0"/>
                <a:ea typeface="Times New Roman" panose="02020603050405020304" pitchFamily="18" charset="0"/>
                <a:cs typeface="Times New Roman" panose="02020603050405020304" pitchFamily="18" charset="0"/>
              </a:rPr>
              <a:t> a)  Surcharge: The amount of income-tax shall be increased by a surcharge at </a:t>
            </a:r>
            <a:r>
              <a:rPr lang="en-IN" sz="2000" b="1" dirty="0">
                <a:latin typeface="Arial" panose="020B0604020202020204" pitchFamily="34" charset="0"/>
                <a:ea typeface="Times New Roman" panose="02020603050405020304" pitchFamily="18" charset="0"/>
                <a:cs typeface="Times New Roman" panose="02020603050405020304" pitchFamily="18" charset="0"/>
              </a:rPr>
              <a:t>the rate of 7%</a:t>
            </a:r>
            <a:r>
              <a:rPr lang="en-IN" sz="2000" dirty="0">
                <a:latin typeface="Arial" panose="020B0604020202020204" pitchFamily="34" charset="0"/>
                <a:ea typeface="Times New Roman" panose="02020603050405020304" pitchFamily="18" charset="0"/>
                <a:cs typeface="Times New Roman" panose="02020603050405020304" pitchFamily="18" charset="0"/>
              </a:rPr>
              <a:t> of such tax, where total income exceeds one crore rupees but not exceeding ten crore rupees and at the </a:t>
            </a:r>
            <a:r>
              <a:rPr lang="en-IN" sz="2000" b="1" dirty="0">
                <a:latin typeface="Arial" panose="020B0604020202020204" pitchFamily="34" charset="0"/>
                <a:ea typeface="Times New Roman" panose="02020603050405020304" pitchFamily="18" charset="0"/>
                <a:cs typeface="Times New Roman" panose="02020603050405020304" pitchFamily="18" charset="0"/>
              </a:rPr>
              <a:t>rate of 12%</a:t>
            </a:r>
            <a:r>
              <a:rPr lang="en-IN" sz="2000" dirty="0">
                <a:latin typeface="Arial" panose="020B0604020202020204" pitchFamily="34" charset="0"/>
                <a:ea typeface="Times New Roman" panose="02020603050405020304" pitchFamily="18" charset="0"/>
                <a:cs typeface="Times New Roman" panose="02020603050405020304" pitchFamily="18" charset="0"/>
              </a:rPr>
              <a:t> of such tax, where total income exceeds ten crore rupees. However, the rate of surcharge in case of a company opting for taxability under Section 115BAA or Section 115BAB shall be 10% irrespective of amount of total income.</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C9E1EE7F-338C-4867-9FCC-91AE91293551}"/>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6" name="TextBox 5">
            <a:hlinkClick r:id="rId2" action="ppaction://hlinksldjump"/>
            <a:extLst>
              <a:ext uri="{FF2B5EF4-FFF2-40B4-BE49-F238E27FC236}">
                <a16:creationId xmlns:a16="http://schemas.microsoft.com/office/drawing/2014/main" id="{DEF21E6A-61C1-4421-B3FA-2DFCD7A951F2}"/>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1776197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E109B68-ECB8-4114-B3E3-B4DF182EBAFA}"/>
              </a:ext>
            </a:extLst>
          </p:cNvPr>
          <p:cNvGraphicFramePr>
            <a:graphicFrameLocks noGrp="1"/>
          </p:cNvGraphicFramePr>
          <p:nvPr>
            <p:extLst>
              <p:ext uri="{D42A27DB-BD31-4B8C-83A1-F6EECF244321}">
                <p14:modId xmlns:p14="http://schemas.microsoft.com/office/powerpoint/2010/main" val="2656888604"/>
              </p:ext>
            </p:extLst>
          </p:nvPr>
        </p:nvGraphicFramePr>
        <p:xfrm>
          <a:off x="345253" y="1035611"/>
          <a:ext cx="11146222" cy="4288221"/>
        </p:xfrm>
        <a:graphic>
          <a:graphicData uri="http://schemas.openxmlformats.org/drawingml/2006/table">
            <a:tbl>
              <a:tblPr firstRow="1" firstCol="1" bandRow="1">
                <a:tableStyleId>{5C22544A-7EE6-4342-B048-85BDC9FD1C3A}</a:tableStyleId>
              </a:tblPr>
              <a:tblGrid>
                <a:gridCol w="5573111">
                  <a:extLst>
                    <a:ext uri="{9D8B030D-6E8A-4147-A177-3AD203B41FA5}">
                      <a16:colId xmlns:a16="http://schemas.microsoft.com/office/drawing/2014/main" val="2631692727"/>
                    </a:ext>
                  </a:extLst>
                </a:gridCol>
                <a:gridCol w="5573111">
                  <a:extLst>
                    <a:ext uri="{9D8B030D-6E8A-4147-A177-3AD203B41FA5}">
                      <a16:colId xmlns:a16="http://schemas.microsoft.com/office/drawing/2014/main" val="330331356"/>
                    </a:ext>
                  </a:extLst>
                </a:gridCol>
              </a:tblGrid>
              <a:tr h="677224">
                <a:tc>
                  <a:txBody>
                    <a:bodyPr/>
                    <a:lstStyle/>
                    <a:p>
                      <a:pPr algn="just">
                        <a:lnSpc>
                          <a:spcPct val="107000"/>
                        </a:lnSpc>
                        <a:spcAft>
                          <a:spcPts val="400"/>
                        </a:spcAft>
                      </a:pPr>
                      <a:r>
                        <a:rPr lang="en-IN" sz="1800" dirty="0">
                          <a:solidFill>
                            <a:schemeClr val="tx1"/>
                          </a:solidFill>
                          <a:effectLst/>
                        </a:rPr>
                        <a:t>Nature of Income</a:t>
                      </a:r>
                    </a:p>
                    <a:p>
                      <a:pPr algn="just">
                        <a:lnSpc>
                          <a:spcPct val="107000"/>
                        </a:lnSpc>
                        <a:spcAft>
                          <a:spcPts val="800"/>
                        </a:spcAft>
                      </a:pPr>
                      <a:r>
                        <a:rPr lang="en-IN" sz="1800" dirty="0">
                          <a:solidFill>
                            <a:schemeClr val="tx1"/>
                          </a:solidFill>
                          <a:effectLst/>
                        </a:rPr>
                        <a:t> </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just">
                        <a:lnSpc>
                          <a:spcPct val="107000"/>
                        </a:lnSpc>
                        <a:spcAft>
                          <a:spcPts val="800"/>
                        </a:spcAft>
                      </a:pPr>
                      <a:r>
                        <a:rPr lang="en-IN" sz="1800">
                          <a:solidFill>
                            <a:schemeClr val="tx1"/>
                          </a:solidFill>
                          <a:effectLst/>
                        </a:rPr>
                        <a:t>Tax Rate</a:t>
                      </a:r>
                      <a:endParaRPr lang="en-IN"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3684470833"/>
                  </a:ext>
                </a:extLst>
              </a:tr>
              <a:tr h="3323046">
                <a:tc>
                  <a:txBody>
                    <a:bodyPr/>
                    <a:lstStyle/>
                    <a:p>
                      <a:pPr algn="just">
                        <a:lnSpc>
                          <a:spcPct val="107000"/>
                        </a:lnSpc>
                        <a:spcAft>
                          <a:spcPts val="800"/>
                        </a:spcAft>
                      </a:pPr>
                      <a:r>
                        <a:rPr lang="en-IN" sz="1800" dirty="0">
                          <a:solidFill>
                            <a:schemeClr val="bg1"/>
                          </a:solidFill>
                          <a:effectLst/>
                        </a:rPr>
                        <a:t>Royalty received from Government or an Indian concern in pursuance of an agreement made with the Indian concern after March 31, 1961, but before April 1, 1976, or fees for rendering technical services in pursuance of an agreement made after February 29, 1964 but before April 1, 1976 and where such agreement has, in either case, been approved by the Central Government</a:t>
                      </a:r>
                      <a:endParaRPr lang="en-IN"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just">
                        <a:lnSpc>
                          <a:spcPct val="107000"/>
                        </a:lnSpc>
                        <a:spcAft>
                          <a:spcPts val="800"/>
                        </a:spcAft>
                      </a:pPr>
                      <a:r>
                        <a:rPr lang="en-IN" sz="1800" dirty="0">
                          <a:solidFill>
                            <a:schemeClr val="tx1"/>
                          </a:solidFill>
                          <a:effectLst/>
                        </a:rPr>
                        <a:t>50%</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690814600"/>
                  </a:ext>
                </a:extLst>
              </a:tr>
              <a:tr h="287951">
                <a:tc>
                  <a:txBody>
                    <a:bodyPr/>
                    <a:lstStyle/>
                    <a:p>
                      <a:pPr algn="just">
                        <a:lnSpc>
                          <a:spcPct val="107000"/>
                        </a:lnSpc>
                        <a:spcAft>
                          <a:spcPts val="800"/>
                        </a:spcAft>
                      </a:pPr>
                      <a:r>
                        <a:rPr lang="en-IN" sz="1800" dirty="0">
                          <a:solidFill>
                            <a:schemeClr val="bg1"/>
                          </a:solidFill>
                          <a:effectLst/>
                        </a:rPr>
                        <a:t>Any other income</a:t>
                      </a:r>
                      <a:endParaRPr lang="en-IN"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just">
                        <a:lnSpc>
                          <a:spcPct val="107000"/>
                        </a:lnSpc>
                        <a:spcAft>
                          <a:spcPts val="800"/>
                        </a:spcAft>
                      </a:pPr>
                      <a:r>
                        <a:rPr lang="en-IN" sz="1800" dirty="0">
                          <a:solidFill>
                            <a:schemeClr val="tx1"/>
                          </a:solidFill>
                          <a:effectLst/>
                        </a:rPr>
                        <a:t>40%</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4000359297"/>
                  </a:ext>
                </a:extLst>
              </a:tr>
            </a:tbl>
          </a:graphicData>
        </a:graphic>
      </p:graphicFrame>
      <p:sp>
        <p:nvSpPr>
          <p:cNvPr id="3" name="Rectangle 1">
            <a:extLst>
              <a:ext uri="{FF2B5EF4-FFF2-40B4-BE49-F238E27FC236}">
                <a16:creationId xmlns:a16="http://schemas.microsoft.com/office/drawing/2014/main" id="{735214DA-5123-4250-A0FD-C481E3A4F212}"/>
              </a:ext>
            </a:extLst>
          </p:cNvPr>
          <p:cNvSpPr>
            <a:spLocks noChangeArrowheads="1"/>
          </p:cNvSpPr>
          <p:nvPr/>
        </p:nvSpPr>
        <p:spPr bwMode="auto">
          <a:xfrm>
            <a:off x="371529" y="327725"/>
            <a:ext cx="1082198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accent1">
                    <a:lumMod val="25000"/>
                  </a:schemeClr>
                </a:solidFill>
                <a:effectLst/>
                <a:ea typeface="Calibri" panose="020F0502020204030204" pitchFamily="34" charset="0"/>
                <a:cs typeface="Arial" panose="020B0604020202020204" pitchFamily="34" charset="0"/>
              </a:rPr>
              <a:t>Foreign Company.</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accent1">
                  <a:lumMod val="25000"/>
                </a:schemeClr>
              </a:solidFill>
              <a:effectLst/>
            </a:endParaRPr>
          </a:p>
        </p:txBody>
      </p:sp>
      <p:sp>
        <p:nvSpPr>
          <p:cNvPr id="4" name="Rectangle 3">
            <a:extLst>
              <a:ext uri="{FF2B5EF4-FFF2-40B4-BE49-F238E27FC236}">
                <a16:creationId xmlns:a16="http://schemas.microsoft.com/office/drawing/2014/main" id="{36A183EF-859B-4A21-BDDD-2597A336D690}"/>
              </a:ext>
            </a:extLst>
          </p:cNvPr>
          <p:cNvSpPr/>
          <p:nvPr/>
        </p:nvSpPr>
        <p:spPr>
          <a:xfrm>
            <a:off x="371529" y="5496599"/>
            <a:ext cx="11119946" cy="923330"/>
          </a:xfrm>
          <a:prstGeom prst="rect">
            <a:avLst/>
          </a:prstGeom>
        </p:spPr>
        <p:txBody>
          <a:bodyPr wrap="square">
            <a:spAutoFit/>
          </a:bodyPr>
          <a:lstStyle/>
          <a:p>
            <a:pPr lvl="0" algn="just" defTabSz="914400" eaLnBrk="0" fontAlgn="base" hangingPunct="0">
              <a:spcBef>
                <a:spcPct val="0"/>
              </a:spcBef>
              <a:spcAft>
                <a:spcPct val="0"/>
              </a:spcAft>
            </a:pPr>
            <a:r>
              <a:rPr lang="en-US" altLang="en-US" i="1" dirty="0">
                <a:latin typeface="Arial" panose="020B0604020202020204" pitchFamily="34" charset="0"/>
                <a:ea typeface="Times New Roman" panose="02020603050405020304" pitchFamily="18" charset="0"/>
                <a:cs typeface="Arial" panose="020B0604020202020204" pitchFamily="34" charset="0"/>
              </a:rPr>
              <a:t>Surcharge:</a:t>
            </a:r>
            <a:r>
              <a:rPr lang="en-US" altLang="en-US" dirty="0">
                <a:latin typeface="Arial" panose="020B0604020202020204" pitchFamily="34" charset="0"/>
                <a:ea typeface="Times New Roman" panose="02020603050405020304" pitchFamily="18" charset="0"/>
                <a:cs typeface="Arial" panose="020B0604020202020204" pitchFamily="34" charset="0"/>
              </a:rPr>
              <a:t> The amount of income-tax shall be increased by a surcharge at the </a:t>
            </a:r>
            <a:r>
              <a:rPr lang="en-US" altLang="en-US" b="1" dirty="0">
                <a:latin typeface="Arial" panose="020B0604020202020204" pitchFamily="34" charset="0"/>
                <a:ea typeface="Times New Roman" panose="02020603050405020304" pitchFamily="18" charset="0"/>
                <a:cs typeface="Arial" panose="020B0604020202020204" pitchFamily="34" charset="0"/>
              </a:rPr>
              <a:t>rate of 2%</a:t>
            </a:r>
            <a:r>
              <a:rPr lang="en-US" altLang="en-US" dirty="0">
                <a:latin typeface="Arial" panose="020B0604020202020204" pitchFamily="34" charset="0"/>
                <a:ea typeface="Times New Roman" panose="02020603050405020304" pitchFamily="18" charset="0"/>
                <a:cs typeface="Arial" panose="020B0604020202020204" pitchFamily="34" charset="0"/>
              </a:rPr>
              <a:t> of such tax, where total income exceeds one crore rupees but not exceeding ten crore rupees and at </a:t>
            </a:r>
            <a:r>
              <a:rPr lang="en-US" altLang="en-US" b="1" dirty="0">
                <a:latin typeface="Arial" panose="020B0604020202020204" pitchFamily="34" charset="0"/>
                <a:ea typeface="Times New Roman" panose="02020603050405020304" pitchFamily="18" charset="0"/>
                <a:cs typeface="Arial" panose="020B0604020202020204" pitchFamily="34" charset="0"/>
              </a:rPr>
              <a:t>the rate of 5%</a:t>
            </a:r>
            <a:r>
              <a:rPr lang="en-US" altLang="en-US" dirty="0">
                <a:latin typeface="Arial" panose="020B0604020202020204" pitchFamily="34" charset="0"/>
                <a:ea typeface="Times New Roman" panose="02020603050405020304" pitchFamily="18" charset="0"/>
                <a:cs typeface="Arial" panose="020B0604020202020204" pitchFamily="34" charset="0"/>
              </a:rPr>
              <a:t> of such tax, where total income exceeds ten crore rupees.</a:t>
            </a:r>
            <a:endParaRPr lang="en-US" altLang="en-US" sz="3200" dirty="0">
              <a:latin typeface="Arial" panose="020B0604020202020204" pitchFamily="34" charset="0"/>
            </a:endParaRPr>
          </a:p>
        </p:txBody>
      </p:sp>
      <p:sp>
        <p:nvSpPr>
          <p:cNvPr id="7" name="Footer Placeholder 6">
            <a:extLst>
              <a:ext uri="{FF2B5EF4-FFF2-40B4-BE49-F238E27FC236}">
                <a16:creationId xmlns:a16="http://schemas.microsoft.com/office/drawing/2014/main" id="{34D91E77-9C08-4F6B-AC3C-12E1FEED6C34}"/>
              </a:ext>
            </a:extLst>
          </p:cNvPr>
          <p:cNvSpPr>
            <a:spLocks noGrp="1"/>
          </p:cNvSpPr>
          <p:nvPr>
            <p:ph type="ftr" sz="quarter" idx="11"/>
          </p:nvPr>
        </p:nvSpPr>
        <p:spPr>
          <a:xfrm>
            <a:off x="582741" y="6410133"/>
            <a:ext cx="6297612" cy="365125"/>
          </a:xfrm>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8" name="TextBox 7">
            <a:hlinkClick r:id="rId2" action="ppaction://hlinksldjump"/>
            <a:extLst>
              <a:ext uri="{FF2B5EF4-FFF2-40B4-BE49-F238E27FC236}">
                <a16:creationId xmlns:a16="http://schemas.microsoft.com/office/drawing/2014/main" id="{6BCCB3EE-75B9-45AF-AF9C-ADC3D57ECB15}"/>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3988091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CF3A5CC-8E30-4850-B90E-3FAC4FE37E98}"/>
              </a:ext>
            </a:extLst>
          </p:cNvPr>
          <p:cNvSpPr/>
          <p:nvPr/>
        </p:nvSpPr>
        <p:spPr>
          <a:xfrm>
            <a:off x="265507" y="388564"/>
            <a:ext cx="2800767" cy="467629"/>
          </a:xfrm>
          <a:prstGeom prst="rect">
            <a:avLst/>
          </a:prstGeom>
        </p:spPr>
        <p:txBody>
          <a:bodyPr wrap="none">
            <a:spAutoFit/>
          </a:bodyPr>
          <a:lstStyle/>
          <a:p>
            <a:pPr marL="342900" lvl="0" indent="-342900" algn="just">
              <a:lnSpc>
                <a:spcPct val="107000"/>
              </a:lnSpc>
              <a:spcAft>
                <a:spcPts val="800"/>
              </a:spcAft>
              <a:buFont typeface="Wingdings" panose="05000000000000000000" pitchFamily="2" charset="2"/>
              <a:buChar char=""/>
            </a:pPr>
            <a:r>
              <a:rPr lang="en-IN" sz="24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Filing of Return</a:t>
            </a:r>
            <a:endParaRPr lang="en-IN" sz="24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3F17B545-D850-41F8-9370-D054EAAB5835}"/>
              </a:ext>
            </a:extLst>
          </p:cNvPr>
          <p:cNvSpPr/>
          <p:nvPr/>
        </p:nvSpPr>
        <p:spPr>
          <a:xfrm>
            <a:off x="409903" y="1744532"/>
            <a:ext cx="9285890" cy="3368936"/>
          </a:xfrm>
          <a:prstGeom prst="rect">
            <a:avLst/>
          </a:prstGeom>
        </p:spPr>
        <p:txBody>
          <a:bodyPr wrap="square">
            <a:spAutoFit/>
          </a:bodyPr>
          <a:lstStyle/>
          <a:p>
            <a:pPr marL="342900" lvl="0" indent="-342900" algn="just">
              <a:lnSpc>
                <a:spcPct val="107000"/>
              </a:lnSpc>
              <a:spcAft>
                <a:spcPts val="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For presumptive income ITR-4 is applicable. In this form income from one house property, salary income can also be reported. However, if you have any capital gains income or you own more than one house property or not claimed presumptive income, you cannot file this form. You will have to file ITR-3.</a:t>
            </a:r>
          </a:p>
          <a:p>
            <a:pPr lvl="0" algn="just">
              <a:lnSpc>
                <a:spcPct val="107000"/>
              </a:lnSpc>
              <a:spcAft>
                <a:spcPts val="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panose="05000000000000000000" pitchFamily="2" charset="2"/>
              <a:buChar char=""/>
            </a:pPr>
            <a:r>
              <a:rPr lang="en-IN" sz="2000" u="sng" dirty="0">
                <a:latin typeface="Arial" panose="020B0604020202020204" pitchFamily="34" charset="0"/>
                <a:ea typeface="Calibri" panose="020F0502020204030204" pitchFamily="34" charset="0"/>
                <a:cs typeface="Times New Roman" panose="02020603050405020304" pitchFamily="18" charset="0"/>
              </a:rPr>
              <a:t>Due date of filing ROI</a:t>
            </a:r>
          </a:p>
          <a:p>
            <a:pPr lvl="0" algn="just">
              <a:lnSpc>
                <a:spcPct val="107000"/>
              </a:lnSpc>
              <a:spcAft>
                <a:spcPts val="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Individual/HUF/AOP/BOI/Firm (not required to audit) is 31</a:t>
            </a:r>
            <a:r>
              <a:rPr lang="en-IN" sz="2000" baseline="30000" dirty="0">
                <a:latin typeface="Arial" panose="020B0604020202020204" pitchFamily="34" charset="0"/>
                <a:ea typeface="Calibri" panose="020F0502020204030204" pitchFamily="34" charset="0"/>
                <a:cs typeface="Times New Roman" panose="02020603050405020304" pitchFamily="18" charset="0"/>
              </a:rPr>
              <a:t>st</a:t>
            </a:r>
            <a:r>
              <a:rPr lang="en-IN" sz="2000" dirty="0">
                <a:latin typeface="Arial" panose="020B0604020202020204" pitchFamily="34" charset="0"/>
                <a:ea typeface="Calibri" panose="020F0502020204030204" pitchFamily="34" charset="0"/>
                <a:cs typeface="Times New Roman" panose="02020603050405020304" pitchFamily="18" charset="0"/>
              </a:rPr>
              <a:t> July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Individual/HUF/AOP/BOI (required to audit) or partner of firm which is required to audit or Companies is 30</a:t>
            </a:r>
            <a:r>
              <a:rPr lang="en-IN" sz="2000" baseline="30000" dirty="0">
                <a:latin typeface="Arial" panose="020B0604020202020204" pitchFamily="34" charset="0"/>
                <a:ea typeface="Calibri" panose="020F0502020204030204" pitchFamily="34" charset="0"/>
                <a:cs typeface="Times New Roman" panose="02020603050405020304" pitchFamily="18" charset="0"/>
              </a:rPr>
              <a:t>th</a:t>
            </a:r>
            <a:r>
              <a:rPr lang="en-IN" sz="2000" dirty="0">
                <a:latin typeface="Arial" panose="020B0604020202020204" pitchFamily="34" charset="0"/>
                <a:ea typeface="Calibri" panose="020F0502020204030204" pitchFamily="34" charset="0"/>
                <a:cs typeface="Times New Roman" panose="02020603050405020304" pitchFamily="18" charset="0"/>
              </a:rPr>
              <a:t> September</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Footer Placeholder 5">
            <a:extLst>
              <a:ext uri="{FF2B5EF4-FFF2-40B4-BE49-F238E27FC236}">
                <a16:creationId xmlns:a16="http://schemas.microsoft.com/office/drawing/2014/main" id="{D5321B5B-4C52-4C4C-8668-F560DBC29EBD}"/>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7" name="TextBox 6">
            <a:hlinkClick r:id="rId2" action="ppaction://hlinksldjump"/>
            <a:extLst>
              <a:ext uri="{FF2B5EF4-FFF2-40B4-BE49-F238E27FC236}">
                <a16:creationId xmlns:a16="http://schemas.microsoft.com/office/drawing/2014/main" id="{4D4671E6-B087-47B1-B193-9FDC322B0D33}"/>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16350504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0BAA0F-D125-4516-B405-1315DEF2B0A9}"/>
              </a:ext>
            </a:extLst>
          </p:cNvPr>
          <p:cNvSpPr/>
          <p:nvPr/>
        </p:nvSpPr>
        <p:spPr>
          <a:xfrm>
            <a:off x="306647" y="262439"/>
            <a:ext cx="2686954" cy="530145"/>
          </a:xfrm>
          <a:prstGeom prst="rect">
            <a:avLst/>
          </a:prstGeom>
        </p:spPr>
        <p:txBody>
          <a:bodyPr wrap="none">
            <a:spAutoFit/>
          </a:bodyPr>
          <a:lstStyle/>
          <a:p>
            <a:pPr marL="342900" lvl="0" indent="-342900" algn="just">
              <a:lnSpc>
                <a:spcPct val="107000"/>
              </a:lnSpc>
              <a:spcAft>
                <a:spcPts val="800"/>
              </a:spcAft>
              <a:buFont typeface="Wingdings" panose="05000000000000000000" pitchFamily="2" charset="2"/>
              <a:buChar char=""/>
            </a:pPr>
            <a:r>
              <a:rPr lang="en-IN" sz="28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Other Points</a:t>
            </a:r>
            <a:endParaRPr lang="en-IN" sz="28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4780E102-3690-40DC-BE82-69E3ECC17F41}"/>
              </a:ext>
            </a:extLst>
          </p:cNvPr>
          <p:cNvSpPr/>
          <p:nvPr/>
        </p:nvSpPr>
        <p:spPr>
          <a:xfrm>
            <a:off x="601759" y="1429088"/>
            <a:ext cx="3988592" cy="467629"/>
          </a:xfrm>
          <a:prstGeom prst="rect">
            <a:avLst/>
          </a:prstGeom>
        </p:spPr>
        <p:txBody>
          <a:bodyPr wrap="none">
            <a:spAutoFit/>
          </a:bodyPr>
          <a:lstStyle/>
          <a:p>
            <a:pPr marL="342900" lvl="0" indent="-342900" algn="just">
              <a:lnSpc>
                <a:spcPct val="107000"/>
              </a:lnSpc>
              <a:spcAft>
                <a:spcPts val="800"/>
              </a:spcAft>
              <a:buFont typeface="+mj-lt"/>
              <a:buAutoNum type="arabicPeriod"/>
            </a:pPr>
            <a:r>
              <a:rPr lang="en-IN" sz="2400"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Cash Receipts/Payments</a:t>
            </a:r>
            <a:endParaRPr lang="en-IN"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D58D7CF0-864D-4149-91B9-7DA001D1EE87}"/>
              </a:ext>
            </a:extLst>
          </p:cNvPr>
          <p:cNvSpPr/>
          <p:nvPr/>
        </p:nvSpPr>
        <p:spPr>
          <a:xfrm>
            <a:off x="601759" y="2203214"/>
            <a:ext cx="9125565" cy="3142207"/>
          </a:xfrm>
          <a:prstGeom prst="rect">
            <a:avLst/>
          </a:prstGeom>
        </p:spPr>
        <p:txBody>
          <a:bodyPr wrap="square">
            <a:spAutoFit/>
          </a:bodyPr>
          <a:lstStyle/>
          <a:p>
            <a:pPr algn="just">
              <a:lnSpc>
                <a:spcPct val="107000"/>
              </a:lnSpc>
            </a:pPr>
            <a:r>
              <a:rPr lang="en-IN" sz="2000" dirty="0">
                <a:latin typeface="Arial" panose="020B0604020202020204" pitchFamily="34" charset="0"/>
                <a:ea typeface="Calibri" panose="020F0502020204030204" pitchFamily="34" charset="0"/>
                <a:cs typeface="Times New Roman" panose="02020603050405020304" pitchFamily="18" charset="0"/>
              </a:rPr>
              <a:t> 269ST : Cannot receive an Amount of Rs 2,00,000 or more </a:t>
            </a:r>
          </a:p>
          <a:p>
            <a:pPr lvl="0" algn="just">
              <a:lnSpc>
                <a:spcPct val="107000"/>
              </a:lnSpc>
              <a:spcAft>
                <a:spcPts val="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In aggregate from a person in a day or</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 in respect of a single transaction; or</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 in respect of transactions relating to one event or occasion from a person,</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otherwise than by an account payee cheque or an account payee bank draft or use of electronic clearing system through a bank account </a:t>
            </a:r>
            <a:r>
              <a:rPr lang="en-IN" sz="2000" u="sng" baseline="30000" dirty="0">
                <a:latin typeface="Arial" panose="020B0604020202020204" pitchFamily="34" charset="0"/>
                <a:ea typeface="Calibri" panose="020F0502020204030204" pitchFamily="34" charset="0"/>
                <a:cs typeface="Times New Roman" panose="02020603050405020304" pitchFamily="18" charset="0"/>
              </a:rPr>
              <a:t>69</a:t>
            </a:r>
            <a:r>
              <a:rPr lang="en-IN" sz="2000" b="1" dirty="0">
                <a:latin typeface="Arial" panose="020B0604020202020204" pitchFamily="34" charset="0"/>
                <a:ea typeface="Calibri" panose="020F0502020204030204" pitchFamily="34" charset="0"/>
                <a:cs typeface="Times New Roman" panose="02020603050405020304" pitchFamily="18" charset="0"/>
              </a:rPr>
              <a:t>[</a:t>
            </a:r>
            <a:r>
              <a:rPr lang="en-IN" sz="2000" i="1" dirty="0">
                <a:latin typeface="Arial" panose="020B0604020202020204" pitchFamily="34" charset="0"/>
                <a:ea typeface="Calibri" panose="020F0502020204030204" pitchFamily="34" charset="0"/>
                <a:cs typeface="Times New Roman" panose="02020603050405020304" pitchFamily="18" charset="0"/>
              </a:rPr>
              <a:t>or through such other electronic mode as may be prescribed</a:t>
            </a:r>
            <a:r>
              <a:rPr lang="en-IN" sz="2000" b="1" dirty="0">
                <a:latin typeface="Arial" panose="020B0604020202020204" pitchFamily="34" charset="0"/>
                <a:ea typeface="Calibri" panose="020F0502020204030204" pitchFamily="34" charset="0"/>
                <a:cs typeface="Times New Roman" panose="02020603050405020304" pitchFamily="18" charset="0"/>
              </a:rPr>
              <a:t>]</a:t>
            </a:r>
            <a:r>
              <a:rPr lang="en-IN" sz="2000" dirty="0">
                <a:latin typeface="Arial" panose="020B0604020202020204" pitchFamily="34" charset="0"/>
                <a:ea typeface="Calibri" panose="020F0502020204030204" pitchFamily="34" charset="0"/>
                <a:cs typeface="Times New Roman" panose="02020603050405020304" pitchFamily="18" charset="0"/>
              </a:rPr>
              <a:t>: </a:t>
            </a:r>
            <a:r>
              <a:rPr lang="en-IN" sz="2000" b="1" dirty="0">
                <a:latin typeface="Arial" panose="020B0604020202020204" pitchFamily="34" charset="0"/>
                <a:ea typeface="Calibri" panose="020F0502020204030204" pitchFamily="34" charset="0"/>
                <a:cs typeface="Times New Roman" panose="02020603050405020304" pitchFamily="18" charset="0"/>
              </a:rPr>
              <a:t>Penalty equivalent amount received in cash is levied if above provision is not complied </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Arrow: Right 5">
            <a:extLst>
              <a:ext uri="{FF2B5EF4-FFF2-40B4-BE49-F238E27FC236}">
                <a16:creationId xmlns:a16="http://schemas.microsoft.com/office/drawing/2014/main" id="{027D03AC-BC90-4981-8F74-9E2286D9CCB9}"/>
              </a:ext>
            </a:extLst>
          </p:cNvPr>
          <p:cNvSpPr/>
          <p:nvPr/>
        </p:nvSpPr>
        <p:spPr>
          <a:xfrm>
            <a:off x="250687" y="1518585"/>
            <a:ext cx="351072" cy="2156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Footer Placeholder 7">
            <a:extLst>
              <a:ext uri="{FF2B5EF4-FFF2-40B4-BE49-F238E27FC236}">
                <a16:creationId xmlns:a16="http://schemas.microsoft.com/office/drawing/2014/main" id="{EA653C70-A64E-4FBE-81EE-D9862770C3D0}"/>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9" name="TextBox 8">
            <a:hlinkClick r:id="rId2" action="ppaction://hlinksldjump"/>
            <a:extLst>
              <a:ext uri="{FF2B5EF4-FFF2-40B4-BE49-F238E27FC236}">
                <a16:creationId xmlns:a16="http://schemas.microsoft.com/office/drawing/2014/main" id="{4E9D6C41-DD27-4735-AD87-43A19BFC0FB8}"/>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3439979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Right 1">
            <a:extLst>
              <a:ext uri="{FF2B5EF4-FFF2-40B4-BE49-F238E27FC236}">
                <a16:creationId xmlns:a16="http://schemas.microsoft.com/office/drawing/2014/main" id="{329F19B5-FFDD-441C-9E86-4A78200748A3}"/>
              </a:ext>
            </a:extLst>
          </p:cNvPr>
          <p:cNvSpPr/>
          <p:nvPr/>
        </p:nvSpPr>
        <p:spPr>
          <a:xfrm>
            <a:off x="203390" y="751170"/>
            <a:ext cx="351072" cy="2156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Rectangle 2">
            <a:extLst>
              <a:ext uri="{FF2B5EF4-FFF2-40B4-BE49-F238E27FC236}">
                <a16:creationId xmlns:a16="http://schemas.microsoft.com/office/drawing/2014/main" id="{90EDFE18-A499-4FE0-8EDB-19D82E7F97A8}"/>
              </a:ext>
            </a:extLst>
          </p:cNvPr>
          <p:cNvSpPr/>
          <p:nvPr/>
        </p:nvSpPr>
        <p:spPr>
          <a:xfrm>
            <a:off x="677334" y="751170"/>
            <a:ext cx="9223411" cy="2051652"/>
          </a:xfrm>
          <a:prstGeom prst="rect">
            <a:avLst/>
          </a:prstGeom>
        </p:spPr>
        <p:txBody>
          <a:bodyPr wrap="square">
            <a:spAutoFit/>
          </a:bodyPr>
          <a:lstStyle/>
          <a:p>
            <a:pPr lvl="0" algn="just">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Cannot accept deposit / Loan from another person for an amount exceeding Rs. 20000 (single or aggregate) during PY otherwise than otherwise by an account payee cheque or account payee bank draft or use of electronic clearing system through a bank account or other prescribed mode. However not apply not apply if accepted from/by or paid to/by Government/government company/ banking company/ statutory corporation/ prescribed institution or association.</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85E5C8C0-2847-4520-8902-8F40BE8B8723}"/>
              </a:ext>
            </a:extLst>
          </p:cNvPr>
          <p:cNvSpPr/>
          <p:nvPr/>
        </p:nvSpPr>
        <p:spPr>
          <a:xfrm>
            <a:off x="570187" y="3429000"/>
            <a:ext cx="9882351" cy="2380973"/>
          </a:xfrm>
          <a:prstGeom prst="rect">
            <a:avLst/>
          </a:prstGeom>
        </p:spPr>
        <p:txBody>
          <a:bodyPr wrap="square">
            <a:spAutoFit/>
          </a:bodyPr>
          <a:lstStyle/>
          <a:p>
            <a:pPr lvl="0" algn="just">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Cannot repay the loan/deposit including interest thereon for an amount exceeding Rs. 20000 (single or aggregate) during PY otherwise than as per section 269SS otherwise by an account payee cheque or account payee bank draft or use of electronic clearing system through a bank account or other prescribed mode. However, the provision not apply if accepted/taken from Government/government company/ banking company/Post office saving bank/co-op bank/ statutory corporation/ prescribed institution or association.</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Arrow: Right 4">
            <a:extLst>
              <a:ext uri="{FF2B5EF4-FFF2-40B4-BE49-F238E27FC236}">
                <a16:creationId xmlns:a16="http://schemas.microsoft.com/office/drawing/2014/main" id="{52DC145F-A2A1-4F86-BF65-4CF12F226702}"/>
              </a:ext>
            </a:extLst>
          </p:cNvPr>
          <p:cNvSpPr/>
          <p:nvPr/>
        </p:nvSpPr>
        <p:spPr>
          <a:xfrm>
            <a:off x="203390" y="3429000"/>
            <a:ext cx="351072" cy="2156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a:extLst>
              <a:ext uri="{FF2B5EF4-FFF2-40B4-BE49-F238E27FC236}">
                <a16:creationId xmlns:a16="http://schemas.microsoft.com/office/drawing/2014/main" id="{C2B967F5-9D8F-4B93-BAD8-5160EF208775}"/>
              </a:ext>
            </a:extLst>
          </p:cNvPr>
          <p:cNvSpPr txBox="1"/>
          <p:nvPr/>
        </p:nvSpPr>
        <p:spPr>
          <a:xfrm>
            <a:off x="9343697" y="6273225"/>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9" name="Footer Placeholder 8">
            <a:extLst>
              <a:ext uri="{FF2B5EF4-FFF2-40B4-BE49-F238E27FC236}">
                <a16:creationId xmlns:a16="http://schemas.microsoft.com/office/drawing/2014/main" id="{D6F70913-3942-4540-9511-FD575F1256B7}"/>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10" name="TextBox 9">
            <a:hlinkClick r:id="rId2" action="ppaction://hlinksldjump"/>
            <a:extLst>
              <a:ext uri="{FF2B5EF4-FFF2-40B4-BE49-F238E27FC236}">
                <a16:creationId xmlns:a16="http://schemas.microsoft.com/office/drawing/2014/main" id="{6661BB8C-3119-41CB-8CD3-DDA04659789F}"/>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17749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92CFB22-143E-4110-8279-9015473314AA}"/>
              </a:ext>
            </a:extLst>
          </p:cNvPr>
          <p:cNvSpPr/>
          <p:nvPr/>
        </p:nvSpPr>
        <p:spPr>
          <a:xfrm>
            <a:off x="914399" y="1077447"/>
            <a:ext cx="8387255" cy="1722331"/>
          </a:xfrm>
          <a:prstGeom prst="rect">
            <a:avLst/>
          </a:prstGeom>
        </p:spPr>
        <p:txBody>
          <a:bodyPr wrap="square">
            <a:spAutoFit/>
          </a:bodyPr>
          <a:lstStyle/>
          <a:p>
            <a:pPr lvl="0" algn="just">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In case if </a:t>
            </a:r>
            <a:r>
              <a:rPr lang="en-IN" sz="2000" dirty="0" err="1">
                <a:latin typeface="Arial" panose="020B0604020202020204" pitchFamily="34" charset="0"/>
                <a:ea typeface="Calibri" panose="020F0502020204030204" pitchFamily="34" charset="0"/>
                <a:cs typeface="Times New Roman" panose="02020603050405020304" pitchFamily="18" charset="0"/>
              </a:rPr>
              <a:t>assessee</a:t>
            </a:r>
            <a:r>
              <a:rPr lang="en-IN" sz="2000" dirty="0">
                <a:latin typeface="Arial" panose="020B0604020202020204" pitchFamily="34" charset="0"/>
                <a:ea typeface="Calibri" panose="020F0502020204030204" pitchFamily="34" charset="0"/>
                <a:cs typeface="Times New Roman" panose="02020603050405020304" pitchFamily="18" charset="0"/>
              </a:rPr>
              <a:t> not opting for presumptive income under section 44ADA. Cannot not make payment exceeding Rs. 10,000 otherwise than account payee cheque or account payee bank draft or use of electronic clearing system through a bank account or other prescribed mode in order to claim expenditure as deduction from income from profession.</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Arrow: Right 2">
            <a:extLst>
              <a:ext uri="{FF2B5EF4-FFF2-40B4-BE49-F238E27FC236}">
                <a16:creationId xmlns:a16="http://schemas.microsoft.com/office/drawing/2014/main" id="{F7050129-3827-4228-9D21-D5DDFCAD3DF5}"/>
              </a:ext>
            </a:extLst>
          </p:cNvPr>
          <p:cNvSpPr/>
          <p:nvPr/>
        </p:nvSpPr>
        <p:spPr>
          <a:xfrm>
            <a:off x="273269" y="1235102"/>
            <a:ext cx="351072" cy="2156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IN" dirty="0"/>
          </a:p>
        </p:txBody>
      </p:sp>
      <p:sp>
        <p:nvSpPr>
          <p:cNvPr id="6" name="Footer Placeholder 5">
            <a:extLst>
              <a:ext uri="{FF2B5EF4-FFF2-40B4-BE49-F238E27FC236}">
                <a16:creationId xmlns:a16="http://schemas.microsoft.com/office/drawing/2014/main" id="{A8FD8A36-2444-40D6-BE3A-22EEA54BE397}"/>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7" name="TextBox 6">
            <a:hlinkClick r:id="rId2" action="ppaction://hlinksldjump"/>
            <a:extLst>
              <a:ext uri="{FF2B5EF4-FFF2-40B4-BE49-F238E27FC236}">
                <a16:creationId xmlns:a16="http://schemas.microsoft.com/office/drawing/2014/main" id="{0A458247-7AED-4DCA-BB94-DAAD0889B77B}"/>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1483468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0F1CF63-F039-4EB7-A4B0-44AAEC0E0AA5}"/>
              </a:ext>
            </a:extLst>
          </p:cNvPr>
          <p:cNvSpPr/>
          <p:nvPr/>
        </p:nvSpPr>
        <p:spPr>
          <a:xfrm>
            <a:off x="451087" y="176748"/>
            <a:ext cx="2638955" cy="519886"/>
          </a:xfrm>
          <a:prstGeom prst="rect">
            <a:avLst/>
          </a:prstGeom>
        </p:spPr>
        <p:txBody>
          <a:bodyPr wrap="square">
            <a:spAutoFit/>
          </a:bodyPr>
          <a:lstStyle/>
          <a:p>
            <a:pPr lvl="0" algn="just">
              <a:lnSpc>
                <a:spcPct val="107000"/>
              </a:lnSpc>
              <a:spcAft>
                <a:spcPts val="800"/>
              </a:spcAft>
            </a:pPr>
            <a:r>
              <a:rPr lang="en-IN" sz="24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2. </a:t>
            </a:r>
            <a:r>
              <a:rPr lang="en-IN" sz="28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TDS</a:t>
            </a:r>
            <a:r>
              <a:rPr lang="en-IN" sz="24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endParaRPr lang="en-IN" sz="2400" b="1" u="sng"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F25C52D3-4243-42E3-83C8-368F0588A065}"/>
              </a:ext>
            </a:extLst>
          </p:cNvPr>
          <p:cNvGraphicFramePr>
            <a:graphicFrameLocks noGrp="1"/>
          </p:cNvGraphicFramePr>
          <p:nvPr>
            <p:extLst>
              <p:ext uri="{D42A27DB-BD31-4B8C-83A1-F6EECF244321}">
                <p14:modId xmlns:p14="http://schemas.microsoft.com/office/powerpoint/2010/main" val="1096323416"/>
              </p:ext>
            </p:extLst>
          </p:nvPr>
        </p:nvGraphicFramePr>
        <p:xfrm>
          <a:off x="167307" y="846645"/>
          <a:ext cx="9260472" cy="5561902"/>
        </p:xfrm>
        <a:graphic>
          <a:graphicData uri="http://schemas.openxmlformats.org/drawingml/2006/table">
            <a:tbl>
              <a:tblPr firstRow="1" firstCol="1" bandRow="1">
                <a:tableStyleId>{5C22544A-7EE6-4342-B048-85BDC9FD1C3A}</a:tableStyleId>
              </a:tblPr>
              <a:tblGrid>
                <a:gridCol w="4630236">
                  <a:extLst>
                    <a:ext uri="{9D8B030D-6E8A-4147-A177-3AD203B41FA5}">
                      <a16:colId xmlns:a16="http://schemas.microsoft.com/office/drawing/2014/main" val="2032004522"/>
                    </a:ext>
                  </a:extLst>
                </a:gridCol>
                <a:gridCol w="4630236">
                  <a:extLst>
                    <a:ext uri="{9D8B030D-6E8A-4147-A177-3AD203B41FA5}">
                      <a16:colId xmlns:a16="http://schemas.microsoft.com/office/drawing/2014/main" val="855596373"/>
                    </a:ext>
                  </a:extLst>
                </a:gridCol>
              </a:tblGrid>
              <a:tr h="1514471">
                <a:tc>
                  <a:txBody>
                    <a:bodyPr/>
                    <a:lstStyle/>
                    <a:p>
                      <a:pPr marL="457200" algn="just">
                        <a:lnSpc>
                          <a:spcPct val="107000"/>
                        </a:lnSpc>
                        <a:spcAft>
                          <a:spcPts val="0"/>
                        </a:spcAft>
                      </a:pPr>
                      <a:r>
                        <a:rPr lang="en-IN" sz="1600" dirty="0">
                          <a:effectLst/>
                        </a:rPr>
                        <a:t>Section 194C Payment to resident contractor/sub-contractor if sum </a:t>
                      </a:r>
                      <a:r>
                        <a:rPr lang="en-IN" sz="1600" dirty="0" err="1">
                          <a:effectLst/>
                        </a:rPr>
                        <a:t>ind</a:t>
                      </a:r>
                      <a:r>
                        <a:rPr lang="en-IN" sz="1600" dirty="0">
                          <a:effectLst/>
                        </a:rPr>
                        <a:t> &gt; 30000 or aggregate 1,00,000</a:t>
                      </a:r>
                    </a:p>
                    <a:p>
                      <a:pPr marL="457200" algn="just">
                        <a:lnSpc>
                          <a:spcPct val="107000"/>
                        </a:lnSpc>
                        <a:spcAft>
                          <a:spcPts val="0"/>
                        </a:spcAft>
                      </a:pPr>
                      <a:r>
                        <a:rPr lang="en-IN" sz="1600" dirty="0">
                          <a:effectLst/>
                        </a:rPr>
                        <a:t> </a:t>
                      </a:r>
                    </a:p>
                    <a:p>
                      <a:pPr marL="342900" lvl="0" indent="-342900" algn="just">
                        <a:lnSpc>
                          <a:spcPct val="107000"/>
                        </a:lnSpc>
                        <a:spcAft>
                          <a:spcPts val="800"/>
                        </a:spcAft>
                        <a:buFont typeface="+mj-lt"/>
                        <a:buAutoNum type="alphaLcParenR"/>
                      </a:pPr>
                      <a:r>
                        <a:rPr lang="en-IN" sz="1600" dirty="0">
                          <a:effectLst/>
                        </a:rPr>
                        <a:t>HUF/Individuals</a:t>
                      </a:r>
                    </a:p>
                    <a:p>
                      <a:pPr marL="228600" algn="just">
                        <a:lnSpc>
                          <a:spcPct val="107000"/>
                        </a:lnSpc>
                        <a:spcAft>
                          <a:spcPts val="800"/>
                        </a:spcAft>
                      </a:pPr>
                      <a:r>
                        <a:rPr lang="en-IN" sz="1600" dirty="0">
                          <a:effectLst/>
                        </a:rPr>
                        <a:t>b) Others</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985" marR="59985" marT="0" marB="0">
                    <a:solidFill>
                      <a:schemeClr val="accent2">
                        <a:alpha val="90000"/>
                      </a:schemeClr>
                    </a:solidFill>
                  </a:tcPr>
                </a:tc>
                <a:tc>
                  <a:txBody>
                    <a:bodyPr/>
                    <a:lstStyle/>
                    <a:p>
                      <a:pPr marL="457200" algn="just">
                        <a:lnSpc>
                          <a:spcPct val="107000"/>
                        </a:lnSpc>
                        <a:spcAft>
                          <a:spcPts val="0"/>
                        </a:spcAft>
                      </a:pPr>
                      <a:r>
                        <a:rPr lang="en-IN" sz="1600" dirty="0">
                          <a:effectLst/>
                        </a:rPr>
                        <a:t> </a:t>
                      </a:r>
                    </a:p>
                    <a:p>
                      <a:pPr marL="457200" algn="just">
                        <a:lnSpc>
                          <a:spcPct val="107000"/>
                        </a:lnSpc>
                        <a:spcAft>
                          <a:spcPts val="0"/>
                        </a:spcAft>
                      </a:pPr>
                      <a:r>
                        <a:rPr lang="en-IN" sz="1600" dirty="0">
                          <a:solidFill>
                            <a:schemeClr val="tx1"/>
                          </a:solidFill>
                          <a:effectLst/>
                        </a:rPr>
                        <a:t>At the time of earlier of payment/credit </a:t>
                      </a:r>
                    </a:p>
                    <a:p>
                      <a:pPr marL="457200" algn="just">
                        <a:lnSpc>
                          <a:spcPct val="107000"/>
                        </a:lnSpc>
                        <a:spcAft>
                          <a:spcPts val="0"/>
                        </a:spcAft>
                      </a:pPr>
                      <a:r>
                        <a:rPr lang="en-IN" sz="1600" dirty="0">
                          <a:solidFill>
                            <a:schemeClr val="tx1"/>
                          </a:solidFill>
                          <a:effectLst/>
                        </a:rPr>
                        <a:t> </a:t>
                      </a:r>
                    </a:p>
                    <a:p>
                      <a:pPr marL="457200" algn="just">
                        <a:lnSpc>
                          <a:spcPct val="107000"/>
                        </a:lnSpc>
                        <a:spcAft>
                          <a:spcPts val="0"/>
                        </a:spcAft>
                      </a:pPr>
                      <a:r>
                        <a:rPr lang="en-IN" sz="1600" dirty="0">
                          <a:solidFill>
                            <a:schemeClr val="tx1"/>
                          </a:solidFill>
                          <a:effectLst/>
                        </a:rPr>
                        <a:t>1%</a:t>
                      </a:r>
                    </a:p>
                    <a:p>
                      <a:pPr marL="457200" algn="just">
                        <a:lnSpc>
                          <a:spcPct val="107000"/>
                        </a:lnSpc>
                        <a:spcAft>
                          <a:spcPts val="0"/>
                        </a:spcAft>
                      </a:pPr>
                      <a:r>
                        <a:rPr lang="en-IN" sz="1600" dirty="0">
                          <a:solidFill>
                            <a:schemeClr val="tx1"/>
                          </a:solidFill>
                          <a:effectLst/>
                        </a:rPr>
                        <a:t> </a:t>
                      </a:r>
                    </a:p>
                    <a:p>
                      <a:pPr marL="457200" algn="just">
                        <a:lnSpc>
                          <a:spcPct val="107000"/>
                        </a:lnSpc>
                        <a:spcAft>
                          <a:spcPts val="800"/>
                        </a:spcAft>
                      </a:pPr>
                      <a:r>
                        <a:rPr lang="en-IN" sz="1600" dirty="0">
                          <a:solidFill>
                            <a:schemeClr val="tx1"/>
                          </a:solidFill>
                          <a:effectLst/>
                        </a:rPr>
                        <a:t>2%</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985" marR="59985" marT="0" marB="0">
                    <a:solidFill>
                      <a:schemeClr val="accent2">
                        <a:alpha val="90000"/>
                      </a:schemeClr>
                    </a:solidFill>
                  </a:tcPr>
                </a:tc>
                <a:extLst>
                  <a:ext uri="{0D108BD9-81ED-4DB2-BD59-A6C34878D82A}">
                    <a16:rowId xmlns:a16="http://schemas.microsoft.com/office/drawing/2014/main" val="1430041928"/>
                  </a:ext>
                </a:extLst>
              </a:tr>
              <a:tr h="1421416">
                <a:tc>
                  <a:txBody>
                    <a:bodyPr/>
                    <a:lstStyle/>
                    <a:p>
                      <a:pPr marL="457200" algn="just">
                        <a:lnSpc>
                          <a:spcPct val="107000"/>
                        </a:lnSpc>
                        <a:spcAft>
                          <a:spcPts val="0"/>
                        </a:spcAft>
                      </a:pPr>
                      <a:r>
                        <a:rPr lang="en-IN" sz="1600" dirty="0">
                          <a:effectLst/>
                        </a:rPr>
                        <a:t>194I Rent if </a:t>
                      </a:r>
                      <a:r>
                        <a:rPr lang="en-IN" sz="1600" dirty="0" err="1">
                          <a:effectLst/>
                        </a:rPr>
                        <a:t>ind</a:t>
                      </a:r>
                      <a:r>
                        <a:rPr lang="en-IN" sz="1600" dirty="0">
                          <a:effectLst/>
                        </a:rPr>
                        <a:t>/aggregate amount &gt; 2,40,000</a:t>
                      </a:r>
                    </a:p>
                    <a:p>
                      <a:pPr marL="457200" algn="just">
                        <a:lnSpc>
                          <a:spcPct val="107000"/>
                        </a:lnSpc>
                        <a:spcAft>
                          <a:spcPts val="0"/>
                        </a:spcAft>
                      </a:pPr>
                      <a:r>
                        <a:rPr lang="en-IN" sz="1600" dirty="0">
                          <a:effectLst/>
                        </a:rPr>
                        <a:t> </a:t>
                      </a:r>
                    </a:p>
                    <a:p>
                      <a:pPr marL="342900" lvl="0" indent="-342900" algn="just">
                        <a:lnSpc>
                          <a:spcPct val="107000"/>
                        </a:lnSpc>
                        <a:spcAft>
                          <a:spcPts val="0"/>
                        </a:spcAft>
                        <a:buFont typeface="+mj-lt"/>
                        <a:buAutoNum type="alphaLcParenR"/>
                      </a:pPr>
                      <a:r>
                        <a:rPr lang="en-IN" sz="1600" dirty="0">
                          <a:effectLst/>
                        </a:rPr>
                        <a:t>Plant &amp; Machinery</a:t>
                      </a:r>
                    </a:p>
                    <a:p>
                      <a:pPr marL="342900" lvl="0" indent="-342900" algn="just">
                        <a:lnSpc>
                          <a:spcPct val="107000"/>
                        </a:lnSpc>
                        <a:spcAft>
                          <a:spcPts val="0"/>
                        </a:spcAft>
                        <a:buFont typeface="+mj-lt"/>
                        <a:buAutoNum type="alphaLcParenR"/>
                      </a:pPr>
                      <a:r>
                        <a:rPr lang="en-IN" sz="1600" dirty="0">
                          <a:effectLst/>
                        </a:rPr>
                        <a:t> Land or building or furniture or fitting</a:t>
                      </a:r>
                    </a:p>
                    <a:p>
                      <a:pPr marL="457200" algn="just">
                        <a:lnSpc>
                          <a:spcPct val="107000"/>
                        </a:lnSpc>
                        <a:spcAft>
                          <a:spcPts val="0"/>
                        </a:spcAft>
                      </a:pPr>
                      <a:r>
                        <a:rPr lang="en-IN" sz="1600" dirty="0">
                          <a:effectLst/>
                        </a:rPr>
                        <a:t>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985" marR="59985" marT="0" marB="0">
                    <a:solidFill>
                      <a:schemeClr val="accent2">
                        <a:alpha val="90000"/>
                      </a:schemeClr>
                    </a:solidFill>
                  </a:tcPr>
                </a:tc>
                <a:tc>
                  <a:txBody>
                    <a:bodyPr/>
                    <a:lstStyle/>
                    <a:p>
                      <a:pPr marL="457200" algn="just">
                        <a:lnSpc>
                          <a:spcPct val="107000"/>
                        </a:lnSpc>
                        <a:spcAft>
                          <a:spcPts val="0"/>
                        </a:spcAft>
                      </a:pPr>
                      <a:r>
                        <a:rPr lang="en-IN" sz="1600" dirty="0">
                          <a:effectLst/>
                        </a:rPr>
                        <a:t> </a:t>
                      </a:r>
                    </a:p>
                    <a:p>
                      <a:pPr marL="457200" algn="just">
                        <a:lnSpc>
                          <a:spcPct val="107000"/>
                        </a:lnSpc>
                        <a:spcAft>
                          <a:spcPts val="0"/>
                        </a:spcAft>
                      </a:pPr>
                      <a:r>
                        <a:rPr lang="en-IN" sz="1600" dirty="0">
                          <a:effectLst/>
                        </a:rPr>
                        <a:t>At the time of earlier of payment/credit </a:t>
                      </a:r>
                    </a:p>
                    <a:p>
                      <a:pPr marL="457200" algn="just">
                        <a:lnSpc>
                          <a:spcPct val="107000"/>
                        </a:lnSpc>
                        <a:spcAft>
                          <a:spcPts val="0"/>
                        </a:spcAft>
                      </a:pPr>
                      <a:r>
                        <a:rPr lang="en-IN" sz="1600" dirty="0">
                          <a:effectLst/>
                        </a:rPr>
                        <a:t> </a:t>
                      </a:r>
                    </a:p>
                    <a:p>
                      <a:pPr marL="457200" algn="just">
                        <a:lnSpc>
                          <a:spcPct val="107000"/>
                        </a:lnSpc>
                        <a:spcAft>
                          <a:spcPts val="0"/>
                        </a:spcAft>
                      </a:pPr>
                      <a:r>
                        <a:rPr lang="en-IN" sz="1600" dirty="0">
                          <a:effectLst/>
                        </a:rPr>
                        <a:t>2%</a:t>
                      </a:r>
                    </a:p>
                    <a:p>
                      <a:pPr marL="457200" algn="just">
                        <a:lnSpc>
                          <a:spcPct val="107000"/>
                        </a:lnSpc>
                        <a:spcAft>
                          <a:spcPts val="800"/>
                        </a:spcAft>
                      </a:pPr>
                      <a:r>
                        <a:rPr lang="en-IN" sz="1600" dirty="0">
                          <a:effectLst/>
                        </a:rPr>
                        <a:t>10%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985" marR="59985" marT="0" marB="0">
                    <a:solidFill>
                      <a:schemeClr val="accent2">
                        <a:alpha val="90000"/>
                      </a:schemeClr>
                    </a:solidFill>
                  </a:tcPr>
                </a:tc>
                <a:extLst>
                  <a:ext uri="{0D108BD9-81ED-4DB2-BD59-A6C34878D82A}">
                    <a16:rowId xmlns:a16="http://schemas.microsoft.com/office/drawing/2014/main" val="45313679"/>
                  </a:ext>
                </a:extLst>
              </a:tr>
              <a:tr h="943462">
                <a:tc>
                  <a:txBody>
                    <a:bodyPr/>
                    <a:lstStyle/>
                    <a:p>
                      <a:pPr marL="457200" algn="just">
                        <a:lnSpc>
                          <a:spcPct val="107000"/>
                        </a:lnSpc>
                        <a:spcAft>
                          <a:spcPts val="0"/>
                        </a:spcAft>
                      </a:pPr>
                      <a:r>
                        <a:rPr lang="en-IN" sz="1600" dirty="0">
                          <a:effectLst/>
                        </a:rPr>
                        <a:t>194IA Payment on transfer of certain immovable property, other than agricultural land, where consideration =&gt;50,00,000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985" marR="59985" marT="0" marB="0">
                    <a:solidFill>
                      <a:schemeClr val="accent2">
                        <a:alpha val="90000"/>
                      </a:schemeClr>
                    </a:solidFill>
                  </a:tcPr>
                </a:tc>
                <a:tc>
                  <a:txBody>
                    <a:bodyPr/>
                    <a:lstStyle/>
                    <a:p>
                      <a:pPr marL="457200" algn="just">
                        <a:lnSpc>
                          <a:spcPct val="107000"/>
                        </a:lnSpc>
                        <a:spcAft>
                          <a:spcPts val="0"/>
                        </a:spcAft>
                      </a:pPr>
                      <a:r>
                        <a:rPr lang="en-IN" sz="1600" dirty="0">
                          <a:effectLst/>
                        </a:rPr>
                        <a:t>1%</a:t>
                      </a:r>
                    </a:p>
                    <a:p>
                      <a:pPr marL="457200" algn="just">
                        <a:lnSpc>
                          <a:spcPct val="107000"/>
                        </a:lnSpc>
                        <a:spcAft>
                          <a:spcPts val="800"/>
                        </a:spcAft>
                      </a:pPr>
                      <a:r>
                        <a:rPr lang="en-IN" sz="1600" dirty="0">
                          <a:effectLst/>
                        </a:rPr>
                        <a:t>At the time of earlier of payment/credit</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985" marR="59985" marT="0" marB="0">
                    <a:solidFill>
                      <a:schemeClr val="accent2">
                        <a:alpha val="90000"/>
                      </a:schemeClr>
                    </a:solidFill>
                  </a:tcPr>
                </a:tc>
                <a:extLst>
                  <a:ext uri="{0D108BD9-81ED-4DB2-BD59-A6C34878D82A}">
                    <a16:rowId xmlns:a16="http://schemas.microsoft.com/office/drawing/2014/main" val="4038436681"/>
                  </a:ext>
                </a:extLst>
              </a:tr>
              <a:tr h="1212915">
                <a:tc>
                  <a:txBody>
                    <a:bodyPr/>
                    <a:lstStyle/>
                    <a:p>
                      <a:pPr algn="just">
                        <a:spcAft>
                          <a:spcPts val="400"/>
                        </a:spcAft>
                      </a:pPr>
                      <a:r>
                        <a:rPr lang="en-IN" sz="1600" dirty="0">
                          <a:effectLst/>
                        </a:rPr>
                        <a:t>194IB Payment of rent &gt; Rs.50,000 per month by individual or HUF not liable to tax audit</a:t>
                      </a:r>
                    </a:p>
                    <a:p>
                      <a:pPr algn="just">
                        <a:spcAft>
                          <a:spcPts val="400"/>
                        </a:spcAft>
                      </a:pPr>
                      <a:r>
                        <a:rPr lang="en-IN" sz="1600" dirty="0">
                          <a:effectLst/>
                        </a:rPr>
                        <a:t>Note: This provision is applicable from June 1, 2017</a:t>
                      </a:r>
                    </a:p>
                    <a:p>
                      <a:pPr marL="457200" algn="just">
                        <a:lnSpc>
                          <a:spcPct val="107000"/>
                        </a:lnSpc>
                        <a:spcAft>
                          <a:spcPts val="0"/>
                        </a:spcAft>
                      </a:pPr>
                      <a:r>
                        <a:rPr lang="en-IN" sz="1600" dirty="0">
                          <a:effectLst/>
                        </a:rPr>
                        <a:t>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985" marR="59985" marT="0" marB="0">
                    <a:solidFill>
                      <a:schemeClr val="accent2">
                        <a:alpha val="90000"/>
                      </a:schemeClr>
                    </a:solidFill>
                  </a:tcPr>
                </a:tc>
                <a:tc>
                  <a:txBody>
                    <a:bodyPr/>
                    <a:lstStyle/>
                    <a:p>
                      <a:pPr marL="457200" algn="just">
                        <a:lnSpc>
                          <a:spcPct val="107000"/>
                        </a:lnSpc>
                        <a:spcAft>
                          <a:spcPts val="0"/>
                        </a:spcAft>
                      </a:pPr>
                      <a:r>
                        <a:rPr lang="en-IN" sz="1600" dirty="0">
                          <a:effectLst/>
                        </a:rPr>
                        <a:t>5%</a:t>
                      </a:r>
                    </a:p>
                    <a:p>
                      <a:pPr marL="457200" algn="just">
                        <a:lnSpc>
                          <a:spcPct val="107000"/>
                        </a:lnSpc>
                        <a:spcAft>
                          <a:spcPts val="800"/>
                        </a:spcAft>
                      </a:pPr>
                      <a:r>
                        <a:rPr lang="en-IN" sz="1600" dirty="0">
                          <a:effectLst/>
                        </a:rPr>
                        <a:t> at the time of earlier of payment or credit of rent for last month of PY/tenancy</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985" marR="59985" marT="0" marB="0">
                    <a:solidFill>
                      <a:schemeClr val="accent2">
                        <a:alpha val="90000"/>
                      </a:schemeClr>
                    </a:solidFill>
                  </a:tcPr>
                </a:tc>
                <a:extLst>
                  <a:ext uri="{0D108BD9-81ED-4DB2-BD59-A6C34878D82A}">
                    <a16:rowId xmlns:a16="http://schemas.microsoft.com/office/drawing/2014/main" val="926694717"/>
                  </a:ext>
                </a:extLst>
              </a:tr>
            </a:tbl>
          </a:graphicData>
        </a:graphic>
      </p:graphicFrame>
      <p:sp>
        <p:nvSpPr>
          <p:cNvPr id="4" name="TextBox 3">
            <a:extLst>
              <a:ext uri="{FF2B5EF4-FFF2-40B4-BE49-F238E27FC236}">
                <a16:creationId xmlns:a16="http://schemas.microsoft.com/office/drawing/2014/main" id="{621DA573-B24A-4AFE-ADED-E1AC8386C48E}"/>
              </a:ext>
            </a:extLst>
          </p:cNvPr>
          <p:cNvSpPr txBox="1"/>
          <p:nvPr/>
        </p:nvSpPr>
        <p:spPr>
          <a:xfrm>
            <a:off x="9616965" y="6274676"/>
            <a:ext cx="2953407" cy="583324"/>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7" name="Footer Placeholder 6">
            <a:extLst>
              <a:ext uri="{FF2B5EF4-FFF2-40B4-BE49-F238E27FC236}">
                <a16:creationId xmlns:a16="http://schemas.microsoft.com/office/drawing/2014/main" id="{CE470024-D48F-420D-BCDD-80DB1F80E589}"/>
              </a:ext>
            </a:extLst>
          </p:cNvPr>
          <p:cNvSpPr>
            <a:spLocks noGrp="1"/>
          </p:cNvSpPr>
          <p:nvPr>
            <p:ph type="ftr" sz="quarter" idx="11"/>
          </p:nvPr>
        </p:nvSpPr>
        <p:spPr>
          <a:xfrm>
            <a:off x="614272" y="6558559"/>
            <a:ext cx="6297612" cy="365125"/>
          </a:xfrm>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8" name="TextBox 7">
            <a:hlinkClick r:id="rId2" action="ppaction://hlinksldjump"/>
            <a:extLst>
              <a:ext uri="{FF2B5EF4-FFF2-40B4-BE49-F238E27FC236}">
                <a16:creationId xmlns:a16="http://schemas.microsoft.com/office/drawing/2014/main" id="{E4FDCB9E-6572-46B5-A279-B0C3F51C30CA}"/>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35605218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368FFCD-2120-4BC4-842A-BF3C2D79B547}"/>
              </a:ext>
            </a:extLst>
          </p:cNvPr>
          <p:cNvGraphicFramePr>
            <a:graphicFrameLocks noGrp="1"/>
          </p:cNvGraphicFramePr>
          <p:nvPr>
            <p:extLst>
              <p:ext uri="{D42A27DB-BD31-4B8C-83A1-F6EECF244321}">
                <p14:modId xmlns:p14="http://schemas.microsoft.com/office/powerpoint/2010/main" val="1991278091"/>
              </p:ext>
            </p:extLst>
          </p:nvPr>
        </p:nvGraphicFramePr>
        <p:xfrm>
          <a:off x="236480" y="121699"/>
          <a:ext cx="9790389" cy="6220495"/>
        </p:xfrm>
        <a:graphic>
          <a:graphicData uri="http://schemas.openxmlformats.org/drawingml/2006/table">
            <a:tbl>
              <a:tblPr firstRow="1" firstCol="1" bandRow="1">
                <a:tableStyleId>{5C22544A-7EE6-4342-B048-85BDC9FD1C3A}</a:tableStyleId>
              </a:tblPr>
              <a:tblGrid>
                <a:gridCol w="7107885">
                  <a:extLst>
                    <a:ext uri="{9D8B030D-6E8A-4147-A177-3AD203B41FA5}">
                      <a16:colId xmlns:a16="http://schemas.microsoft.com/office/drawing/2014/main" val="2579006393"/>
                    </a:ext>
                  </a:extLst>
                </a:gridCol>
                <a:gridCol w="2682504">
                  <a:extLst>
                    <a:ext uri="{9D8B030D-6E8A-4147-A177-3AD203B41FA5}">
                      <a16:colId xmlns:a16="http://schemas.microsoft.com/office/drawing/2014/main" val="2685962656"/>
                    </a:ext>
                  </a:extLst>
                </a:gridCol>
              </a:tblGrid>
              <a:tr h="2544631">
                <a:tc>
                  <a:txBody>
                    <a:bodyPr/>
                    <a:lstStyle/>
                    <a:p>
                      <a:pPr algn="just">
                        <a:spcAft>
                          <a:spcPts val="400"/>
                        </a:spcAft>
                      </a:pPr>
                      <a:r>
                        <a:rPr lang="en-IN" sz="1600" dirty="0">
                          <a:solidFill>
                            <a:schemeClr val="bg1"/>
                          </a:solidFill>
                          <a:effectLst/>
                        </a:rPr>
                        <a:t>194J Any sum paid by way of</a:t>
                      </a:r>
                    </a:p>
                    <a:p>
                      <a:pPr indent="-252095" algn="just">
                        <a:spcAft>
                          <a:spcPts val="400"/>
                        </a:spcAft>
                      </a:pPr>
                      <a:r>
                        <a:rPr lang="en-IN" sz="1600" dirty="0">
                          <a:solidFill>
                            <a:schemeClr val="bg1"/>
                          </a:solidFill>
                          <a:effectLst/>
                        </a:rPr>
                        <a:t>a)  Fee for professional services, &gt; Rs 30,000</a:t>
                      </a:r>
                    </a:p>
                    <a:p>
                      <a:pPr indent="-252095" algn="just">
                        <a:spcAft>
                          <a:spcPts val="400"/>
                        </a:spcAft>
                      </a:pPr>
                      <a:r>
                        <a:rPr lang="en-IN" sz="1600" dirty="0">
                          <a:solidFill>
                            <a:schemeClr val="bg1"/>
                          </a:solidFill>
                          <a:effectLst/>
                        </a:rPr>
                        <a:t>b)  Fee for technical services &gt; Rs. 30,000</a:t>
                      </a:r>
                    </a:p>
                    <a:p>
                      <a:pPr indent="-252095" algn="just">
                        <a:spcAft>
                          <a:spcPts val="400"/>
                        </a:spcAft>
                      </a:pPr>
                      <a:r>
                        <a:rPr lang="en-IN" sz="1600" dirty="0">
                          <a:solidFill>
                            <a:schemeClr val="bg1"/>
                          </a:solidFill>
                          <a:effectLst/>
                        </a:rPr>
                        <a:t>c)  Royalty, &gt; Rs. 30,000</a:t>
                      </a:r>
                    </a:p>
                    <a:p>
                      <a:pPr indent="-252095" algn="just">
                        <a:spcAft>
                          <a:spcPts val="400"/>
                        </a:spcAft>
                      </a:pPr>
                      <a:r>
                        <a:rPr lang="en-IN" sz="1600" dirty="0">
                          <a:solidFill>
                            <a:schemeClr val="bg1"/>
                          </a:solidFill>
                          <a:effectLst/>
                        </a:rPr>
                        <a:t> </a:t>
                      </a:r>
                    </a:p>
                    <a:p>
                      <a:pPr indent="-252095" algn="just">
                        <a:spcAft>
                          <a:spcPts val="400"/>
                        </a:spcAft>
                      </a:pPr>
                      <a:r>
                        <a:rPr lang="en-IN" sz="1600" dirty="0">
                          <a:solidFill>
                            <a:schemeClr val="bg1"/>
                          </a:solidFill>
                          <a:effectLst/>
                        </a:rPr>
                        <a:t>d)  Remuneration/fee/commission to a director or</a:t>
                      </a:r>
                    </a:p>
                    <a:p>
                      <a:pPr indent="-252095" algn="just">
                        <a:spcAft>
                          <a:spcPts val="400"/>
                        </a:spcAft>
                      </a:pPr>
                      <a:r>
                        <a:rPr lang="en-IN" sz="1600" dirty="0">
                          <a:solidFill>
                            <a:schemeClr val="bg1"/>
                          </a:solidFill>
                          <a:effectLst/>
                        </a:rPr>
                        <a:t>e)  For not carrying out any activity in relation to any business &gt; Rs. 30,000</a:t>
                      </a:r>
                    </a:p>
                    <a:p>
                      <a:pPr indent="-252095" algn="just">
                        <a:spcAft>
                          <a:spcPts val="400"/>
                        </a:spcAft>
                      </a:pPr>
                      <a:r>
                        <a:rPr lang="en-IN" sz="1600" dirty="0">
                          <a:solidFill>
                            <a:schemeClr val="bg1"/>
                          </a:solidFill>
                          <a:effectLst/>
                        </a:rPr>
                        <a:t> </a:t>
                      </a:r>
                    </a:p>
                    <a:p>
                      <a:pPr indent="-252095" algn="just">
                        <a:spcAft>
                          <a:spcPts val="400"/>
                        </a:spcAft>
                      </a:pPr>
                      <a:r>
                        <a:rPr lang="en-IN" sz="1600" dirty="0">
                          <a:solidFill>
                            <a:schemeClr val="bg1"/>
                          </a:solidFill>
                          <a:effectLst/>
                        </a:rPr>
                        <a:t>f)  For not sharing any know-how, patent, copyright etc. &gt; Rs. 30,000</a:t>
                      </a:r>
                    </a:p>
                    <a:p>
                      <a:pPr indent="-252095" algn="just">
                        <a:spcAft>
                          <a:spcPts val="400"/>
                        </a:spcAft>
                      </a:pPr>
                      <a:r>
                        <a:rPr lang="en-IN" sz="1600" dirty="0">
                          <a:solidFill>
                            <a:schemeClr val="bg1"/>
                          </a:solidFill>
                          <a:effectLst/>
                        </a:rPr>
                        <a:t> </a:t>
                      </a:r>
                    </a:p>
                    <a:p>
                      <a:pPr algn="just">
                        <a:spcAft>
                          <a:spcPts val="400"/>
                        </a:spcAft>
                      </a:pPr>
                      <a:r>
                        <a:rPr lang="en-IN" sz="1600" dirty="0">
                          <a:solidFill>
                            <a:schemeClr val="bg1"/>
                          </a:solidFill>
                          <a:effectLst/>
                        </a:rPr>
                        <a:t> </a:t>
                      </a:r>
                      <a:endParaRPr lang="en-IN"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34" marR="42834" marT="0" marB="0">
                    <a:solidFill>
                      <a:schemeClr val="accent2">
                        <a:alpha val="96000"/>
                      </a:schemeClr>
                    </a:solidFill>
                  </a:tcPr>
                </a:tc>
                <a:tc>
                  <a:txBody>
                    <a:bodyPr/>
                    <a:lstStyle/>
                    <a:p>
                      <a:pPr marL="457200" algn="just">
                        <a:lnSpc>
                          <a:spcPct val="107000"/>
                        </a:lnSpc>
                        <a:spcAft>
                          <a:spcPts val="0"/>
                        </a:spcAft>
                      </a:pPr>
                      <a:r>
                        <a:rPr lang="en-IN" sz="1600">
                          <a:solidFill>
                            <a:schemeClr val="tx1"/>
                          </a:solidFill>
                          <a:effectLst/>
                        </a:rPr>
                        <a:t>10%</a:t>
                      </a:r>
                    </a:p>
                    <a:p>
                      <a:pPr marL="457200" algn="just">
                        <a:lnSpc>
                          <a:spcPct val="107000"/>
                        </a:lnSpc>
                        <a:spcAft>
                          <a:spcPts val="800"/>
                        </a:spcAft>
                      </a:pPr>
                      <a:r>
                        <a:rPr lang="en-IN" sz="1600">
                          <a:solidFill>
                            <a:schemeClr val="tx1"/>
                          </a:solidFill>
                          <a:effectLst/>
                        </a:rPr>
                        <a:t>At the time of earlier of payment/credit</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834" marR="42834" marT="0" marB="0">
                    <a:solidFill>
                      <a:schemeClr val="accent2">
                        <a:alpha val="96000"/>
                      </a:schemeClr>
                    </a:solidFill>
                  </a:tcPr>
                </a:tc>
                <a:extLst>
                  <a:ext uri="{0D108BD9-81ED-4DB2-BD59-A6C34878D82A}">
                    <a16:rowId xmlns:a16="http://schemas.microsoft.com/office/drawing/2014/main" val="1323730993"/>
                  </a:ext>
                </a:extLst>
              </a:tr>
              <a:tr h="1694385">
                <a:tc>
                  <a:txBody>
                    <a:bodyPr/>
                    <a:lstStyle/>
                    <a:p>
                      <a:pPr algn="just">
                        <a:spcAft>
                          <a:spcPts val="400"/>
                        </a:spcAft>
                      </a:pPr>
                      <a:r>
                        <a:rPr lang="en-IN" sz="1600" dirty="0">
                          <a:solidFill>
                            <a:schemeClr val="bg1"/>
                          </a:solidFill>
                          <a:effectLst/>
                        </a:rPr>
                        <a:t>194M</a:t>
                      </a:r>
                    </a:p>
                    <a:p>
                      <a:pPr algn="just">
                        <a:spcAft>
                          <a:spcPts val="400"/>
                        </a:spcAft>
                      </a:pPr>
                      <a:r>
                        <a:rPr lang="en-IN" sz="1600" dirty="0">
                          <a:solidFill>
                            <a:schemeClr val="bg1"/>
                          </a:solidFill>
                          <a:effectLst/>
                        </a:rPr>
                        <a:t> Payment of commission (not being insurance commission), brokerage, contractual fee, professional fee to a resident person by an Individual or a HUF who are not liable to deduct TDS under </a:t>
                      </a:r>
                      <a:r>
                        <a:rPr lang="en-IN" sz="1600" u="sng" dirty="0">
                          <a:solidFill>
                            <a:schemeClr val="bg1"/>
                          </a:solidFill>
                          <a:effectLst/>
                        </a:rPr>
                        <a:t>section 194C</a:t>
                      </a:r>
                      <a:r>
                        <a:rPr lang="en-IN" sz="1600" dirty="0">
                          <a:solidFill>
                            <a:schemeClr val="bg1"/>
                          </a:solidFill>
                          <a:effectLst/>
                        </a:rPr>
                        <a:t>, </a:t>
                      </a:r>
                      <a:r>
                        <a:rPr lang="en-IN" sz="1600" u="sng" dirty="0">
                          <a:solidFill>
                            <a:schemeClr val="bg1"/>
                          </a:solidFill>
                          <a:effectLst/>
                        </a:rPr>
                        <a:t>194H</a:t>
                      </a:r>
                      <a:r>
                        <a:rPr lang="en-IN" sz="1600" dirty="0">
                          <a:solidFill>
                            <a:schemeClr val="bg1"/>
                          </a:solidFill>
                          <a:effectLst/>
                        </a:rPr>
                        <a:t>, or </a:t>
                      </a:r>
                      <a:r>
                        <a:rPr lang="en-IN" sz="1600" u="sng" dirty="0">
                          <a:solidFill>
                            <a:schemeClr val="bg1"/>
                          </a:solidFill>
                          <a:effectLst/>
                        </a:rPr>
                        <a:t>194J</a:t>
                      </a:r>
                      <a:r>
                        <a:rPr lang="en-IN" sz="1600" dirty="0">
                          <a:solidFill>
                            <a:schemeClr val="bg1"/>
                          </a:solidFill>
                          <a:effectLst/>
                        </a:rPr>
                        <a:t>.(</a:t>
                      </a:r>
                      <a:r>
                        <a:rPr lang="en-IN" sz="1600" dirty="0" err="1">
                          <a:solidFill>
                            <a:schemeClr val="bg1"/>
                          </a:solidFill>
                          <a:effectLst/>
                        </a:rPr>
                        <a:t>i.e</a:t>
                      </a:r>
                      <a:r>
                        <a:rPr lang="en-IN" sz="1600" dirty="0">
                          <a:solidFill>
                            <a:schemeClr val="bg1"/>
                          </a:solidFill>
                          <a:effectLst/>
                        </a:rPr>
                        <a:t> not liable to audit)</a:t>
                      </a:r>
                    </a:p>
                    <a:p>
                      <a:pPr algn="just">
                        <a:lnSpc>
                          <a:spcPct val="107000"/>
                        </a:lnSpc>
                        <a:spcAft>
                          <a:spcPts val="800"/>
                        </a:spcAft>
                      </a:pPr>
                      <a:r>
                        <a:rPr lang="en-IN" sz="1600" dirty="0">
                          <a:solidFill>
                            <a:schemeClr val="bg1"/>
                          </a:solidFill>
                          <a:effectLst/>
                        </a:rPr>
                        <a:t>Tax shall be deducted under section 194M with effect from 1/09/2019 when aggregate of sum credited or paid during a financial year exceeds Rs. 50 lakh.</a:t>
                      </a:r>
                    </a:p>
                    <a:p>
                      <a:pPr algn="just">
                        <a:spcAft>
                          <a:spcPts val="400"/>
                        </a:spcAft>
                      </a:pPr>
                      <a:r>
                        <a:rPr lang="en-IN" sz="1600" dirty="0">
                          <a:solidFill>
                            <a:schemeClr val="bg1"/>
                          </a:solidFill>
                          <a:effectLst/>
                        </a:rPr>
                        <a:t> </a:t>
                      </a:r>
                      <a:endParaRPr lang="en-IN"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34" marR="42834" marT="0" marB="0">
                    <a:solidFill>
                      <a:schemeClr val="accent2">
                        <a:alpha val="96000"/>
                      </a:schemeClr>
                    </a:solidFill>
                  </a:tcPr>
                </a:tc>
                <a:tc>
                  <a:txBody>
                    <a:bodyPr/>
                    <a:lstStyle/>
                    <a:p>
                      <a:pPr marL="457200" algn="just">
                        <a:lnSpc>
                          <a:spcPct val="107000"/>
                        </a:lnSpc>
                        <a:spcAft>
                          <a:spcPts val="0"/>
                        </a:spcAft>
                      </a:pPr>
                      <a:r>
                        <a:rPr lang="en-IN" sz="1600" dirty="0">
                          <a:solidFill>
                            <a:schemeClr val="tx1"/>
                          </a:solidFill>
                          <a:effectLst/>
                        </a:rPr>
                        <a:t>5%</a:t>
                      </a:r>
                    </a:p>
                    <a:p>
                      <a:pPr marL="457200" algn="just">
                        <a:lnSpc>
                          <a:spcPct val="107000"/>
                        </a:lnSpc>
                        <a:spcAft>
                          <a:spcPts val="800"/>
                        </a:spcAft>
                      </a:pPr>
                      <a:r>
                        <a:rPr lang="en-IN" sz="1600" dirty="0">
                          <a:solidFill>
                            <a:schemeClr val="tx1"/>
                          </a:solidFill>
                          <a:effectLst/>
                        </a:rPr>
                        <a:t>At the time of earlier of payment/credit</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834" marR="42834" marT="0" marB="0">
                    <a:solidFill>
                      <a:schemeClr val="accent2">
                        <a:alpha val="96000"/>
                      </a:schemeClr>
                    </a:solidFill>
                  </a:tcPr>
                </a:tc>
                <a:extLst>
                  <a:ext uri="{0D108BD9-81ED-4DB2-BD59-A6C34878D82A}">
                    <a16:rowId xmlns:a16="http://schemas.microsoft.com/office/drawing/2014/main" val="3029092984"/>
                  </a:ext>
                </a:extLst>
              </a:tr>
              <a:tr h="337410">
                <a:tc>
                  <a:txBody>
                    <a:bodyPr/>
                    <a:lstStyle/>
                    <a:p>
                      <a:pPr algn="just">
                        <a:spcAft>
                          <a:spcPts val="400"/>
                        </a:spcAft>
                      </a:pPr>
                      <a:r>
                        <a:rPr lang="en-IN" sz="1600" dirty="0">
                          <a:solidFill>
                            <a:schemeClr val="bg1"/>
                          </a:solidFill>
                          <a:effectLst/>
                        </a:rPr>
                        <a:t>195 Payment to Non-resident interest or other sum chargeable to tax </a:t>
                      </a:r>
                      <a:endParaRPr lang="en-IN"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34" marR="42834" marT="0" marB="0">
                    <a:solidFill>
                      <a:schemeClr val="accent2">
                        <a:alpha val="96000"/>
                      </a:schemeClr>
                    </a:solidFill>
                  </a:tcPr>
                </a:tc>
                <a:tc>
                  <a:txBody>
                    <a:bodyPr/>
                    <a:lstStyle/>
                    <a:p>
                      <a:pPr marL="457200" algn="just">
                        <a:lnSpc>
                          <a:spcPct val="107000"/>
                        </a:lnSpc>
                        <a:spcAft>
                          <a:spcPts val="800"/>
                        </a:spcAft>
                      </a:pPr>
                      <a:r>
                        <a:rPr lang="en-IN" sz="1600" dirty="0">
                          <a:solidFill>
                            <a:schemeClr val="tx1"/>
                          </a:solidFill>
                          <a:effectLst/>
                        </a:rPr>
                        <a:t>Applicable rates</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834" marR="42834" marT="0" marB="0">
                    <a:solidFill>
                      <a:schemeClr val="accent2">
                        <a:alpha val="96000"/>
                      </a:schemeClr>
                    </a:solidFill>
                  </a:tcPr>
                </a:tc>
                <a:extLst>
                  <a:ext uri="{0D108BD9-81ED-4DB2-BD59-A6C34878D82A}">
                    <a16:rowId xmlns:a16="http://schemas.microsoft.com/office/drawing/2014/main" val="1853150954"/>
                  </a:ext>
                </a:extLst>
              </a:tr>
            </a:tbl>
          </a:graphicData>
        </a:graphic>
      </p:graphicFrame>
      <p:sp>
        <p:nvSpPr>
          <p:cNvPr id="5" name="Footer Placeholder 4">
            <a:extLst>
              <a:ext uri="{FF2B5EF4-FFF2-40B4-BE49-F238E27FC236}">
                <a16:creationId xmlns:a16="http://schemas.microsoft.com/office/drawing/2014/main" id="{87601F6F-9EE3-4D8E-86EA-C42897EB932C}"/>
              </a:ext>
            </a:extLst>
          </p:cNvPr>
          <p:cNvSpPr>
            <a:spLocks noGrp="1"/>
          </p:cNvSpPr>
          <p:nvPr>
            <p:ph type="ftr" sz="quarter" idx="11"/>
          </p:nvPr>
        </p:nvSpPr>
        <p:spPr>
          <a:xfrm>
            <a:off x="598507" y="6492875"/>
            <a:ext cx="6297612" cy="365125"/>
          </a:xfrm>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6" name="TextBox 5">
            <a:hlinkClick r:id="rId2" action="ppaction://hlinksldjump"/>
            <a:extLst>
              <a:ext uri="{FF2B5EF4-FFF2-40B4-BE49-F238E27FC236}">
                <a16:creationId xmlns:a16="http://schemas.microsoft.com/office/drawing/2014/main" id="{92556ED0-8CA1-4EEA-9A0B-BF0C485AAC16}"/>
              </a:ext>
            </a:extLst>
          </p:cNvPr>
          <p:cNvSpPr txBox="1"/>
          <p:nvPr/>
        </p:nvSpPr>
        <p:spPr>
          <a:xfrm>
            <a:off x="10300138" y="117274"/>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819163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251EFBD-7E13-48B5-9E3F-698CBB0D4BFF}"/>
              </a:ext>
            </a:extLst>
          </p:cNvPr>
          <p:cNvSpPr txBox="1"/>
          <p:nvPr/>
        </p:nvSpPr>
        <p:spPr>
          <a:xfrm>
            <a:off x="2569779" y="331076"/>
            <a:ext cx="6653049" cy="892552"/>
          </a:xfrm>
          <a:prstGeom prst="rect">
            <a:avLst/>
          </a:prstGeom>
          <a:noFill/>
        </p:spPr>
        <p:txBody>
          <a:bodyPr wrap="square" rtlCol="0">
            <a:spAutoFit/>
          </a:bodyPr>
          <a:lstStyle/>
          <a:p>
            <a:r>
              <a:rPr lang="en-US" sz="3200" b="1" u="sng" dirty="0">
                <a:solidFill>
                  <a:schemeClr val="bg1"/>
                </a:solidFill>
              </a:rPr>
              <a:t>FILING OF INCOME TAX RETURN</a:t>
            </a:r>
            <a:endParaRPr lang="en-IN" sz="3200" b="1" u="sng" dirty="0">
              <a:solidFill>
                <a:schemeClr val="bg1"/>
              </a:solidFill>
            </a:endParaRPr>
          </a:p>
          <a:p>
            <a:endParaRPr lang="en-IN" sz="2000" dirty="0">
              <a:solidFill>
                <a:schemeClr val="bg1"/>
              </a:solidFill>
            </a:endParaRPr>
          </a:p>
        </p:txBody>
      </p:sp>
      <p:sp>
        <p:nvSpPr>
          <p:cNvPr id="5" name="Rectangle 4">
            <a:extLst>
              <a:ext uri="{FF2B5EF4-FFF2-40B4-BE49-F238E27FC236}">
                <a16:creationId xmlns:a16="http://schemas.microsoft.com/office/drawing/2014/main" id="{A927EA00-73C0-4243-B9CA-793ECA42E79A}"/>
              </a:ext>
            </a:extLst>
          </p:cNvPr>
          <p:cNvSpPr/>
          <p:nvPr/>
        </p:nvSpPr>
        <p:spPr>
          <a:xfrm>
            <a:off x="662151" y="2175641"/>
            <a:ext cx="9254359" cy="3039615"/>
          </a:xfrm>
          <a:prstGeom prst="rect">
            <a:avLst/>
          </a:prstGeom>
        </p:spPr>
        <p:txBody>
          <a:bodyPr wrap="square">
            <a:spAutoFit/>
          </a:bodyPr>
          <a:lstStyle/>
          <a:p>
            <a:pPr marL="342900" lvl="0" indent="-342900">
              <a:lnSpc>
                <a:spcPct val="107000"/>
              </a:lnSpc>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Filing of Income tax is compulsory if Total Income before deduction u/s 80 exceeds</a:t>
            </a:r>
          </a:p>
          <a:p>
            <a:pPr lvl="0">
              <a:lnSpc>
                <a:spcPct val="107000"/>
              </a:lnSpc>
              <a:spcAft>
                <a:spcPts val="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eriod"/>
            </a:pPr>
            <a:r>
              <a:rPr lang="en-US" sz="2000" dirty="0">
                <a:latin typeface="Arial" panose="020B0604020202020204" pitchFamily="34" charset="0"/>
                <a:ea typeface="Calibri" panose="020F0502020204030204" pitchFamily="34" charset="0"/>
                <a:cs typeface="Times New Roman" panose="02020603050405020304" pitchFamily="18" charset="0"/>
              </a:rPr>
              <a:t>In case of Individual (both R and NR)   -                                      Rs. 250000</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eriod"/>
            </a:pPr>
            <a:r>
              <a:rPr lang="en-US" sz="2000" dirty="0">
                <a:latin typeface="Arial" panose="020B0604020202020204" pitchFamily="34" charset="0"/>
                <a:ea typeface="Calibri" panose="020F0502020204030204" pitchFamily="34" charset="0"/>
                <a:cs typeface="Times New Roman" panose="02020603050405020304" pitchFamily="18" charset="0"/>
              </a:rPr>
              <a:t>In case of resident Sr. citizen (age =&gt;60 &lt; 80 </a:t>
            </a:r>
            <a:r>
              <a:rPr lang="en-US" sz="2000" dirty="0" err="1">
                <a:latin typeface="Arial" panose="020B0604020202020204" pitchFamily="34" charset="0"/>
                <a:ea typeface="Calibri" panose="020F0502020204030204" pitchFamily="34" charset="0"/>
                <a:cs typeface="Times New Roman" panose="02020603050405020304" pitchFamily="18" charset="0"/>
              </a:rPr>
              <a:t>yrs</a:t>
            </a:r>
            <a:r>
              <a:rPr lang="en-US" sz="2000" dirty="0">
                <a:latin typeface="Arial" panose="020B0604020202020204" pitchFamily="34" charset="0"/>
                <a:ea typeface="Calibri" panose="020F0502020204030204" pitchFamily="34" charset="0"/>
                <a:cs typeface="Times New Roman" panose="02020603050405020304" pitchFamily="18" charset="0"/>
              </a:rPr>
              <a:t>)                       Rs. 300000</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eriod"/>
            </a:pPr>
            <a:r>
              <a:rPr lang="en-US" sz="2000" dirty="0">
                <a:latin typeface="Arial" panose="020B0604020202020204" pitchFamily="34" charset="0"/>
                <a:ea typeface="Calibri" panose="020F0502020204030204" pitchFamily="34" charset="0"/>
                <a:cs typeface="Times New Roman" panose="02020603050405020304" pitchFamily="18" charset="0"/>
              </a:rPr>
              <a:t>In case of resident super Sr. citizen (age &gt; 80 </a:t>
            </a:r>
            <a:r>
              <a:rPr lang="en-US" sz="2000" dirty="0" err="1">
                <a:latin typeface="Arial" panose="020B0604020202020204" pitchFamily="34" charset="0"/>
                <a:ea typeface="Calibri" panose="020F0502020204030204" pitchFamily="34" charset="0"/>
                <a:cs typeface="Times New Roman" panose="02020603050405020304" pitchFamily="18" charset="0"/>
              </a:rPr>
              <a:t>yrs</a:t>
            </a:r>
            <a:r>
              <a:rPr lang="en-US" sz="2000" dirty="0">
                <a:latin typeface="Arial" panose="020B0604020202020204" pitchFamily="34" charset="0"/>
                <a:ea typeface="Calibri" panose="020F0502020204030204" pitchFamily="34" charset="0"/>
                <a:cs typeface="Times New Roman" panose="02020603050405020304" pitchFamily="18" charset="0"/>
              </a:rPr>
              <a:t>)                      Rs. 500000</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876300">
              <a:lnSpc>
                <a:spcPct val="107000"/>
              </a:lnSpc>
              <a:spcAft>
                <a:spcPts val="0"/>
              </a:spcAft>
            </a:pPr>
            <a:r>
              <a:rPr lang="en-US" sz="2000" dirty="0">
                <a:latin typeface="Arial" panose="020B0604020202020204" pitchFamily="34" charset="0"/>
                <a:ea typeface="Calibri" panose="020F0502020204030204" pitchFamily="34" charset="0"/>
                <a:cs typeface="Times New Roman" panose="02020603050405020304" pitchFamily="18" charset="0"/>
              </a:rPr>
              <a:t>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In case of companies/Firm it is compulsory to file ITR irrespective of the Income</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Footer Placeholder 6">
            <a:extLst>
              <a:ext uri="{FF2B5EF4-FFF2-40B4-BE49-F238E27FC236}">
                <a16:creationId xmlns:a16="http://schemas.microsoft.com/office/drawing/2014/main" id="{D0A2F695-CBC9-4D0D-B2A3-B346CA324F22}"/>
              </a:ext>
            </a:extLst>
          </p:cNvPr>
          <p:cNvSpPr>
            <a:spLocks noGrp="1"/>
          </p:cNvSpPr>
          <p:nvPr>
            <p:ph type="ftr" sz="quarter" idx="11"/>
          </p:nvPr>
        </p:nvSpPr>
        <p:spPr>
          <a:solidFill>
            <a:schemeClr val="accent2">
              <a:alpha val="46000"/>
            </a:schemeClr>
          </a:solidFill>
          <a:ln>
            <a:solidFill>
              <a:schemeClr val="accent1"/>
            </a:solidFill>
          </a:ln>
        </p:spPr>
        <p:txBody>
          <a:bodyPr/>
          <a:lstStyle/>
          <a:p>
            <a:r>
              <a:rPr lang="it-IT" sz="1000">
                <a:solidFill>
                  <a:schemeClr val="tx1"/>
                </a:solidFill>
              </a:rPr>
              <a:t>PK Modi &amp; Co.                                 PRADIP MODI             12/06/2019</a:t>
            </a:r>
            <a:endParaRPr lang="en-US" sz="1000" dirty="0">
              <a:solidFill>
                <a:schemeClr val="tx1"/>
              </a:solidFill>
            </a:endParaRPr>
          </a:p>
        </p:txBody>
      </p:sp>
      <p:sp>
        <p:nvSpPr>
          <p:cNvPr id="8" name="TextBox 7">
            <a:hlinkClick r:id="rId2" action="ppaction://hlinksldjump"/>
            <a:extLst>
              <a:ext uri="{FF2B5EF4-FFF2-40B4-BE49-F238E27FC236}">
                <a16:creationId xmlns:a16="http://schemas.microsoft.com/office/drawing/2014/main" id="{287E7898-443F-47B2-8511-85BEA58AF2D3}"/>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1664406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1D92BB0-5932-468B-B3F3-811C3FBDDDB9}"/>
              </a:ext>
            </a:extLst>
          </p:cNvPr>
          <p:cNvSpPr/>
          <p:nvPr/>
        </p:nvSpPr>
        <p:spPr>
          <a:xfrm>
            <a:off x="567559" y="662153"/>
            <a:ext cx="8576441" cy="4218334"/>
          </a:xfrm>
          <a:prstGeom prst="rect">
            <a:avLst/>
          </a:prstGeom>
        </p:spPr>
        <p:txBody>
          <a:bodyPr wrap="square">
            <a:spAutoFit/>
          </a:bodyPr>
          <a:lstStyle/>
          <a:p>
            <a:pPr marL="342900" lvl="0" indent="-342900">
              <a:lnSpc>
                <a:spcPct val="107000"/>
              </a:lnSpc>
              <a:spcAft>
                <a:spcPts val="0"/>
              </a:spcAft>
              <a:buFont typeface="+mj-lt"/>
              <a:buAutoNum type="arabicPeriod"/>
            </a:pPr>
            <a:r>
              <a:rPr lang="en-US" sz="2800" b="1" u="sng" dirty="0">
                <a:solidFill>
                  <a:schemeClr val="bg1"/>
                </a:solidFill>
                <a:latin typeface="Arial" panose="020B0604020202020204" pitchFamily="34" charset="0"/>
                <a:ea typeface="Calibri" panose="020F0502020204030204" pitchFamily="34" charset="0"/>
                <a:cs typeface="Times New Roman" panose="02020603050405020304" pitchFamily="18" charset="0"/>
              </a:rPr>
              <a:t>Computation of Total Income</a:t>
            </a:r>
            <a:endParaRPr lang="en-IN" sz="2800" b="1" u="sng"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n-US" sz="2800" dirty="0">
                <a:latin typeface="Arial" panose="020B0604020202020204" pitchFamily="34" charset="0"/>
                <a:ea typeface="Calibri" panose="020F0502020204030204" pitchFamily="34" charset="0"/>
                <a:cs typeface="Times New Roman" panose="02020603050405020304" pitchFamily="18" charset="0"/>
              </a:rPr>
              <a:t> </a:t>
            </a:r>
            <a:endParaRPr lang="en-IN" sz="28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n-US" sz="2800" dirty="0">
                <a:latin typeface="Arial" panose="020B0604020202020204" pitchFamily="34" charset="0"/>
                <a:ea typeface="Calibri" panose="020F0502020204030204" pitchFamily="34" charset="0"/>
                <a:cs typeface="Times New Roman" panose="02020603050405020304" pitchFamily="18" charset="0"/>
              </a:rPr>
              <a:t>Total Income is divided in Five heads of income </a:t>
            </a:r>
            <a:endParaRPr lang="en-IN" sz="28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n-US" sz="2800" dirty="0">
                <a:latin typeface="Arial" panose="020B0604020202020204" pitchFamily="34" charset="0"/>
                <a:ea typeface="Calibri" panose="020F0502020204030204" pitchFamily="34" charset="0"/>
                <a:cs typeface="Times New Roman" panose="02020603050405020304" pitchFamily="18" charset="0"/>
              </a:rPr>
              <a:t>  </a:t>
            </a:r>
            <a:endParaRPr lang="en-IN"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eriod"/>
            </a:pPr>
            <a:r>
              <a:rPr lang="en-US" sz="2800" dirty="0">
                <a:latin typeface="Arial" panose="020B0604020202020204" pitchFamily="34" charset="0"/>
                <a:ea typeface="Calibri" panose="020F0502020204030204" pitchFamily="34" charset="0"/>
                <a:cs typeface="Times New Roman" panose="02020603050405020304" pitchFamily="18" charset="0"/>
              </a:rPr>
              <a:t>Income from Salary</a:t>
            </a:r>
            <a:endParaRPr lang="en-IN"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eriod"/>
            </a:pPr>
            <a:r>
              <a:rPr lang="en-US" sz="2800" dirty="0">
                <a:latin typeface="Arial" panose="020B0604020202020204" pitchFamily="34" charset="0"/>
                <a:ea typeface="Calibri" panose="020F0502020204030204" pitchFamily="34" charset="0"/>
                <a:cs typeface="Times New Roman" panose="02020603050405020304" pitchFamily="18" charset="0"/>
              </a:rPr>
              <a:t>Income from house property</a:t>
            </a:r>
            <a:endParaRPr lang="en-IN"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eriod"/>
            </a:pPr>
            <a:r>
              <a:rPr lang="en-US" sz="2800" dirty="0">
                <a:latin typeface="Arial" panose="020B0604020202020204" pitchFamily="34" charset="0"/>
                <a:ea typeface="Calibri" panose="020F0502020204030204" pitchFamily="34" charset="0"/>
                <a:cs typeface="Times New Roman" panose="02020603050405020304" pitchFamily="18" charset="0"/>
              </a:rPr>
              <a:t>Income from Business and profession</a:t>
            </a:r>
          </a:p>
          <a:p>
            <a:pPr marL="342900" lvl="0" indent="-342900">
              <a:lnSpc>
                <a:spcPct val="107000"/>
              </a:lnSpc>
              <a:spcAft>
                <a:spcPts val="0"/>
              </a:spcAft>
              <a:buFont typeface="+mj-lt"/>
              <a:buAutoNum type="alphaLcPeriod"/>
            </a:pPr>
            <a:r>
              <a:rPr lang="en-US" sz="2800" dirty="0">
                <a:latin typeface="Arial" panose="020B0604020202020204" pitchFamily="34" charset="0"/>
                <a:ea typeface="Calibri" panose="020F0502020204030204" pitchFamily="34" charset="0"/>
                <a:cs typeface="Times New Roman" panose="02020603050405020304" pitchFamily="18" charset="0"/>
              </a:rPr>
              <a:t>Income from Capital Gain</a:t>
            </a:r>
          </a:p>
          <a:p>
            <a:pPr marL="342900" lvl="0" indent="-342900">
              <a:lnSpc>
                <a:spcPct val="107000"/>
              </a:lnSpc>
              <a:spcAft>
                <a:spcPts val="800"/>
              </a:spcAft>
              <a:buFont typeface="+mj-lt"/>
              <a:buAutoNum type="alphaLcPeriod"/>
            </a:pPr>
            <a:r>
              <a:rPr lang="en-US" sz="2800" dirty="0">
                <a:latin typeface="Arial" panose="020B0604020202020204" pitchFamily="34" charset="0"/>
                <a:ea typeface="Calibri" panose="020F0502020204030204" pitchFamily="34" charset="0"/>
                <a:cs typeface="Times New Roman" panose="02020603050405020304" pitchFamily="18" charset="0"/>
              </a:rPr>
              <a:t>Income from other sources (</a:t>
            </a:r>
            <a:r>
              <a:rPr lang="en-US" sz="2800" dirty="0" err="1">
                <a:latin typeface="Arial" panose="020B0604020202020204" pitchFamily="34" charset="0"/>
                <a:ea typeface="Calibri" panose="020F0502020204030204" pitchFamily="34" charset="0"/>
                <a:cs typeface="Times New Roman" panose="02020603050405020304" pitchFamily="18" charset="0"/>
              </a:rPr>
              <a:t>i.e</a:t>
            </a:r>
            <a:r>
              <a:rPr lang="en-US" sz="2800" dirty="0">
                <a:latin typeface="Arial" panose="020B0604020202020204" pitchFamily="34" charset="0"/>
                <a:ea typeface="Calibri" panose="020F0502020204030204" pitchFamily="34" charset="0"/>
                <a:cs typeface="Times New Roman" panose="02020603050405020304" pitchFamily="18" charset="0"/>
              </a:rPr>
              <a:t> Residual Income)</a:t>
            </a:r>
            <a:endParaRPr lang="en-IN"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B1FFF6CC-B7E8-4D81-885F-9BCD768DDF4C}"/>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7" name="TextBox 6">
            <a:hlinkClick r:id="rId2" action="ppaction://hlinksldjump"/>
            <a:extLst>
              <a:ext uri="{FF2B5EF4-FFF2-40B4-BE49-F238E27FC236}">
                <a16:creationId xmlns:a16="http://schemas.microsoft.com/office/drawing/2014/main" id="{8175B00A-7D71-4CE0-8A62-FC62CE99E3DB}"/>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862493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0FD0A4-A427-463E-A326-DC65F30D0566}"/>
              </a:ext>
            </a:extLst>
          </p:cNvPr>
          <p:cNvSpPr/>
          <p:nvPr/>
        </p:nvSpPr>
        <p:spPr>
          <a:xfrm>
            <a:off x="484204" y="246673"/>
            <a:ext cx="6824304" cy="592726"/>
          </a:xfrm>
          <a:prstGeom prst="rect">
            <a:avLst/>
          </a:prstGeom>
        </p:spPr>
        <p:txBody>
          <a:bodyPr wrap="none">
            <a:spAutoFit/>
          </a:bodyPr>
          <a:lstStyle/>
          <a:p>
            <a:pPr marL="342900" lvl="0" indent="-342900">
              <a:lnSpc>
                <a:spcPct val="107000"/>
              </a:lnSpc>
              <a:spcAft>
                <a:spcPts val="800"/>
              </a:spcAft>
              <a:buFont typeface="Wingdings" panose="05000000000000000000" pitchFamily="2" charset="2"/>
              <a:buChar char=""/>
            </a:pPr>
            <a:r>
              <a:rPr lang="en-US" sz="3200" b="1" u="sng" dirty="0">
                <a:solidFill>
                  <a:schemeClr val="bg1"/>
                </a:solidFill>
                <a:latin typeface="Arial" panose="020B0604020202020204" pitchFamily="34" charset="0"/>
                <a:ea typeface="Calibri" panose="020F0502020204030204" pitchFamily="34" charset="0"/>
                <a:cs typeface="Times New Roman" panose="02020603050405020304" pitchFamily="18" charset="0"/>
              </a:rPr>
              <a:t>Taxation of Professional Income</a:t>
            </a:r>
            <a:endParaRPr lang="en-IN" sz="32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6E4A0115-E8D5-46EF-B5EF-FAF1C30525BB}"/>
              </a:ext>
            </a:extLst>
          </p:cNvPr>
          <p:cNvSpPr/>
          <p:nvPr/>
        </p:nvSpPr>
        <p:spPr>
          <a:xfrm>
            <a:off x="646386" y="1876097"/>
            <a:ext cx="8497614" cy="2246769"/>
          </a:xfrm>
          <a:prstGeom prst="rect">
            <a:avLst/>
          </a:prstGeom>
        </p:spPr>
        <p:txBody>
          <a:bodyPr wrap="square">
            <a:spAutoFit/>
          </a:bodyPr>
          <a:lstStyle/>
          <a:p>
            <a:r>
              <a:rPr lang="en-IN" sz="2800" dirty="0">
                <a:latin typeface="Arial" panose="020B0604020202020204" pitchFamily="34" charset="0"/>
                <a:ea typeface="Calibri" panose="020F0502020204030204" pitchFamily="34" charset="0"/>
              </a:rPr>
              <a:t>There are 2 ways to calculate income from your practice. Either consider it like a business activity and deduct actual expenses from actual receipts to calculate its profit and loss and pay tax on it. Or opt for presumptive taxation</a:t>
            </a:r>
            <a:endParaRPr lang="en-IN" sz="2800" dirty="0"/>
          </a:p>
        </p:txBody>
      </p:sp>
      <p:sp>
        <p:nvSpPr>
          <p:cNvPr id="6" name="Footer Placeholder 5">
            <a:extLst>
              <a:ext uri="{FF2B5EF4-FFF2-40B4-BE49-F238E27FC236}">
                <a16:creationId xmlns:a16="http://schemas.microsoft.com/office/drawing/2014/main" id="{1D040944-BC9C-4917-B94E-17F36284656D}"/>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7" name="TextBox 6">
            <a:hlinkClick r:id="rId3" action="ppaction://hlinksldjump"/>
            <a:extLst>
              <a:ext uri="{FF2B5EF4-FFF2-40B4-BE49-F238E27FC236}">
                <a16:creationId xmlns:a16="http://schemas.microsoft.com/office/drawing/2014/main" id="{DE05FCBF-A2AA-4A23-AD2C-03415BFBF8D7}"/>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74975648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AE460CE-28DC-4EDC-97A9-D419CAC303EC}"/>
              </a:ext>
            </a:extLst>
          </p:cNvPr>
          <p:cNvSpPr/>
          <p:nvPr/>
        </p:nvSpPr>
        <p:spPr>
          <a:xfrm>
            <a:off x="0" y="293970"/>
            <a:ext cx="5456943" cy="530145"/>
          </a:xfrm>
          <a:prstGeom prst="rect">
            <a:avLst/>
          </a:prstGeom>
        </p:spPr>
        <p:txBody>
          <a:bodyPr wrap="none">
            <a:spAutoFit/>
          </a:bodyPr>
          <a:lstStyle/>
          <a:p>
            <a:pPr marL="457200">
              <a:lnSpc>
                <a:spcPct val="107000"/>
              </a:lnSpc>
              <a:spcAft>
                <a:spcPts val="800"/>
              </a:spcAft>
            </a:pPr>
            <a:r>
              <a:rPr lang="en-IN" sz="28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Option 1. Normal provisions</a:t>
            </a:r>
            <a:endParaRPr lang="en-IN"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AE703B5B-97D9-4A01-8FBA-78BE099DDEC3}"/>
              </a:ext>
            </a:extLst>
          </p:cNvPr>
          <p:cNvSpPr/>
          <p:nvPr/>
        </p:nvSpPr>
        <p:spPr>
          <a:xfrm>
            <a:off x="304799" y="1213944"/>
            <a:ext cx="9107215" cy="4356898"/>
          </a:xfrm>
          <a:prstGeom prst="rect">
            <a:avLst/>
          </a:prstGeom>
        </p:spPr>
        <p:txBody>
          <a:bodyPr wrap="square">
            <a:spAutoFit/>
          </a:bodyPr>
          <a:lstStyle/>
          <a:p>
            <a:pPr marL="342900" lvl="0" indent="-342900" algn="just">
              <a:lnSpc>
                <a:spcPct val="107000"/>
              </a:lnSpc>
              <a:spcAft>
                <a:spcPts val="0"/>
              </a:spcAft>
              <a:buFont typeface="+mj-lt"/>
              <a:buAutoNum type="romanUcPeriod"/>
            </a:pPr>
            <a:r>
              <a:rPr lang="en-US" sz="2000" dirty="0">
                <a:latin typeface="Arial" panose="020B0604020202020204" pitchFamily="34" charset="0"/>
                <a:ea typeface="Calibri" panose="020F0502020204030204" pitchFamily="34" charset="0"/>
                <a:cs typeface="Times New Roman" panose="02020603050405020304" pitchFamily="18" charset="0"/>
              </a:rPr>
              <a:t>Gross receipts from professional practice or consultation fee is taxable under the head Income from Business and Profession. (as medical profession is covered u/s 44AA)</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romanUcPeriod"/>
            </a:pPr>
            <a:r>
              <a:rPr lang="en-US" sz="2000" dirty="0">
                <a:latin typeface="Arial" panose="020B0604020202020204" pitchFamily="34" charset="0"/>
                <a:ea typeface="Calibri" panose="020F0502020204030204" pitchFamily="34" charset="0"/>
                <a:cs typeface="Times New Roman" panose="02020603050405020304" pitchFamily="18" charset="0"/>
              </a:rPr>
              <a:t>From the above gross receipts </a:t>
            </a:r>
            <a:r>
              <a:rPr lang="en-IN" sz="2000" dirty="0">
                <a:latin typeface="Arial" panose="020B0604020202020204" pitchFamily="34" charset="0"/>
                <a:ea typeface="Calibri" panose="020F0502020204030204" pitchFamily="34" charset="0"/>
                <a:cs typeface="Times New Roman" panose="02020603050405020304" pitchFamily="18" charset="0"/>
              </a:rPr>
              <a:t>Any expenditure (Not capital nature, personal, Illegal) laid out or expended wholly and exclusively for the purposes of the business or profession shall be deducted from gross receipts to arrive at Income from the profession.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n-IN" sz="2000" dirty="0">
                <a:latin typeface="Arial" panose="020B0604020202020204" pitchFamily="34" charset="0"/>
                <a:ea typeface="Calibri" panose="020F0502020204030204" pitchFamily="34" charset="0"/>
                <a:cs typeface="Times New Roman" panose="02020603050405020304" pitchFamily="18" charset="0"/>
              </a:rPr>
              <a:t>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n-IN" sz="2000" dirty="0">
                <a:latin typeface="Arial" panose="020B0604020202020204" pitchFamily="34" charset="0"/>
                <a:ea typeface="Calibri" panose="020F0502020204030204" pitchFamily="34" charset="0"/>
                <a:cs typeface="Times New Roman" panose="02020603050405020304" pitchFamily="18" charset="0"/>
              </a:rPr>
              <a:t>However, Commission paid for referring patient is considered as illegal hence not allowed (Punjab and Haryana high court)</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n-IN" sz="2000" dirty="0">
                <a:latin typeface="Arial" panose="020B0604020202020204" pitchFamily="34" charset="0"/>
                <a:ea typeface="Calibri" panose="020F0502020204030204" pitchFamily="34" charset="0"/>
                <a:cs typeface="Times New Roman" panose="02020603050405020304" pitchFamily="18" charset="0"/>
              </a:rPr>
              <a:t>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Expenditure incurred as freebees to medical Practitioner is not allowed as deduction (Circular 05/2012 dated 1-8-2012)</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Arrow: Right 3">
            <a:extLst>
              <a:ext uri="{FF2B5EF4-FFF2-40B4-BE49-F238E27FC236}">
                <a16:creationId xmlns:a16="http://schemas.microsoft.com/office/drawing/2014/main" id="{9E75111A-3C52-4C96-8F8D-4E3C7C099EAC}"/>
              </a:ext>
            </a:extLst>
          </p:cNvPr>
          <p:cNvSpPr/>
          <p:nvPr/>
        </p:nvSpPr>
        <p:spPr>
          <a:xfrm>
            <a:off x="346841" y="3988676"/>
            <a:ext cx="299545" cy="1103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Arrow: Right 4">
            <a:extLst>
              <a:ext uri="{FF2B5EF4-FFF2-40B4-BE49-F238E27FC236}">
                <a16:creationId xmlns:a16="http://schemas.microsoft.com/office/drawing/2014/main" id="{87C6C62B-1F5C-4C25-95F2-8D58E7A7CA61}"/>
              </a:ext>
            </a:extLst>
          </p:cNvPr>
          <p:cNvSpPr/>
          <p:nvPr/>
        </p:nvSpPr>
        <p:spPr>
          <a:xfrm>
            <a:off x="373117" y="4818602"/>
            <a:ext cx="299545" cy="1103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Footer Placeholder 7">
            <a:extLst>
              <a:ext uri="{FF2B5EF4-FFF2-40B4-BE49-F238E27FC236}">
                <a16:creationId xmlns:a16="http://schemas.microsoft.com/office/drawing/2014/main" id="{8A510712-1928-4A48-A5BF-692CB2A4C048}"/>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9" name="TextBox 8">
            <a:hlinkClick r:id="rId3" action="ppaction://hlinksldjump"/>
            <a:extLst>
              <a:ext uri="{FF2B5EF4-FFF2-40B4-BE49-F238E27FC236}">
                <a16:creationId xmlns:a16="http://schemas.microsoft.com/office/drawing/2014/main" id="{2B586132-CA2A-4EE3-AA67-9CFBABAE5BA7}"/>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1163137475"/>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4A8D4BF-FB45-4710-B994-ECE32BCF9040}"/>
              </a:ext>
            </a:extLst>
          </p:cNvPr>
          <p:cNvSpPr txBox="1"/>
          <p:nvPr/>
        </p:nvSpPr>
        <p:spPr>
          <a:xfrm>
            <a:off x="630621" y="520262"/>
            <a:ext cx="10184524" cy="523220"/>
          </a:xfrm>
          <a:prstGeom prst="rect">
            <a:avLst/>
          </a:prstGeom>
          <a:noFill/>
        </p:spPr>
        <p:txBody>
          <a:bodyPr wrap="square" rtlCol="0">
            <a:spAutoFit/>
          </a:bodyPr>
          <a:lstStyle/>
          <a:p>
            <a:r>
              <a:rPr lang="en-US" sz="2800" dirty="0">
                <a:solidFill>
                  <a:schemeClr val="bg1"/>
                </a:solidFill>
              </a:rPr>
              <a:t>Compliance requirement if Option 1 is selected</a:t>
            </a:r>
          </a:p>
        </p:txBody>
      </p:sp>
      <p:sp>
        <p:nvSpPr>
          <p:cNvPr id="3" name="Rectangle 2">
            <a:extLst>
              <a:ext uri="{FF2B5EF4-FFF2-40B4-BE49-F238E27FC236}">
                <a16:creationId xmlns:a16="http://schemas.microsoft.com/office/drawing/2014/main" id="{8F9D3497-0282-4FE2-9B0D-33DCE56DA4FA}"/>
              </a:ext>
            </a:extLst>
          </p:cNvPr>
          <p:cNvSpPr/>
          <p:nvPr/>
        </p:nvSpPr>
        <p:spPr>
          <a:xfrm>
            <a:off x="448492" y="520262"/>
            <a:ext cx="5647508" cy="467629"/>
          </a:xfrm>
          <a:prstGeom prst="rect">
            <a:avLst/>
          </a:prstGeom>
        </p:spPr>
        <p:txBody>
          <a:bodyPr wrap="none">
            <a:spAutoFit/>
          </a:bodyPr>
          <a:lstStyle/>
          <a:p>
            <a:pPr marL="342900" lvl="0" indent="-342900">
              <a:lnSpc>
                <a:spcPct val="107000"/>
              </a:lnSpc>
              <a:spcAft>
                <a:spcPts val="800"/>
              </a:spcAft>
              <a:buFont typeface="+mj-lt"/>
              <a:buAutoNum type="romanUcPeriod"/>
            </a:pPr>
            <a:r>
              <a:rPr lang="en-IN" sz="24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Maintenance of Books of Accounts</a:t>
            </a:r>
            <a:endParaRPr lang="en-IN"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B2CD4C53-B698-4D31-AB63-CDAEC4348DCB}"/>
              </a:ext>
            </a:extLst>
          </p:cNvPr>
          <p:cNvSpPr/>
          <p:nvPr/>
        </p:nvSpPr>
        <p:spPr>
          <a:xfrm>
            <a:off x="448492" y="1308871"/>
            <a:ext cx="9222828" cy="763134"/>
          </a:xfrm>
          <a:prstGeom prst="rect">
            <a:avLst/>
          </a:prstGeom>
        </p:spPr>
        <p:txBody>
          <a:bodyPr wrap="square">
            <a:spAutoFit/>
          </a:bodyPr>
          <a:lstStyle/>
          <a:p>
            <a:pPr marL="342900" lvl="0" indent="-342900">
              <a:lnSpc>
                <a:spcPct val="107000"/>
              </a:lnSpc>
              <a:spcAft>
                <a:spcPts val="80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Shall keep and maintain such books of account and other documents as may enable the Assessing Officer to compute his total income. </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DBDBD966-451A-4672-BEB9-EEAF65D48D3C}"/>
              </a:ext>
            </a:extLst>
          </p:cNvPr>
          <p:cNvSpPr/>
          <p:nvPr/>
        </p:nvSpPr>
        <p:spPr>
          <a:xfrm>
            <a:off x="448491" y="2341140"/>
            <a:ext cx="10026869" cy="734368"/>
          </a:xfrm>
          <a:prstGeom prst="rect">
            <a:avLst/>
          </a:prstGeom>
        </p:spPr>
        <p:txBody>
          <a:bodyPr wrap="square">
            <a:spAutoFit/>
          </a:bodyPr>
          <a:lstStyle/>
          <a:p>
            <a:pPr marL="342900" lvl="0" indent="-342900">
              <a:lnSpc>
                <a:spcPct val="107000"/>
              </a:lnSpc>
              <a:spcAft>
                <a:spcPts val="80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However, if total gross receipts in the profession exceeds 1.5 lakh in each of the past 3 years then following BOA/documents is compulsory to be maintained</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7C1D2E3E-2C67-4EE4-95A6-9F6D6109F176}"/>
              </a:ext>
            </a:extLst>
          </p:cNvPr>
          <p:cNvSpPr/>
          <p:nvPr/>
        </p:nvSpPr>
        <p:spPr>
          <a:xfrm>
            <a:off x="905692" y="3454020"/>
            <a:ext cx="9569667" cy="1574149"/>
          </a:xfrm>
          <a:prstGeom prst="rect">
            <a:avLst/>
          </a:prstGeom>
        </p:spPr>
        <p:txBody>
          <a:bodyPr wrap="square">
            <a:spAutoFit/>
          </a:bodyPr>
          <a:lstStyle/>
          <a:p>
            <a:pPr marL="342900" lvl="0" indent="-342900">
              <a:lnSpc>
                <a:spcPct val="107000"/>
              </a:lnSpc>
              <a:spcAft>
                <a:spcPts val="0"/>
              </a:spcAft>
              <a:buFont typeface="+mj-lt"/>
              <a:buAutoNum type="alphaLcParenR"/>
            </a:pPr>
            <a:r>
              <a:rPr lang="en-US" b="1" dirty="0">
                <a:latin typeface="Arial" panose="020B0604020202020204" pitchFamily="34" charset="0"/>
                <a:ea typeface="Calibri" panose="020F0502020204030204" pitchFamily="34" charset="0"/>
                <a:cs typeface="Times New Roman" panose="02020603050405020304" pitchFamily="18" charset="0"/>
              </a:rPr>
              <a:t>Cash Book</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arenR"/>
            </a:pPr>
            <a:r>
              <a:rPr lang="en-US" b="1" dirty="0">
                <a:latin typeface="Arial" panose="020B0604020202020204" pitchFamily="34" charset="0"/>
                <a:ea typeface="Calibri" panose="020F0502020204030204" pitchFamily="34" charset="0"/>
                <a:cs typeface="Times New Roman" panose="02020603050405020304" pitchFamily="18" charset="0"/>
              </a:rPr>
              <a:t>Journal</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arenR"/>
            </a:pPr>
            <a:r>
              <a:rPr lang="en-US" b="1" dirty="0">
                <a:latin typeface="Arial" panose="020B0604020202020204" pitchFamily="34" charset="0"/>
                <a:ea typeface="Calibri" panose="020F0502020204030204" pitchFamily="34" charset="0"/>
                <a:cs typeface="Times New Roman" panose="02020603050405020304" pitchFamily="18" charset="0"/>
              </a:rPr>
              <a:t>Ledger</a:t>
            </a:r>
          </a:p>
          <a:p>
            <a:pPr marL="342900" lvl="0" indent="-342900">
              <a:lnSpc>
                <a:spcPct val="107000"/>
              </a:lnSpc>
              <a:spcAft>
                <a:spcPts val="0"/>
              </a:spcAft>
              <a:buFont typeface="+mj-lt"/>
              <a:buAutoNum type="alphaLcParenR"/>
            </a:pPr>
            <a:r>
              <a:rPr lang="en-US" b="1" dirty="0">
                <a:latin typeface="Arial" panose="020B0604020202020204" pitchFamily="34" charset="0"/>
                <a:ea typeface="Calibri" panose="020F0502020204030204" pitchFamily="34" charset="0"/>
                <a:cs typeface="Times New Roman" panose="02020603050405020304" pitchFamily="18" charset="0"/>
              </a:rPr>
              <a:t>Copies of Bills</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914400">
              <a:lnSpc>
                <a:spcPct val="107000"/>
              </a:lnSpc>
              <a:spcAft>
                <a:spcPts val="0"/>
              </a:spcAft>
            </a:pPr>
            <a:r>
              <a:rPr lang="en-US" b="1" dirty="0">
                <a:latin typeface="Arial" panose="020B0604020202020204" pitchFamily="34" charset="0"/>
                <a:ea typeface="Calibri" panose="020F0502020204030204" pitchFamily="34" charset="0"/>
                <a:cs typeface="Times New Roman" panose="02020603050405020304" pitchFamily="18" charset="0"/>
              </a:rPr>
              <a:t> </a:t>
            </a:r>
            <a:endParaRPr lang="en-IN"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B3F673A2-8CD5-4A65-BA29-F474CC899932}"/>
              </a:ext>
            </a:extLst>
          </p:cNvPr>
          <p:cNvSpPr txBox="1"/>
          <p:nvPr/>
        </p:nvSpPr>
        <p:spPr>
          <a:xfrm>
            <a:off x="9201807" y="6183238"/>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10" name="Footer Placeholder 9">
            <a:extLst>
              <a:ext uri="{FF2B5EF4-FFF2-40B4-BE49-F238E27FC236}">
                <a16:creationId xmlns:a16="http://schemas.microsoft.com/office/drawing/2014/main" id="{56981598-5D7E-4D11-B2D0-4D9D395FDA0D}"/>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11" name="TextBox 10">
            <a:hlinkClick r:id="rId3" action="ppaction://hlinksldjump"/>
            <a:extLst>
              <a:ext uri="{FF2B5EF4-FFF2-40B4-BE49-F238E27FC236}">
                <a16:creationId xmlns:a16="http://schemas.microsoft.com/office/drawing/2014/main" id="{26FA5193-0BDC-4A02-9142-0520FFA9DC35}"/>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783646486"/>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F4102C5-8323-484C-AA65-E523F49C4510}"/>
              </a:ext>
            </a:extLst>
          </p:cNvPr>
          <p:cNvSpPr/>
          <p:nvPr/>
        </p:nvSpPr>
        <p:spPr>
          <a:xfrm>
            <a:off x="378372" y="504496"/>
            <a:ext cx="8765628" cy="4842031"/>
          </a:xfrm>
          <a:prstGeom prst="rect">
            <a:avLst/>
          </a:prstGeom>
        </p:spPr>
        <p:txBody>
          <a:bodyPr wrap="square">
            <a:spAutoFit/>
          </a:bodyPr>
          <a:lstStyle/>
          <a:p>
            <a:pPr lvl="0">
              <a:lnSpc>
                <a:spcPct val="107000"/>
              </a:lnSpc>
              <a:spcAft>
                <a:spcPts val="0"/>
              </a:spcAft>
            </a:pPr>
            <a:endParaRPr lang="en-IN" dirty="0">
              <a:latin typeface="Calibri" panose="020F0502020204030204" pitchFamily="34" charset="0"/>
              <a:ea typeface="Calibri" panose="020F0502020204030204" pitchFamily="34" charset="0"/>
              <a:cs typeface="Times New Roman" panose="02020603050405020304" pitchFamily="18" charset="0"/>
            </a:endParaRPr>
          </a:p>
          <a:p>
            <a:pPr marL="495300">
              <a:lnSpc>
                <a:spcPct val="107000"/>
              </a:lnSpc>
              <a:spcAft>
                <a:spcPts val="750"/>
              </a:spcAft>
            </a:pPr>
            <a:r>
              <a:rPr lang="en-IN" dirty="0">
                <a:latin typeface="Arial" panose="020B0604020202020204" pitchFamily="34" charset="0"/>
                <a:ea typeface="Times New Roman" panose="02020603050405020304" pitchFamily="18" charset="0"/>
                <a:cs typeface="Times New Roman" panose="02020603050405020304" pitchFamily="18" charset="0"/>
              </a:rPr>
              <a:t>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750"/>
              </a:spcAft>
              <a:buFont typeface="Symbol" panose="05050102010706020507" pitchFamily="18" charset="2"/>
              <a:buChar char=""/>
            </a:pPr>
            <a:r>
              <a:rPr lang="en-IN" dirty="0">
                <a:latin typeface="Arial" panose="020B0604020202020204" pitchFamily="34" charset="0"/>
                <a:ea typeface="Times New Roman" panose="02020603050405020304" pitchFamily="18" charset="0"/>
                <a:cs typeface="Times New Roman" panose="02020603050405020304" pitchFamily="18" charset="0"/>
              </a:rPr>
              <a:t>Photocopies of bills or receipts issued by you which are more than Rs 25</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750"/>
              </a:spcAft>
              <a:buFont typeface="Symbol" panose="05050102010706020507" pitchFamily="18" charset="2"/>
              <a:buChar char=""/>
            </a:pPr>
            <a:r>
              <a:rPr lang="en-IN" dirty="0">
                <a:latin typeface="Arial" panose="020B0604020202020204" pitchFamily="34" charset="0"/>
                <a:ea typeface="Times New Roman" panose="02020603050405020304" pitchFamily="18" charset="0"/>
                <a:cs typeface="Times New Roman" panose="02020603050405020304" pitchFamily="18" charset="0"/>
              </a:rPr>
              <a:t>Original bills of expenditure incurred by you which are more than Rs 50</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914400">
              <a:lnSpc>
                <a:spcPct val="107000"/>
              </a:lnSpc>
              <a:spcAft>
                <a:spcPts val="0"/>
              </a:spcAft>
            </a:pPr>
            <a:r>
              <a:rPr lang="en-IN" dirty="0">
                <a:latin typeface="Arial" panose="020B0604020202020204" pitchFamily="34" charset="0"/>
                <a:ea typeface="Times New Roman" panose="02020603050405020304" pitchFamily="18" charset="0"/>
                <a:cs typeface="Times New Roman" panose="02020603050405020304" pitchFamily="18" charset="0"/>
              </a:rPr>
              <a:t> </a:t>
            </a:r>
            <a:endParaRPr lang="en-IN"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en-IN" dirty="0">
                <a:latin typeface="Arial" panose="020B0604020202020204" pitchFamily="34" charset="0"/>
                <a:ea typeface="Times New Roman" panose="02020603050405020304" pitchFamily="18" charset="0"/>
                <a:cs typeface="Times New Roman" panose="02020603050405020304" pitchFamily="18" charset="0"/>
              </a:rPr>
              <a:t>  e) Payment Vouchers (Not required if cash book maintained contain adequate   </a:t>
            </a:r>
          </a:p>
          <a:p>
            <a:pPr lvl="0">
              <a:lnSpc>
                <a:spcPct val="107000"/>
              </a:lnSpc>
              <a:spcAft>
                <a:spcPts val="0"/>
              </a:spcAft>
            </a:pPr>
            <a:r>
              <a:rPr lang="en-IN" dirty="0">
                <a:latin typeface="Arial" panose="020B0604020202020204" pitchFamily="34" charset="0"/>
                <a:ea typeface="Times New Roman" panose="02020603050405020304" pitchFamily="18" charset="0"/>
                <a:cs typeface="Times New Roman" panose="02020603050405020304" pitchFamily="18" charset="0"/>
              </a:rPr>
              <a:t>       particular)</a:t>
            </a:r>
            <a:endParaRPr lang="en-IN"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750"/>
              </a:spcAft>
            </a:pPr>
            <a:r>
              <a:rPr lang="en-IN" b="1" i="1" u="sng" dirty="0">
                <a:latin typeface="Arial" panose="020B0604020202020204" pitchFamily="34" charset="0"/>
                <a:ea typeface="Times New Roman" panose="02020603050405020304" pitchFamily="18" charset="0"/>
                <a:cs typeface="Times New Roman" panose="02020603050405020304" pitchFamily="18" charset="0"/>
              </a:rPr>
              <a:t>       </a:t>
            </a:r>
          </a:p>
          <a:p>
            <a:pPr lvl="0">
              <a:lnSpc>
                <a:spcPct val="107000"/>
              </a:lnSpc>
              <a:spcAft>
                <a:spcPts val="750"/>
              </a:spcAft>
            </a:pPr>
            <a:r>
              <a:rPr lang="en-IN" b="1" i="1" dirty="0">
                <a:latin typeface="Arial" panose="020B0604020202020204" pitchFamily="34" charset="0"/>
                <a:ea typeface="Times New Roman" panose="02020603050405020304" pitchFamily="18" charset="0"/>
                <a:cs typeface="Times New Roman" panose="02020603050405020304" pitchFamily="18" charset="0"/>
              </a:rPr>
              <a:t>   f)    </a:t>
            </a:r>
            <a:r>
              <a:rPr lang="en-IN" b="1" i="1" u="sng" dirty="0">
                <a:latin typeface="Arial" panose="020B0604020202020204" pitchFamily="34" charset="0"/>
                <a:ea typeface="Times New Roman" panose="02020603050405020304" pitchFamily="18" charset="0"/>
                <a:cs typeface="Times New Roman" panose="02020603050405020304" pitchFamily="18" charset="0"/>
              </a:rPr>
              <a:t>Following are the additional requirements for doctors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914400">
              <a:lnSpc>
                <a:spcPct val="107000"/>
              </a:lnSpc>
              <a:spcAft>
                <a:spcPts val="750"/>
              </a:spcAft>
            </a:pPr>
            <a:r>
              <a:rPr lang="en-IN" b="1" i="1" dirty="0">
                <a:latin typeface="Arial" panose="020B0604020202020204" pitchFamily="34" charset="0"/>
                <a:ea typeface="Times New Roman" panose="02020603050405020304" pitchFamily="18" charset="0"/>
                <a:cs typeface="Times New Roman" panose="02020603050405020304" pitchFamily="18" charset="0"/>
              </a:rPr>
              <a:t>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IN" b="1" i="1" u="sng" dirty="0">
                <a:latin typeface="Arial" panose="020B0604020202020204" pitchFamily="34" charset="0"/>
                <a:ea typeface="Times New Roman" panose="02020603050405020304" pitchFamily="18" charset="0"/>
                <a:cs typeface="Times New Roman" panose="02020603050405020304" pitchFamily="18" charset="0"/>
              </a:rPr>
              <a:t>Daily case register in Form No. 3C with details of patients, services rendered, fees received and date of receipt.</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b="1" i="1" u="sng" dirty="0">
                <a:latin typeface="Arial" panose="020B0604020202020204" pitchFamily="34" charset="0"/>
                <a:ea typeface="Times New Roman" panose="02020603050405020304" pitchFamily="18" charset="0"/>
                <a:cs typeface="Times New Roman" panose="02020603050405020304" pitchFamily="18" charset="0"/>
              </a:rPr>
              <a:t>Details of Opening and Closing stock of drugs, medicines, and other consumables used for profession.</a:t>
            </a:r>
            <a:endParaRPr lang="en-IN"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8CA52B91-D618-4630-8028-AECB8F809B7F}"/>
              </a:ext>
            </a:extLst>
          </p:cNvPr>
          <p:cNvSpPr txBox="1"/>
          <p:nvPr/>
        </p:nvSpPr>
        <p:spPr>
          <a:xfrm>
            <a:off x="9201807" y="6183238"/>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6" name="Footer Placeholder 5">
            <a:extLst>
              <a:ext uri="{FF2B5EF4-FFF2-40B4-BE49-F238E27FC236}">
                <a16:creationId xmlns:a16="http://schemas.microsoft.com/office/drawing/2014/main" id="{F2CEEDE2-9B22-4165-9934-EFD2EB7D68C4}"/>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7" name="TextBox 6">
            <a:hlinkClick r:id="rId2" action="ppaction://hlinksldjump"/>
            <a:extLst>
              <a:ext uri="{FF2B5EF4-FFF2-40B4-BE49-F238E27FC236}">
                <a16:creationId xmlns:a16="http://schemas.microsoft.com/office/drawing/2014/main" id="{3E905DBD-BD2D-4335-AF86-C2F6C7E96308}"/>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718056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0F903A8-4AD5-4A85-A67A-4AB76D31E350}"/>
              </a:ext>
            </a:extLst>
          </p:cNvPr>
          <p:cNvSpPr/>
          <p:nvPr/>
        </p:nvSpPr>
        <p:spPr>
          <a:xfrm>
            <a:off x="220718" y="1639614"/>
            <a:ext cx="10105696" cy="2710294"/>
          </a:xfrm>
          <a:prstGeom prst="rect">
            <a:avLst/>
          </a:prstGeom>
        </p:spPr>
        <p:txBody>
          <a:bodyPr wrap="square">
            <a:spAutoFit/>
          </a:bodyPr>
          <a:lstStyle/>
          <a:p>
            <a:pPr marL="342900" lvl="0" indent="-342900">
              <a:lnSpc>
                <a:spcPct val="107000"/>
              </a:lnSpc>
              <a:spcAft>
                <a:spcPts val="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BOA kept and maintained by the person at the place where he is carrying on the profession or, where the profession is carried on in more places than one, at the principal place of his profession</a:t>
            </a:r>
          </a:p>
          <a:p>
            <a:pPr lvl="0">
              <a:lnSpc>
                <a:spcPct val="107000"/>
              </a:lnSpc>
              <a:spcAft>
                <a:spcPts val="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BOA shall be kept and maintained for a period of [six] years from the end of the relevant assessment year</a:t>
            </a:r>
          </a:p>
          <a:p>
            <a:pPr lvl="0">
              <a:lnSpc>
                <a:spcPct val="107000"/>
              </a:lnSpc>
              <a:spcAft>
                <a:spcPts val="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IN" sz="2000" b="1" i="1" u="sng" dirty="0">
                <a:latin typeface="Arial" panose="020B0604020202020204" pitchFamily="34" charset="0"/>
                <a:ea typeface="Times New Roman" panose="02020603050405020304" pitchFamily="18" charset="0"/>
                <a:cs typeface="Times New Roman" panose="02020603050405020304" pitchFamily="18" charset="0"/>
              </a:rPr>
              <a:t> Penalty if not maintained is Rs 25000/- as per section 271A</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C7D2F90F-EBC4-4A4B-BDF3-C903CBDC5C10}"/>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6" name="TextBox 5">
            <a:hlinkClick r:id="rId2" action="ppaction://hlinksldjump"/>
            <a:extLst>
              <a:ext uri="{FF2B5EF4-FFF2-40B4-BE49-F238E27FC236}">
                <a16:creationId xmlns:a16="http://schemas.microsoft.com/office/drawing/2014/main" id="{FE48F281-132C-423F-85F4-108A02BD8E81}"/>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3412664771"/>
      </p:ext>
    </p:extLst>
  </p:cSld>
  <p:clrMapOvr>
    <a:masterClrMapping/>
  </p:clrMapOvr>
</p:sld>
</file>

<file path=ppt/theme/theme1.xml><?xml version="1.0" encoding="utf-8"?>
<a:theme xmlns:a="http://schemas.openxmlformats.org/drawingml/2006/main" name="Face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3.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
  <TotalTime>209</TotalTime>
  <Words>3241</Words>
  <Application>Microsoft Office PowerPoint</Application>
  <PresentationFormat>Widescreen</PresentationFormat>
  <Paragraphs>324</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Calibri</vt:lpstr>
      <vt:lpstr>Source Sans Pro</vt:lpstr>
      <vt:lpstr>Symbol</vt:lpstr>
      <vt:lpstr>Times New Roman</vt:lpstr>
      <vt:lpstr>Trebuchet MS</vt:lpstr>
      <vt:lpstr>Wingdings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Diggaj Joshi</dc:creator>
  <cp:lastModifiedBy>Windows User</cp:lastModifiedBy>
  <cp:revision>69</cp:revision>
  <dcterms:created xsi:type="dcterms:W3CDTF">2019-12-05T12:53:09Z</dcterms:created>
  <dcterms:modified xsi:type="dcterms:W3CDTF">2020-12-25T12:11:26Z</dcterms:modified>
</cp:coreProperties>
</file>