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1"/>
  </p:notesMasterIdLst>
  <p:handoutMasterIdLst>
    <p:handoutMasterId r:id="rId22"/>
  </p:handoutMasterIdLst>
  <p:sldIdLst>
    <p:sldId id="256" r:id="rId5"/>
    <p:sldId id="285" r:id="rId6"/>
    <p:sldId id="283" r:id="rId7"/>
    <p:sldId id="287" r:id="rId8"/>
    <p:sldId id="286" r:id="rId9"/>
    <p:sldId id="288" r:id="rId10"/>
    <p:sldId id="289" r:id="rId11"/>
    <p:sldId id="290" r:id="rId12"/>
    <p:sldId id="296" r:id="rId13"/>
    <p:sldId id="291" r:id="rId14"/>
    <p:sldId id="292" r:id="rId15"/>
    <p:sldId id="297" r:id="rId16"/>
    <p:sldId id="293" r:id="rId17"/>
    <p:sldId id="295" r:id="rId18"/>
    <p:sldId id="294" r:id="rId19"/>
    <p:sldId id="29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Lst>
        </p14:section>
        <p14:section name="Design, Morph, Annotate, Work Together, Tell Me" id="{B9B51309-D148-4332-87C2-07BE32FBCA3B}">
          <p14:sldIdLst>
            <p14:sldId id="285"/>
            <p14:sldId id="283"/>
            <p14:sldId id="287"/>
            <p14:sldId id="286"/>
            <p14:sldId id="288"/>
            <p14:sldId id="289"/>
            <p14:sldId id="290"/>
            <p14:sldId id="296"/>
            <p14:sldId id="291"/>
            <p14:sldId id="292"/>
            <p14:sldId id="297"/>
            <p14:sldId id="293"/>
            <p14:sldId id="295"/>
            <p14:sldId id="294"/>
            <p14:sldId id="298"/>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0717"/>
    <a:srgbClr val="FF33CC"/>
    <a:srgbClr val="FF3300"/>
    <a:srgbClr val="5454E2"/>
    <a:srgbClr val="24B719"/>
    <a:srgbClr val="3366FF"/>
    <a:srgbClr val="FF3399"/>
    <a:srgbClr val="3333FF"/>
    <a:srgbClr val="B50BAD"/>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3881" autoAdjust="0"/>
  </p:normalViewPr>
  <p:slideViewPr>
    <p:cSldViewPr snapToGrid="0">
      <p:cViewPr varScale="1">
        <p:scale>
          <a:sx n="63" d="100"/>
          <a:sy n="63" d="100"/>
        </p:scale>
        <p:origin x="802"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163"/>
    </p:cViewPr>
  </p:sorterViewPr>
  <p:notesViewPr>
    <p:cSldViewPr snapToGrid="0">
      <p:cViewPr varScale="1">
        <p:scale>
          <a:sx n="51" d="100"/>
          <a:sy n="51" d="100"/>
        </p:scale>
        <p:origin x="2693"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26-Nov-20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26-Nov-20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2</a:t>
            </a:fld>
            <a:endParaRPr lang="en-US" dirty="0"/>
          </a:p>
        </p:txBody>
      </p:sp>
    </p:spTree>
    <p:extLst>
      <p:ext uri="{BB962C8B-B14F-4D97-AF65-F5344CB8AC3E}">
        <p14:creationId xmlns:p14="http://schemas.microsoft.com/office/powerpoint/2010/main" val="335119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26-Nov-20</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26-Nov-20</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pkm@pkmodi.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rbi.org.in/Scripts/NotificationUser.aspx?Id=10256&amp;Mode=0"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chor="ctr" anchorCtr="0">
            <a:normAutofit fontScale="90000"/>
          </a:bodyPr>
          <a:lstStyle/>
          <a:p>
            <a:r>
              <a:rPr lang="en-US" sz="3200" b="1" i="0" dirty="0">
                <a:solidFill>
                  <a:schemeClr val="bg1"/>
                </a:solidFill>
                <a:effectLst/>
                <a:latin typeface="Arial" panose="020B0604020202020204" pitchFamily="34" charset="0"/>
              </a:rPr>
              <a:t>FOREIGN EXCHANGE MANAGEMENT ACT,1999</a:t>
            </a:r>
            <a:br>
              <a:rPr lang="en-US" sz="3200" b="1" i="0" dirty="0">
                <a:solidFill>
                  <a:schemeClr val="bg1"/>
                </a:solidFill>
                <a:effectLst/>
                <a:latin typeface="Arial" panose="020B0604020202020204" pitchFamily="34" charset="0"/>
              </a:rPr>
            </a:br>
            <a:br>
              <a:rPr lang="en-US" sz="3600" b="1" i="0" dirty="0">
                <a:solidFill>
                  <a:schemeClr val="bg1"/>
                </a:solidFill>
                <a:effectLst/>
                <a:latin typeface="Arial" panose="020B0604020202020204" pitchFamily="34" charset="0"/>
              </a:rPr>
            </a:br>
            <a:r>
              <a:rPr lang="en-US" sz="3600" b="1" dirty="0">
                <a:solidFill>
                  <a:schemeClr val="bg1"/>
                </a:solidFill>
                <a:latin typeface="Arial" panose="020B0604020202020204" pitchFamily="34" charset="0"/>
              </a:rPr>
              <a:t>Import </a:t>
            </a:r>
            <a:r>
              <a:rPr lang="en-US" sz="3600" b="1" i="0" dirty="0">
                <a:solidFill>
                  <a:schemeClr val="bg1"/>
                </a:solidFill>
                <a:effectLst/>
                <a:latin typeface="Arial" panose="020B0604020202020204" pitchFamily="34" charset="0"/>
              </a:rPr>
              <a:t> of Goods and Services</a:t>
            </a:r>
            <a:br>
              <a:rPr lang="en-US" sz="3600" b="1" i="0" dirty="0">
                <a:solidFill>
                  <a:schemeClr val="bg1"/>
                </a:solidFill>
                <a:effectLst/>
                <a:latin typeface="Arial" panose="020B0604020202020204" pitchFamily="34" charset="0"/>
              </a:rPr>
            </a:br>
            <a:br>
              <a:rPr lang="en-US" sz="3600" b="1" i="0" dirty="0">
                <a:solidFill>
                  <a:schemeClr val="bg1"/>
                </a:solidFill>
                <a:effectLst/>
                <a:latin typeface="Arial" panose="020B0604020202020204" pitchFamily="34" charset="0"/>
              </a:rPr>
            </a:br>
            <a:r>
              <a:rPr lang="en-US" sz="2400" b="1" i="0" dirty="0">
                <a:solidFill>
                  <a:schemeClr val="bg1"/>
                </a:solidFill>
                <a:effectLst/>
                <a:latin typeface="Arial" panose="020B0604020202020204" pitchFamily="34" charset="0"/>
              </a:rPr>
              <a:t>FED Master Direction No. 17/2015-16</a:t>
            </a:r>
            <a:br>
              <a:rPr lang="en-US" sz="2400" b="1" i="0" dirty="0">
                <a:solidFill>
                  <a:schemeClr val="bg1"/>
                </a:solidFill>
                <a:effectLst/>
                <a:latin typeface="Arial" panose="020B0604020202020204" pitchFamily="34" charset="0"/>
              </a:rPr>
            </a:br>
            <a:br>
              <a:rPr lang="en-US" sz="2400" b="1" i="0" dirty="0">
                <a:solidFill>
                  <a:schemeClr val="bg1"/>
                </a:solidFill>
                <a:effectLst/>
                <a:latin typeface="Arial" panose="020B0604020202020204" pitchFamily="34" charset="0"/>
              </a:rPr>
            </a:br>
            <a:r>
              <a:rPr lang="en-US" sz="2700" b="1" dirty="0">
                <a:solidFill>
                  <a:schemeClr val="bg1"/>
                </a:solidFill>
              </a:rPr>
              <a:t>FED Master Direction No. 8/2015-16 (</a:t>
            </a:r>
            <a:r>
              <a:rPr lang="en-US" sz="2200" b="1" dirty="0">
                <a:solidFill>
                  <a:schemeClr val="bg1"/>
                </a:solidFill>
              </a:rPr>
              <a:t>Notification No. G.S.R. 381(E) dated May 3, 2000)</a:t>
            </a:r>
            <a:br>
              <a:rPr lang="en-US" sz="2400" b="1" dirty="0"/>
            </a:br>
            <a:br>
              <a:rPr lang="en-US" sz="2400" dirty="0"/>
            </a:br>
            <a:r>
              <a:rPr lang="en-US" sz="2400" b="0" i="0" dirty="0">
                <a:solidFill>
                  <a:srgbClr val="000000"/>
                </a:solidFill>
                <a:effectLst/>
                <a:latin typeface="Arial" panose="020B0604020202020204" pitchFamily="34" charset="0"/>
              </a:rPr>
              <a:t>.</a:t>
            </a:r>
            <a:br>
              <a:rPr lang="en-US" sz="3600" b="1" i="0" dirty="0">
                <a:solidFill>
                  <a:schemeClr val="bg1"/>
                </a:solidFill>
                <a:effectLst/>
                <a:latin typeface="Arial" panose="020B0604020202020204" pitchFamily="34" charset="0"/>
              </a:rPr>
            </a:br>
            <a:endParaRPr lang="en-US" sz="4800" dirty="0">
              <a:solidFill>
                <a:schemeClr val="bg1"/>
              </a:solidFill>
            </a:endParaRPr>
          </a:p>
        </p:txBody>
      </p:sp>
      <p:sp>
        <p:nvSpPr>
          <p:cNvPr id="3" name="Subtitle 2"/>
          <p:cNvSpPr>
            <a:spLocks noGrp="1"/>
          </p:cNvSpPr>
          <p:nvPr>
            <p:ph type="subTitle" idx="4294967295"/>
          </p:nvPr>
        </p:nvSpPr>
        <p:spPr>
          <a:xfrm>
            <a:off x="855620" y="3551924"/>
            <a:ext cx="9582736" cy="3008896"/>
          </a:xfrm>
        </p:spPr>
        <p:txBody>
          <a:bodyPr>
            <a:normAutofit/>
          </a:bodyPr>
          <a:lstStyle/>
          <a:p>
            <a:pPr marL="0" indent="0">
              <a:buNone/>
            </a:pPr>
            <a:endParaRPr lang="en-US" sz="2400" dirty="0">
              <a:solidFill>
                <a:schemeClr val="bg1"/>
              </a:solidFill>
              <a:latin typeface="+mj-lt"/>
            </a:endParaRPr>
          </a:p>
          <a:p>
            <a:pPr marL="0" indent="0">
              <a:buNone/>
            </a:pPr>
            <a:endParaRPr lang="en-US" sz="2400" dirty="0">
              <a:solidFill>
                <a:schemeClr val="bg1"/>
              </a:solidFill>
              <a:latin typeface="+mj-lt"/>
            </a:endParaRPr>
          </a:p>
          <a:p>
            <a:pPr marL="0" indent="0" algn="ctr">
              <a:buNone/>
            </a:pPr>
            <a:r>
              <a:rPr lang="en-US" sz="2400" dirty="0">
                <a:solidFill>
                  <a:schemeClr val="bg1"/>
                </a:solidFill>
                <a:latin typeface="+mj-lt"/>
              </a:rPr>
              <a:t>Date :23.11.2020</a:t>
            </a:r>
          </a:p>
          <a:p>
            <a:pPr marL="0" indent="0">
              <a:buNone/>
            </a:pPr>
            <a:endParaRPr lang="en-US" sz="2400" dirty="0">
              <a:solidFill>
                <a:schemeClr val="bg1"/>
              </a:solidFill>
              <a:latin typeface="+mj-lt"/>
            </a:endParaRPr>
          </a:p>
          <a:p>
            <a:pPr marL="0" indent="0">
              <a:buNone/>
            </a:pPr>
            <a:endParaRPr lang="en-US" sz="2400" dirty="0">
              <a:solidFill>
                <a:schemeClr val="bg1"/>
              </a:solidFill>
              <a:latin typeface="+mj-lt"/>
            </a:endParaRPr>
          </a:p>
        </p:txBody>
      </p:sp>
      <p:pic>
        <p:nvPicPr>
          <p:cNvPr id="5" name="Picture 4" descr="New design makes liquefied hydrogen bunker vessels a reality">
            <a:extLst>
              <a:ext uri="{FF2B5EF4-FFF2-40B4-BE49-F238E27FC236}">
                <a16:creationId xmlns:a16="http://schemas.microsoft.com/office/drawing/2014/main" id="{E6FB5C78-9B8E-4F31-9518-1B596CBF08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7660" y="390906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lnSpcReduction="10000"/>
          </a:bodyPr>
          <a:lstStyle/>
          <a:p>
            <a:pPr marL="342900" indent="-342900">
              <a:buFont typeface="Arial" panose="020B0604020202020204" pitchFamily="34" charset="0"/>
              <a:buChar char="•"/>
            </a:pPr>
            <a:r>
              <a:rPr lang="en-US" sz="2800" b="1" dirty="0">
                <a:solidFill>
                  <a:srgbClr val="B50BAD"/>
                </a:solidFill>
              </a:rPr>
              <a:t>Third-Party Payment- Import of Goods</a:t>
            </a:r>
          </a:p>
          <a:p>
            <a:pPr marL="342900" indent="-342900">
              <a:buFont typeface="Wingdings" pitchFamily="2" charset="2"/>
              <a:buChar char="Ø"/>
            </a:pPr>
            <a:r>
              <a:rPr lang="en-US" b="1" dirty="0">
                <a:latin typeface="Arial Black" pitchFamily="34" charset="0"/>
              </a:rPr>
              <a:t>This would not be required </a:t>
            </a:r>
            <a:r>
              <a:rPr lang="en-US" b="1" dirty="0">
                <a:solidFill>
                  <a:srgbClr val="00B050"/>
                </a:solidFill>
                <a:latin typeface="Arial Black" pitchFamily="34" charset="0"/>
              </a:rPr>
              <a:t>in case the invoices are issued </a:t>
            </a:r>
            <a:r>
              <a:rPr lang="en-US" b="1" dirty="0">
                <a:latin typeface="Arial Black" pitchFamily="34" charset="0"/>
              </a:rPr>
              <a:t>in the name of the third party</a:t>
            </a:r>
            <a:r>
              <a:rPr lang="en-US" dirty="0">
                <a:latin typeface="Arial Black" pitchFamily="34" charset="0"/>
              </a:rPr>
              <a:t> </a:t>
            </a:r>
            <a:r>
              <a:rPr lang="en-US" dirty="0">
                <a:solidFill>
                  <a:srgbClr val="FF3300"/>
                </a:solidFill>
                <a:latin typeface="Arial Black" pitchFamily="34" charset="0"/>
              </a:rPr>
              <a:t>otherwise Tripartite agreement </a:t>
            </a:r>
            <a:r>
              <a:rPr lang="en-US" dirty="0">
                <a:latin typeface="Arial Black" pitchFamily="34" charset="0"/>
              </a:rPr>
              <a:t>should be executed </a:t>
            </a:r>
          </a:p>
          <a:p>
            <a:pPr marL="342900" indent="-342900">
              <a:buFont typeface="Wingdings" pitchFamily="2" charset="2"/>
              <a:buChar char="Ø"/>
            </a:pPr>
            <a:r>
              <a:rPr lang="en-US" dirty="0">
                <a:latin typeface="Arial Black" pitchFamily="34" charset="0"/>
              </a:rPr>
              <a:t>Where there are bills of entry, </a:t>
            </a:r>
            <a:r>
              <a:rPr lang="en-US" b="1" dirty="0">
                <a:latin typeface="Arial Black" pitchFamily="34" charset="0"/>
              </a:rPr>
              <a:t>the third-party payment details should be mentioned along with the name of the shipper.</a:t>
            </a:r>
            <a:endParaRPr lang="en-US" dirty="0">
              <a:latin typeface="Arial Black" pitchFamily="34" charset="0"/>
            </a:endParaRPr>
          </a:p>
          <a:p>
            <a:pPr marL="342900" indent="-342900">
              <a:buFont typeface="Wingdings" pitchFamily="2" charset="2"/>
              <a:buChar char="Ø"/>
            </a:pPr>
            <a:endParaRPr lang="en-US" b="1" dirty="0">
              <a:latin typeface="Arial Black"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109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25000" lnSpcReduction="20000"/>
          </a:bodyPr>
          <a:lstStyle/>
          <a:p>
            <a:pPr marL="342900" indent="-342900">
              <a:buFont typeface="Arial" panose="020B0604020202020204" pitchFamily="34" charset="0"/>
              <a:buChar char="•"/>
            </a:pPr>
            <a:r>
              <a:rPr lang="en-US" sz="7200" b="1" u="sng" dirty="0">
                <a:solidFill>
                  <a:srgbClr val="3333FF"/>
                </a:solidFill>
              </a:rPr>
              <a:t>Import Evidence- Import of Goods</a:t>
            </a:r>
            <a:r>
              <a:rPr lang="en-US" sz="7200" b="1" u="sng" dirty="0"/>
              <a:t> </a:t>
            </a:r>
            <a:r>
              <a:rPr lang="en-US" sz="7200" dirty="0">
                <a:latin typeface="Verdana" panose="020B0604030504040204" pitchFamily="34" charset="0"/>
                <a:ea typeface="Verdana" panose="020B0604030504040204" pitchFamily="34" charset="0"/>
                <a:cs typeface="Verdana" panose="020B0604030504040204" pitchFamily="34" charset="0"/>
              </a:rPr>
              <a:t>:</a:t>
            </a:r>
          </a:p>
          <a:p>
            <a:pPr marL="342900" indent="-342900">
              <a:buFont typeface="Wingdings" panose="05000000000000000000" pitchFamily="2" charset="2"/>
              <a:buChar char="ü"/>
            </a:pPr>
            <a:r>
              <a:rPr lang="en-US" sz="4800" dirty="0">
                <a:latin typeface="AR JULIAN" pitchFamily="2" charset="0"/>
              </a:rPr>
              <a:t>Where there are remittances more than USD 5000, or its equivalent</a:t>
            </a:r>
          </a:p>
          <a:p>
            <a:pPr marL="342900" indent="-342900">
              <a:buFont typeface="Wingdings" pitchFamily="2" charset="2"/>
              <a:buChar char="q"/>
            </a:pPr>
            <a:r>
              <a:rPr lang="en-US" sz="4800" dirty="0">
                <a:latin typeface="Arial Black" pitchFamily="34" charset="0"/>
              </a:rPr>
              <a:t>Copy of the </a:t>
            </a:r>
            <a:r>
              <a:rPr lang="en-US" sz="4800" b="1" dirty="0">
                <a:latin typeface="Arial Black" pitchFamily="34" charset="0"/>
              </a:rPr>
              <a:t>Exchange Control of</a:t>
            </a:r>
            <a:r>
              <a:rPr lang="en-US" sz="4800" b="1" dirty="0">
                <a:solidFill>
                  <a:srgbClr val="FF3399"/>
                </a:solidFill>
                <a:latin typeface="Arial Black" pitchFamily="34" charset="0"/>
              </a:rPr>
              <a:t> the Bill of Entry</a:t>
            </a:r>
            <a:r>
              <a:rPr lang="en-US" sz="4800" dirty="0">
                <a:latin typeface="Arial Black" pitchFamily="34" charset="0"/>
              </a:rPr>
              <a:t>;</a:t>
            </a:r>
          </a:p>
          <a:p>
            <a:pPr marL="342900" indent="-342900">
              <a:buFont typeface="Wingdings" pitchFamily="2" charset="2"/>
              <a:buChar char="q"/>
            </a:pPr>
            <a:r>
              <a:rPr lang="en-US" sz="4800" dirty="0">
                <a:latin typeface="Arial Black" pitchFamily="34" charset="0"/>
              </a:rPr>
              <a:t>Where there is </a:t>
            </a:r>
            <a:r>
              <a:rPr lang="en-US" sz="4800" b="1" dirty="0">
                <a:solidFill>
                  <a:srgbClr val="FF3399"/>
                </a:solidFill>
                <a:latin typeface="Arial Black" pitchFamily="34" charset="0"/>
              </a:rPr>
              <a:t>100% of Export Oriented Units</a:t>
            </a:r>
            <a:r>
              <a:rPr lang="en-US" sz="4800" b="1" dirty="0">
                <a:latin typeface="Arial Black" pitchFamily="34" charset="0"/>
              </a:rPr>
              <a:t>, then the copy of exchange control </a:t>
            </a:r>
            <a:r>
              <a:rPr lang="en-US" sz="4800" b="1" dirty="0">
                <a:solidFill>
                  <a:srgbClr val="FF3399"/>
                </a:solidFill>
                <a:latin typeface="Arial Black" pitchFamily="34" charset="0"/>
              </a:rPr>
              <a:t>related to the warehouse </a:t>
            </a:r>
            <a:r>
              <a:rPr lang="en-US" sz="4800" b="1" dirty="0">
                <a:latin typeface="Arial Black" pitchFamily="34" charset="0"/>
              </a:rPr>
              <a:t>must be submitted </a:t>
            </a:r>
            <a:r>
              <a:rPr lang="en-US" sz="4800" dirty="0">
                <a:latin typeface="Arial Black" pitchFamily="34" charset="0"/>
              </a:rPr>
              <a:t>;</a:t>
            </a:r>
          </a:p>
          <a:p>
            <a:pPr marL="342900" indent="-342900">
              <a:buFont typeface="Wingdings" pitchFamily="2" charset="2"/>
              <a:buChar char="q"/>
            </a:pPr>
            <a:r>
              <a:rPr lang="en-US" sz="4800" b="1" dirty="0">
                <a:solidFill>
                  <a:srgbClr val="FF3399"/>
                </a:solidFill>
                <a:latin typeface="Arial Black" pitchFamily="34" charset="0"/>
              </a:rPr>
              <a:t>Customs Assessment Certificate </a:t>
            </a:r>
            <a:r>
              <a:rPr lang="en-US" sz="4800" b="1" dirty="0">
                <a:latin typeface="Arial Black" pitchFamily="34" charset="0"/>
              </a:rPr>
              <a:t>or the Postal Appraisal Form must be declared by the importer to the customs authorities</a:t>
            </a:r>
            <a:r>
              <a:rPr lang="en-US" sz="4800" dirty="0">
                <a:latin typeface="Arial Black" pitchFamily="34" charset="0"/>
              </a:rPr>
              <a:t>.</a:t>
            </a:r>
            <a:r>
              <a:rPr lang="en-US" sz="4800" dirty="0"/>
              <a:t> </a:t>
            </a:r>
          </a:p>
          <a:p>
            <a:pPr marL="342900" indent="-342900">
              <a:buFont typeface="Wingdings" pitchFamily="2" charset="2"/>
              <a:buChar char="q"/>
            </a:pPr>
            <a:endParaRPr lang="en-US"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ü"/>
            </a:pPr>
            <a:r>
              <a:rPr lang="en-US" sz="5600" dirty="0">
                <a:latin typeface="Arial Black" pitchFamily="34" charset="0"/>
              </a:rPr>
              <a:t>Where products which are </a:t>
            </a:r>
            <a:r>
              <a:rPr lang="en-US" sz="5600" dirty="0">
                <a:solidFill>
                  <a:srgbClr val="00B050"/>
                </a:solidFill>
                <a:latin typeface="Arial Black" pitchFamily="34" charset="0"/>
              </a:rPr>
              <a:t>imported relate to </a:t>
            </a:r>
            <a:r>
              <a:rPr lang="en-US" sz="5600" b="1" dirty="0">
                <a:solidFill>
                  <a:srgbClr val="00B050"/>
                </a:solidFill>
                <a:latin typeface="Arial Black" pitchFamily="34" charset="0"/>
              </a:rPr>
              <a:t>software or data</a:t>
            </a:r>
            <a:r>
              <a:rPr lang="en-US" sz="5600" b="1" dirty="0">
                <a:latin typeface="Arial Black" pitchFamily="34" charset="0"/>
              </a:rPr>
              <a:t>, then a report or </a:t>
            </a:r>
            <a:r>
              <a:rPr lang="en-US" sz="5600" b="1" dirty="0">
                <a:solidFill>
                  <a:srgbClr val="3366FF"/>
                </a:solidFill>
                <a:latin typeface="Arial Black" pitchFamily="34" charset="0"/>
              </a:rPr>
              <a:t>certificate</a:t>
            </a:r>
            <a:r>
              <a:rPr lang="en-US" sz="5600" b="1" dirty="0">
                <a:latin typeface="Arial Black" pitchFamily="34" charset="0"/>
              </a:rPr>
              <a:t> is required from a </a:t>
            </a:r>
            <a:r>
              <a:rPr lang="en-US" sz="5600" b="1" dirty="0">
                <a:solidFill>
                  <a:srgbClr val="3366FF"/>
                </a:solidFill>
                <a:latin typeface="Arial Black" pitchFamily="34" charset="0"/>
              </a:rPr>
              <a:t>Chartered accountant </a:t>
            </a:r>
            <a:r>
              <a:rPr lang="en-US" sz="5600" b="1" dirty="0">
                <a:latin typeface="Arial Black" pitchFamily="34" charset="0"/>
              </a:rPr>
              <a:t>that the software or data is received by the importer</a:t>
            </a:r>
            <a:r>
              <a:rPr lang="en-US" sz="5600" dirty="0">
                <a:latin typeface="Arial Black" pitchFamily="34" charset="0"/>
              </a:rPr>
              <a:t>.</a:t>
            </a:r>
          </a:p>
          <a:p>
            <a:pPr marL="342900" indent="-342900">
              <a:buFont typeface="Wingdings" panose="05000000000000000000" pitchFamily="2" charset="2"/>
              <a:buChar char="ü"/>
            </a:pPr>
            <a:endParaRPr lang="en-US"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ü"/>
            </a:pPr>
            <a:r>
              <a:rPr lang="en-US" dirty="0">
                <a:latin typeface="Verdana" panose="020B0604030504040204" pitchFamily="34" charset="0"/>
                <a:ea typeface="Verdana" panose="020B0604030504040204" pitchFamily="34" charset="0"/>
                <a:cs typeface="Verdana" panose="020B0604030504040204" pitchFamily="34" charset="0"/>
              </a:rPr>
              <a:t>Temporary surplus is allowed to park in short term deposits </a:t>
            </a: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3405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92500" lnSpcReduction="20000"/>
          </a:bodyPr>
          <a:lstStyle/>
          <a:p>
            <a:pPr marL="342900" indent="-342900">
              <a:buFont typeface="Arial" panose="020B0604020202020204" pitchFamily="34" charset="0"/>
              <a:buChar char="•"/>
            </a:pPr>
            <a:r>
              <a:rPr lang="en-US" sz="2600" b="1" dirty="0" err="1">
                <a:solidFill>
                  <a:srgbClr val="00B050"/>
                </a:solidFill>
                <a:latin typeface="Arial Black" pitchFamily="34" charset="0"/>
              </a:rPr>
              <a:t>Buyers's</a:t>
            </a:r>
            <a:r>
              <a:rPr lang="en-US" sz="2600" b="1" dirty="0">
                <a:solidFill>
                  <a:srgbClr val="00B050"/>
                </a:solidFill>
                <a:latin typeface="Arial Black" pitchFamily="34" charset="0"/>
              </a:rPr>
              <a:t> /Supplier's Credit</a:t>
            </a:r>
          </a:p>
          <a:p>
            <a:pPr marL="342900" indent="-342900">
              <a:buFont typeface="Arial" panose="020B0604020202020204" pitchFamily="34" charset="0"/>
              <a:buChar char="•"/>
            </a:pPr>
            <a:r>
              <a:rPr lang="en-US" b="1" dirty="0"/>
              <a:t>circular number A.P. (DIR Series) Circular No. 24, Dated November 1, 2004, has given general permission to ADs for issuance of Guarantee/ Letter of Undertaking (</a:t>
            </a:r>
            <a:r>
              <a:rPr lang="en-US" b="1" dirty="0" err="1"/>
              <a:t>LoU</a:t>
            </a:r>
            <a:r>
              <a:rPr lang="en-US" b="1" dirty="0"/>
              <a:t>) / Letter of Comfort (</a:t>
            </a:r>
            <a:r>
              <a:rPr lang="en-US" b="1" dirty="0" err="1"/>
              <a:t>LoC</a:t>
            </a:r>
            <a:r>
              <a:rPr lang="en-US" b="1" dirty="0"/>
              <a:t>) subject to certain terms and conditions .</a:t>
            </a:r>
          </a:p>
          <a:p>
            <a:pPr marL="342900" indent="-342900">
              <a:buFont typeface="Arial" panose="020B0604020202020204" pitchFamily="34" charset="0"/>
              <a:buChar char="•"/>
            </a:pPr>
            <a:r>
              <a:rPr lang="en-US" b="1" dirty="0">
                <a:solidFill>
                  <a:srgbClr val="0070C0"/>
                </a:solidFill>
              </a:rPr>
              <a:t>Supplier 's credit relates to credit for imports into India extended by the overseas supplier </a:t>
            </a:r>
            <a:r>
              <a:rPr lang="en-US" b="1" dirty="0"/>
              <a:t>, while </a:t>
            </a:r>
            <a:r>
              <a:rPr lang="en-US" b="1" dirty="0">
                <a:solidFill>
                  <a:srgbClr val="FF33CC"/>
                </a:solidFill>
              </a:rPr>
              <a:t>Buyers credit refers to loans for payment of imports </a:t>
            </a:r>
            <a:r>
              <a:rPr lang="en-US" b="1" dirty="0"/>
              <a:t>in to India arranged by the importer from a bank or financial institution outside India </a:t>
            </a:r>
            <a:r>
              <a:rPr lang="en-US" b="1" dirty="0">
                <a:solidFill>
                  <a:srgbClr val="00B050"/>
                </a:solidFill>
              </a:rPr>
              <a:t>for maturity of less than three years</a:t>
            </a:r>
            <a:r>
              <a:rPr lang="en-US" b="1" dirty="0"/>
              <a:t>.</a:t>
            </a:r>
            <a:endParaRPr lang="en-US"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253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 </a:t>
            </a:r>
            <a:r>
              <a:rPr lang="en-US" sz="3600" b="1" i="0" dirty="0">
                <a:solidFill>
                  <a:schemeClr val="bg1"/>
                </a:solidFill>
                <a:effectLst/>
                <a:latin typeface="Arial" panose="020B0604020202020204" pitchFamily="34" charset="0"/>
              </a:rPr>
              <a:t>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308610" y="2560320"/>
            <a:ext cx="11784330" cy="3977640"/>
          </a:xfrm>
        </p:spPr>
        <p:txBody>
          <a:bodyPr>
            <a:normAutofit/>
          </a:bodyPr>
          <a:lstStyle/>
          <a:p>
            <a:pPr marL="342900" indent="-342900">
              <a:buFont typeface="Arial" panose="020B0604020202020204" pitchFamily="34" charset="0"/>
              <a:buChar char="•"/>
            </a:pPr>
            <a:r>
              <a:rPr lang="en-US" b="1" dirty="0">
                <a:latin typeface="Arial Black" pitchFamily="34" charset="0"/>
              </a:rPr>
              <a:t>Inspectors and auditors will carry out checks of the documents kept by the authorized dealers</a:t>
            </a:r>
          </a:p>
          <a:p>
            <a:pPr marL="342900" indent="-342900">
              <a:buFont typeface="Arial" panose="020B0604020202020204" pitchFamily="34" charset="0"/>
              <a:buChar char="•"/>
            </a:pPr>
            <a:r>
              <a:rPr lang="en-US" b="1" dirty="0">
                <a:latin typeface="Arial Black" pitchFamily="34" charset="0"/>
              </a:rPr>
              <a:t>Authorized dealers are supposed to keep documents for one year from the date of its verification.</a:t>
            </a:r>
            <a:r>
              <a:rPr lang="en-US" dirty="0">
                <a:latin typeface="Arial Black" pitchFamily="34" charset="0"/>
              </a:rPr>
              <a:t> However</a:t>
            </a:r>
            <a:r>
              <a:rPr lang="en-US" dirty="0">
                <a:solidFill>
                  <a:srgbClr val="00B0F0"/>
                </a:solidFill>
                <a:latin typeface="Arial Black" pitchFamily="34" charset="0"/>
              </a:rPr>
              <a:t>, if the documents are under investigation, they can be destroyed after prior approval of investigating agency .</a:t>
            </a:r>
          </a:p>
          <a:p>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0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32500" lnSpcReduction="20000"/>
          </a:bodyPr>
          <a:lstStyle/>
          <a:p>
            <a:pPr marL="342900" indent="-342900">
              <a:buFont typeface="Arial" panose="020B0604020202020204" pitchFamily="34" charset="0"/>
              <a:buChar char="•"/>
            </a:pPr>
            <a:r>
              <a:rPr lang="en-US" sz="5900" b="1" u="sng" dirty="0">
                <a:solidFill>
                  <a:srgbClr val="24B719"/>
                </a:solidFill>
                <a:latin typeface="Arial Black" pitchFamily="34" charset="0"/>
              </a:rPr>
              <a:t>Advance Remittance</a:t>
            </a:r>
          </a:p>
          <a:p>
            <a:pPr marL="342900" indent="-342900">
              <a:buFont typeface="Arial" panose="020B0604020202020204" pitchFamily="34" charset="0"/>
              <a:buChar char="•"/>
            </a:pPr>
            <a:r>
              <a:rPr lang="en-US" sz="5900" b="1" u="sng" dirty="0">
                <a:solidFill>
                  <a:srgbClr val="24B719"/>
                </a:solidFill>
                <a:latin typeface="Arial Black" pitchFamily="34" charset="0"/>
              </a:rPr>
              <a:t>For Goods/</a:t>
            </a:r>
            <a:r>
              <a:rPr lang="en-US" sz="6000" b="1" u="sng" dirty="0">
                <a:solidFill>
                  <a:srgbClr val="5454E2"/>
                </a:solidFill>
                <a:latin typeface="Arial Black" pitchFamily="34" charset="0"/>
                <a:ea typeface="Verdana" panose="020B0604030504040204" pitchFamily="34" charset="0"/>
                <a:cs typeface="Verdana" panose="020B0604030504040204" pitchFamily="34" charset="0"/>
              </a:rPr>
              <a:t>For Services </a:t>
            </a:r>
            <a:r>
              <a:rPr lang="en-US" sz="5900" b="1" u="sng" dirty="0">
                <a:solidFill>
                  <a:srgbClr val="24B719"/>
                </a:solidFill>
                <a:latin typeface="Arial Black" pitchFamily="34" charset="0"/>
              </a:rPr>
              <a:t> </a:t>
            </a:r>
          </a:p>
          <a:p>
            <a:pPr marL="457200" indent="-457200">
              <a:buFont typeface="Wingdings" pitchFamily="2" charset="2"/>
              <a:buChar char="Ø"/>
            </a:pPr>
            <a:r>
              <a:rPr lang="en-US" sz="3800" b="1" dirty="0">
                <a:latin typeface="Arial Black" pitchFamily="34" charset="0"/>
              </a:rPr>
              <a:t>Up to USD 500,000 as per AD-1 Banks’s own internal guidelines without BG/LOC  for well repute customers  </a:t>
            </a:r>
          </a:p>
          <a:p>
            <a:pPr marL="342900" indent="-342900">
              <a:buFont typeface="Arial" pitchFamily="34" charset="0"/>
              <a:buChar char="•"/>
            </a:pPr>
            <a:r>
              <a:rPr lang="en-US" sz="6200" b="1" u="sng" dirty="0">
                <a:solidFill>
                  <a:schemeClr val="accent2"/>
                </a:solidFill>
                <a:latin typeface="Arial Black" pitchFamily="34" charset="0"/>
              </a:rPr>
              <a:t>Interest on Import Bills</a:t>
            </a:r>
            <a:endParaRPr lang="en-US" sz="6200" dirty="0">
              <a:solidFill>
                <a:schemeClr val="accent2"/>
              </a:solidFill>
              <a:latin typeface="Arial Black" pitchFamily="34" charset="0"/>
            </a:endParaRPr>
          </a:p>
          <a:p>
            <a:pPr marL="457200" indent="-457200">
              <a:buFont typeface="Wingdings" pitchFamily="2" charset="2"/>
              <a:buChar char="Ø"/>
            </a:pPr>
            <a:r>
              <a:rPr lang="en-US" sz="4900" dirty="0">
                <a:latin typeface="Arial Black" pitchFamily="34" charset="0"/>
              </a:rPr>
              <a:t>AD Category – I bank may allow payment of interest on </a:t>
            </a:r>
            <a:r>
              <a:rPr lang="en-US" sz="4900" dirty="0" err="1">
                <a:latin typeface="Arial Black" pitchFamily="34" charset="0"/>
              </a:rPr>
              <a:t>usance</a:t>
            </a:r>
            <a:r>
              <a:rPr lang="en-US" sz="4900" dirty="0">
                <a:latin typeface="Arial Black" pitchFamily="34" charset="0"/>
              </a:rPr>
              <a:t> bills or overdue interest on delayed payments for a period of </a:t>
            </a:r>
            <a:r>
              <a:rPr lang="en-US" sz="4900" dirty="0">
                <a:solidFill>
                  <a:srgbClr val="00B0F0"/>
                </a:solidFill>
                <a:latin typeface="Arial Black" pitchFamily="34" charset="0"/>
              </a:rPr>
              <a:t>less than three years </a:t>
            </a:r>
            <a:r>
              <a:rPr lang="en-US" sz="4900" dirty="0">
                <a:latin typeface="Arial Black" pitchFamily="34" charset="0"/>
              </a:rPr>
              <a:t>from the date of shipment at the rate prescribed for trade credit from time to time.</a:t>
            </a: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087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62500" lnSpcReduction="20000"/>
          </a:bodyPr>
          <a:lstStyle/>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 </a:t>
            </a:r>
            <a:r>
              <a:rPr lang="en-US" b="1" dirty="0">
                <a:solidFill>
                  <a:srgbClr val="FF3300"/>
                </a:solidFill>
                <a:latin typeface="Arial Black" pitchFamily="34" charset="0"/>
              </a:rPr>
              <a:t>Import of Foreign Exchange into India</a:t>
            </a:r>
            <a:endParaRPr lang="en-US" dirty="0">
              <a:solidFill>
                <a:srgbClr val="FF3300"/>
              </a:solidFill>
              <a:latin typeface="Arial Black" pitchFamily="34" charset="0"/>
            </a:endParaRPr>
          </a:p>
          <a:p>
            <a:pPr marL="342900" indent="-342900">
              <a:buFont typeface="Wingdings" pitchFamily="2" charset="2"/>
              <a:buChar char="Ø"/>
            </a:pPr>
            <a:r>
              <a:rPr lang="en-US" dirty="0">
                <a:latin typeface="Arial Black" pitchFamily="34" charset="0"/>
                <a:ea typeface="Verdana" panose="020B0604030504040204" pitchFamily="34" charset="0"/>
                <a:cs typeface="Verdana" panose="020B0604030504040204" pitchFamily="34" charset="0"/>
              </a:rPr>
              <a:t> </a:t>
            </a:r>
            <a:r>
              <a:rPr lang="en-US" dirty="0">
                <a:latin typeface="Arial Black" pitchFamily="34" charset="0"/>
              </a:rPr>
              <a:t>where the aggregate value of the foreign exchange in the form of currency notes, bank notes or travellers </a:t>
            </a:r>
            <a:r>
              <a:rPr lang="en-US" dirty="0" err="1">
                <a:latin typeface="Arial Black" pitchFamily="34" charset="0"/>
              </a:rPr>
              <a:t>cheques</a:t>
            </a:r>
            <a:r>
              <a:rPr lang="en-US" dirty="0">
                <a:latin typeface="Arial Black" pitchFamily="34" charset="0"/>
              </a:rPr>
              <a:t> brought in by such person at any one time does not exceed USD 10,000 and cash portion up to $5000  no declaration required .</a:t>
            </a:r>
          </a:p>
          <a:p>
            <a:pPr marL="342900" indent="-342900">
              <a:buFont typeface="Arial" pitchFamily="34" charset="0"/>
              <a:buChar char="•"/>
            </a:pPr>
            <a:r>
              <a:rPr lang="en-US" b="1" dirty="0">
                <a:solidFill>
                  <a:srgbClr val="00B050"/>
                </a:solidFill>
                <a:latin typeface="Arial Black" pitchFamily="34" charset="0"/>
              </a:rPr>
              <a:t>Import of Indian Currency and Currency Notes</a:t>
            </a:r>
            <a:endParaRPr lang="en-US" dirty="0">
              <a:solidFill>
                <a:srgbClr val="00B050"/>
              </a:solidFill>
              <a:latin typeface="Arial Black" pitchFamily="34" charset="0"/>
            </a:endParaRPr>
          </a:p>
          <a:p>
            <a:pPr marL="342900" indent="-342900">
              <a:buFont typeface="Wingdings" pitchFamily="2" charset="2"/>
              <a:buChar char="Ø"/>
            </a:pPr>
            <a:r>
              <a:rPr lang="en-US" dirty="0">
                <a:latin typeface="Arial Black" pitchFamily="34" charset="0"/>
              </a:rPr>
              <a:t> Any person resident in India who had gone out of India on a temporary visit, may bring into India at the time of his return from any place outside India (other than from Nepal and Bhutan), currency notes of Government of India and Reserve Bank of India notes up to an amount not exceeding Rs.25, 000 (Rupees twenty five thousand only).</a:t>
            </a:r>
          </a:p>
          <a:p>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741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0" indent="0" algn="ctr">
              <a:buNone/>
            </a:pPr>
            <a:r>
              <a:rPr lang="en-US" sz="4400" dirty="0">
                <a:solidFill>
                  <a:srgbClr val="3366FF"/>
                </a:solidFill>
                <a:latin typeface="Verdana" panose="020B0604030504040204" pitchFamily="34" charset="0"/>
                <a:ea typeface="Verdana" panose="020B0604030504040204" pitchFamily="34" charset="0"/>
                <a:cs typeface="Verdana" panose="020B0604030504040204" pitchFamily="34" charset="0"/>
              </a:rPr>
              <a:t>THANK YOU </a:t>
            </a:r>
          </a:p>
          <a:p>
            <a:pPr marL="0" indent="0" algn="ctr">
              <a:buNone/>
            </a:pP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CA PRADIP K MODI </a:t>
            </a:r>
          </a:p>
          <a:p>
            <a:pPr marL="0" indent="0" algn="ctr">
              <a:buNone/>
            </a:pPr>
            <a:r>
              <a:rPr lang="en-US" sz="2400" dirty="0">
                <a:solidFill>
                  <a:srgbClr val="7030A0"/>
                </a:solidFill>
                <a:latin typeface="Verdana" panose="020B0604030504040204" pitchFamily="34" charset="0"/>
                <a:ea typeface="Verdana" panose="020B0604030504040204" pitchFamily="34" charset="0"/>
                <a:cs typeface="Verdana" panose="020B0604030504040204" pitchFamily="34" charset="0"/>
              </a:rPr>
              <a:t>(M) 98240 14310 </a:t>
            </a:r>
          </a:p>
          <a:p>
            <a:pPr marL="0" indent="0" algn="ctr">
              <a:buNone/>
            </a:pP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Email: </a:t>
            </a: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pkm@pkmodi.com</a:t>
            </a: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 </a:t>
            </a:r>
          </a:p>
          <a:p>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697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 </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85000" lnSpcReduction="10000"/>
          </a:bodyPr>
          <a:lstStyle/>
          <a:p>
            <a:pPr marL="342900" indent="-342900">
              <a:buFont typeface="Arial" panose="020B0604020202020204" pitchFamily="34" charset="0"/>
              <a:buChar char="•"/>
            </a:pP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Import trade is being regulated by</a:t>
            </a:r>
            <a:r>
              <a:rPr lang="en-US" dirty="0">
                <a:solidFill>
                  <a:srgbClr val="FF33CC"/>
                </a:solidFill>
                <a:latin typeface="Verdana" panose="020B0604030504040204" pitchFamily="34" charset="0"/>
                <a:ea typeface="Verdana" panose="020B0604030504040204" pitchFamily="34" charset="0"/>
                <a:cs typeface="Verdana" panose="020B0604030504040204" pitchFamily="34" charset="0"/>
              </a:rPr>
              <a:t> DGFT thru Licensing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 Director General of Foreign Trade ) which is functioning under Ministry of Commerce and Industry;</a:t>
            </a:r>
          </a:p>
          <a:p>
            <a:pPr marL="342900" indent="-342900">
              <a:buFont typeface="Arial" panose="020B0604020202020204" pitchFamily="34" charset="0"/>
              <a:buChar char="•"/>
            </a:pPr>
            <a:r>
              <a:rPr lang="en-US" dirty="0" err="1">
                <a:solidFill>
                  <a:srgbClr val="3333FF"/>
                </a:solidFill>
                <a:latin typeface="Verdana" panose="020B0604030504040204" pitchFamily="34" charset="0"/>
                <a:ea typeface="Verdana" panose="020B0604030504040204" pitchFamily="34" charset="0"/>
                <a:cs typeface="Verdana" panose="020B0604030504040204" pitchFamily="34" charset="0"/>
              </a:rPr>
              <a:t>Authorised</a:t>
            </a:r>
            <a:r>
              <a:rPr lang="en-US" dirty="0">
                <a:solidFill>
                  <a:srgbClr val="3333FF"/>
                </a:solidFill>
                <a:latin typeface="Verdana" panose="020B0604030504040204" pitchFamily="34" charset="0"/>
                <a:ea typeface="Verdana" panose="020B0604030504040204" pitchFamily="34" charset="0"/>
                <a:cs typeface="Verdana" panose="020B0604030504040204" pitchFamily="34" charset="0"/>
              </a:rPr>
              <a:t> Dealer(AD) category-1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conducts the transactions in conformity of foreign Trade policy , Current Account Transaction Rules and Section 10(5) /10 (6) of FEMA;</a:t>
            </a:r>
          </a:p>
          <a:p>
            <a:pPr marL="342900" indent="-342900">
              <a:buFont typeface="Arial" panose="020B0604020202020204" pitchFamily="34" charset="0"/>
              <a:buChar char="•"/>
            </a:pPr>
            <a:r>
              <a:rPr lang="en-US" dirty="0">
                <a:solidFill>
                  <a:srgbClr val="660066"/>
                </a:solidFill>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AD-1 should adhere to the provisions of  UCPDC ( Uniform Customs and Practices for Documentary Credits </a:t>
            </a:r>
            <a:r>
              <a:rPr lang="en-US" sz="24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 </a:t>
            </a:r>
            <a:endParaRPr lang="en-US" sz="24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864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40000" lnSpcReduction="20000"/>
          </a:bodyPr>
          <a:lstStyle/>
          <a:p>
            <a:pPr lvl="0" algn="just">
              <a:spcAft>
                <a:spcPts val="600"/>
              </a:spcAft>
              <a:defRPr/>
            </a:pPr>
            <a:r>
              <a:rPr lang="en-US" sz="3400" b="1" dirty="0">
                <a:solidFill>
                  <a:schemeClr val="accent1">
                    <a:lumMod val="75000"/>
                  </a:schemeClr>
                </a:solidFill>
              </a:rPr>
              <a:t>2. Definitions.—In this Act, unless the context otherwise requires</a:t>
            </a:r>
            <a:r>
              <a:rPr lang="en-US" dirty="0"/>
              <a:t>,—</a:t>
            </a:r>
            <a:r>
              <a:rPr lang="en-US" sz="3100" dirty="0">
                <a:solidFill>
                  <a:srgbClr val="00B050"/>
                </a:solidFill>
                <a:latin typeface="Segoe UI" panose="020B0502040204020203" pitchFamily="34" charset="0"/>
                <a:cs typeface="Segoe UI" panose="020B0502040204020203" pitchFamily="34" charset="0"/>
              </a:rPr>
              <a:t> </a:t>
            </a:r>
          </a:p>
          <a:p>
            <a:pPr lvl="0" algn="just">
              <a:spcAft>
                <a:spcPts val="600"/>
              </a:spcAft>
              <a:defRPr/>
            </a:pPr>
            <a:r>
              <a:rPr lang="en-US" sz="4200" dirty="0">
                <a:latin typeface="AR CENA" pitchFamily="2" charset="0"/>
              </a:rPr>
              <a:t>p</a:t>
            </a:r>
            <a:r>
              <a:rPr lang="en-US" sz="8400" dirty="0">
                <a:latin typeface="AR CENA" pitchFamily="2" charset="0"/>
              </a:rPr>
              <a:t>) </a:t>
            </a:r>
            <a:r>
              <a:rPr lang="en-US" sz="3400" dirty="0">
                <a:latin typeface="Arial Black" pitchFamily="34" charset="0"/>
              </a:rPr>
              <a:t>“import”, with its grammatical variations and cognate expressions, means bringing into India any goods or services</a:t>
            </a:r>
            <a:r>
              <a:rPr lang="en-US" sz="5900" dirty="0">
                <a:latin typeface="Arial Black" pitchFamily="34" charset="0"/>
                <a:cs typeface="Segoe UI" panose="020B0502040204020203" pitchFamily="34" charset="0"/>
              </a:rPr>
              <a:t> </a:t>
            </a:r>
          </a:p>
          <a:p>
            <a:pPr marL="0" lvl="0" indent="0" algn="just">
              <a:spcAft>
                <a:spcPts val="600"/>
              </a:spcAft>
              <a:buNone/>
              <a:defRPr/>
            </a:pPr>
            <a:r>
              <a:rPr lang="en-US" sz="4200" b="1" dirty="0" err="1">
                <a:solidFill>
                  <a:srgbClr val="000000"/>
                </a:solidFill>
                <a:latin typeface="Arial" panose="020B0604020202020204" pitchFamily="34" charset="0"/>
                <a:cs typeface="Segoe UI" panose="020B0502040204020203" pitchFamily="34" charset="0"/>
              </a:rPr>
              <a:t>Vs</a:t>
            </a:r>
            <a:r>
              <a:rPr lang="en-US" sz="1400" dirty="0">
                <a:solidFill>
                  <a:srgbClr val="000000"/>
                </a:solidFill>
                <a:latin typeface="Arial" panose="020B0604020202020204" pitchFamily="34" charset="0"/>
                <a:cs typeface="Segoe UI" panose="020B0502040204020203" pitchFamily="34" charset="0"/>
              </a:rPr>
              <a:t> </a:t>
            </a:r>
          </a:p>
          <a:p>
            <a:pPr marL="0" lvl="0" indent="0" algn="just">
              <a:spcAft>
                <a:spcPts val="600"/>
              </a:spcAft>
              <a:buNone/>
              <a:defRPr/>
            </a:pPr>
            <a:r>
              <a:rPr lang="en-US" sz="4000" dirty="0">
                <a:solidFill>
                  <a:srgbClr val="FF0000"/>
                </a:solidFill>
                <a:latin typeface="Arial" panose="020B0604020202020204" pitchFamily="34" charset="0"/>
                <a:cs typeface="Segoe UI" panose="020B0502040204020203" pitchFamily="34" charset="0"/>
              </a:rPr>
              <a:t>Under The Customs Act,1962 </a:t>
            </a:r>
          </a:p>
          <a:p>
            <a:pPr lvl="0" algn="just">
              <a:spcAft>
                <a:spcPts val="600"/>
              </a:spcAft>
              <a:defRPr/>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2(23) </a:t>
            </a:r>
            <a:r>
              <a:rPr lang="en-US" sz="3400" dirty="0">
                <a:latin typeface="AR CENA" pitchFamily="2" charset="0"/>
              </a:rPr>
              <a:t>   </a:t>
            </a:r>
            <a:r>
              <a:rPr lang="en-US" sz="3400" dirty="0">
                <a:latin typeface="Arial Black" pitchFamily="34" charset="0"/>
              </a:rPr>
              <a:t>"import", with its grammatical variations and cognate expressions, means bringing into India from a place outside India;</a:t>
            </a:r>
            <a:r>
              <a:rPr lang="en-US" sz="1600" b="0" i="0" dirty="0">
                <a:solidFill>
                  <a:srgbClr val="000000"/>
                </a:solidFill>
                <a:effectLst/>
                <a:latin typeface="Arial Black" pitchFamily="34" charset="0"/>
                <a:ea typeface="Verdana" panose="020B0604030504040204" pitchFamily="34" charset="0"/>
                <a:cs typeface="Verdana" panose="020B0604030504040204" pitchFamily="34" charset="0"/>
              </a:rPr>
              <a:t>;</a:t>
            </a:r>
            <a:endParaRPr lang="en-US" sz="1600" dirty="0">
              <a:latin typeface="Arial Black" pitchFamily="34" charset="0"/>
              <a:ea typeface="Verdana" panose="020B0604030504040204" pitchFamily="34" charset="0"/>
              <a:cs typeface="Verdana" panose="020B0604030504040204" pitchFamily="34" charset="0"/>
            </a:endParaRPr>
          </a:p>
          <a:p>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980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274320" y="2560320"/>
            <a:ext cx="11818620" cy="3977640"/>
          </a:xfrm>
        </p:spPr>
        <p:txBody>
          <a:bodyPr>
            <a:normAutofit fontScale="25000" lnSpcReduction="20000"/>
          </a:bodyPr>
          <a:lstStyle/>
          <a:p>
            <a:pPr marL="38100" marR="38100" algn="just">
              <a:spcBef>
                <a:spcPts val="0"/>
              </a:spcBef>
              <a:spcAft>
                <a:spcPts val="400"/>
              </a:spcAft>
            </a:pPr>
            <a:r>
              <a:rPr lang="en-US" sz="3000" b="1" dirty="0">
                <a:solidFill>
                  <a:srgbClr val="333333"/>
                </a:solidFill>
                <a:latin typeface="Times New Roman" panose="02020603050405020304" pitchFamily="18" charset="0"/>
              </a:rPr>
              <a:t> </a:t>
            </a:r>
            <a:r>
              <a:rPr lang="en-US" sz="7200" b="1" dirty="0">
                <a:solidFill>
                  <a:srgbClr val="333333"/>
                </a:solidFill>
                <a:latin typeface="Verdana" panose="020B0604030504040204" pitchFamily="34" charset="0"/>
                <a:ea typeface="Verdana" panose="020B0604030504040204" pitchFamily="34" charset="0"/>
                <a:cs typeface="Verdana" panose="020B0604030504040204" pitchFamily="34" charset="0"/>
              </a:rPr>
              <a:t>Sec -</a:t>
            </a:r>
            <a:r>
              <a:rPr lang="en-US" sz="6000" dirty="0"/>
              <a:t> </a:t>
            </a:r>
            <a:r>
              <a:rPr lang="en-US" sz="6000" dirty="0">
                <a:latin typeface="AR JULIAN" pitchFamily="2" charset="0"/>
              </a:rPr>
              <a:t>10. </a:t>
            </a:r>
            <a:r>
              <a:rPr lang="en-US" sz="6000" dirty="0" err="1">
                <a:latin typeface="AR JULIAN" pitchFamily="2" charset="0"/>
              </a:rPr>
              <a:t>Authorised</a:t>
            </a:r>
            <a:r>
              <a:rPr lang="en-US" sz="6000" dirty="0">
                <a:latin typeface="AR JULIAN" pitchFamily="2" charset="0"/>
              </a:rPr>
              <a:t> person</a:t>
            </a:r>
          </a:p>
          <a:p>
            <a:pPr marL="38100" marR="38100" algn="just">
              <a:spcBef>
                <a:spcPts val="0"/>
              </a:spcBef>
              <a:spcAft>
                <a:spcPts val="400"/>
              </a:spcAft>
            </a:pPr>
            <a:r>
              <a:rPr lang="en-US" sz="6000" dirty="0">
                <a:latin typeface="Arial Black" pitchFamily="34" charset="0"/>
              </a:rPr>
              <a:t>(5) An </a:t>
            </a:r>
            <a:r>
              <a:rPr lang="en-US" sz="6000" dirty="0" err="1">
                <a:latin typeface="Arial Black" pitchFamily="34" charset="0"/>
              </a:rPr>
              <a:t>authorised</a:t>
            </a:r>
            <a:r>
              <a:rPr lang="en-US" sz="6000" dirty="0">
                <a:latin typeface="Arial Black" pitchFamily="34" charset="0"/>
              </a:rPr>
              <a:t> person shall, before undertaking any transaction in foreign exchange on behalf of any person, require that </a:t>
            </a:r>
            <a:r>
              <a:rPr lang="en-US" sz="6000" dirty="0">
                <a:solidFill>
                  <a:srgbClr val="FF0000"/>
                </a:solidFill>
                <a:latin typeface="Arial Black" pitchFamily="34" charset="0"/>
              </a:rPr>
              <a:t>person to make such declaration and to give such information as will reasonably satisfy him that the transaction will not involve, and is not designed for the purpose of any contravention or evasion </a:t>
            </a:r>
            <a:r>
              <a:rPr lang="en-US" sz="6000" dirty="0">
                <a:latin typeface="Arial Black" pitchFamily="34" charset="0"/>
              </a:rPr>
              <a:t>of the provisions of this Act or of any rule, regulation, notification, direction or order made thereunder, and where the said person refuses to comply with any such requirement or makes only unsatisfactory compliance therewith, the </a:t>
            </a:r>
            <a:r>
              <a:rPr lang="en-US" sz="6000" dirty="0" err="1">
                <a:latin typeface="Arial Black" pitchFamily="34" charset="0"/>
              </a:rPr>
              <a:t>authorised</a:t>
            </a:r>
            <a:r>
              <a:rPr lang="en-US" sz="6000" dirty="0">
                <a:latin typeface="Arial Black" pitchFamily="34" charset="0"/>
              </a:rPr>
              <a:t> person shall refuse in writing to undertake the transaction and shall, if he has reason to believe that any such contravention or evasion as aforesaid is contemplated by the person, report the matter to the Reserve Bank.</a:t>
            </a:r>
            <a:endParaRPr lang="en-US" sz="5600" b="1" i="0" dirty="0">
              <a:solidFill>
                <a:srgbClr val="333333"/>
              </a:solidFill>
              <a:effectLst/>
              <a:latin typeface="Arial Black" pitchFamily="34" charset="0"/>
              <a:ea typeface="Verdana" panose="020B0604030504040204" pitchFamily="34" charset="0"/>
              <a:cs typeface="Verdana" panose="020B0604030504040204" pitchFamily="34" charset="0"/>
            </a:endParaRPr>
          </a:p>
          <a:p>
            <a:br>
              <a:rPr lang="en-US" b="1" dirty="0"/>
            </a:br>
            <a:endParaRPr lang="en-US" b="1" i="0" dirty="0">
              <a:solidFill>
                <a:srgbClr val="333333"/>
              </a:solidFill>
              <a:effectLst/>
              <a:latin typeface="Times New Roman" panose="02020603050405020304" pitchFamily="18" charset="0"/>
            </a:endParaRPr>
          </a:p>
          <a:p>
            <a:pPr marL="342900" indent="-342900">
              <a:buFont typeface="Arial" panose="020B0604020202020204" pitchFamily="34" charset="0"/>
              <a:buChar char="•"/>
            </a:pPr>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74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 </a:t>
            </a:r>
            <a:r>
              <a:rPr lang="en-US" sz="3600" b="1" i="0" dirty="0">
                <a:solidFill>
                  <a:schemeClr val="bg1"/>
                </a:solidFill>
                <a:effectLst/>
                <a:latin typeface="Arial" panose="020B0604020202020204" pitchFamily="34" charset="0"/>
              </a:rPr>
              <a:t>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70000" lnSpcReduction="20000"/>
          </a:bodyPr>
          <a:lstStyle/>
          <a:p>
            <a:r>
              <a:rPr lang="en-US" sz="3200" b="1" dirty="0">
                <a:solidFill>
                  <a:srgbClr val="333333"/>
                </a:solidFill>
                <a:latin typeface="Verdana" panose="020B0604030504040204" pitchFamily="34" charset="0"/>
                <a:ea typeface="Verdana" panose="020B0604030504040204" pitchFamily="34" charset="0"/>
                <a:cs typeface="Verdana" panose="020B0604030504040204" pitchFamily="34" charset="0"/>
              </a:rPr>
              <a:t>Sec -</a:t>
            </a:r>
            <a:r>
              <a:rPr lang="en-US" dirty="0"/>
              <a:t> </a:t>
            </a:r>
            <a:r>
              <a:rPr lang="en-US" dirty="0">
                <a:latin typeface="AR JULIAN" pitchFamily="2" charset="0"/>
              </a:rPr>
              <a:t>10. </a:t>
            </a:r>
            <a:r>
              <a:rPr lang="en-US" dirty="0" err="1">
                <a:latin typeface="AR JULIAN" pitchFamily="2" charset="0"/>
              </a:rPr>
              <a:t>Authorised</a:t>
            </a:r>
            <a:r>
              <a:rPr lang="en-US" dirty="0">
                <a:latin typeface="AR JULIAN" pitchFamily="2" charset="0"/>
              </a:rPr>
              <a:t> person</a:t>
            </a:r>
          </a:p>
          <a:p>
            <a:r>
              <a:rPr lang="en-US" dirty="0">
                <a:latin typeface="Arial Black" pitchFamily="34" charset="0"/>
              </a:rPr>
              <a:t>(6) Any person, other than an </a:t>
            </a:r>
            <a:r>
              <a:rPr lang="en-US" dirty="0" err="1">
                <a:latin typeface="Arial Black" pitchFamily="34" charset="0"/>
              </a:rPr>
              <a:t>authorised</a:t>
            </a:r>
            <a:r>
              <a:rPr lang="en-US" dirty="0">
                <a:latin typeface="Arial Black" pitchFamily="34" charset="0"/>
              </a:rPr>
              <a:t> person, who has acquired or purchased foreign exchange for any purpose mentioned in the declaration made by him to </a:t>
            </a:r>
            <a:r>
              <a:rPr lang="en-US" dirty="0" err="1">
                <a:latin typeface="Arial Black" pitchFamily="34" charset="0"/>
              </a:rPr>
              <a:t>authorised</a:t>
            </a:r>
            <a:r>
              <a:rPr lang="en-US" dirty="0">
                <a:latin typeface="Arial Black" pitchFamily="34" charset="0"/>
              </a:rPr>
              <a:t> person under sub-section (5) </a:t>
            </a:r>
            <a:r>
              <a:rPr lang="en-US" dirty="0">
                <a:solidFill>
                  <a:srgbClr val="FF0000"/>
                </a:solidFill>
                <a:latin typeface="Arial Black" pitchFamily="34" charset="0"/>
              </a:rPr>
              <a:t>does not use it for such purpose </a:t>
            </a:r>
            <a:r>
              <a:rPr lang="en-US" dirty="0">
                <a:latin typeface="Arial Black" pitchFamily="34" charset="0"/>
              </a:rPr>
              <a:t>or does not surrender it to </a:t>
            </a:r>
            <a:r>
              <a:rPr lang="en-US" dirty="0" err="1">
                <a:latin typeface="Arial Black" pitchFamily="34" charset="0"/>
              </a:rPr>
              <a:t>authorised</a:t>
            </a:r>
            <a:r>
              <a:rPr lang="en-US" dirty="0">
                <a:latin typeface="Arial Black" pitchFamily="34" charset="0"/>
              </a:rPr>
              <a:t> person within the specified period or uses the foreign exchange so acquired or purchased for any other purpose for which purchase or acquisition of foreign exchange is not permissible under the provisions of the Act or the rules or regulations or direction or order made thereunder shall be deemed </a:t>
            </a:r>
            <a:r>
              <a:rPr lang="en-US" dirty="0">
                <a:solidFill>
                  <a:srgbClr val="FF0000"/>
                </a:solidFill>
                <a:latin typeface="Arial Black" pitchFamily="34" charset="0"/>
              </a:rPr>
              <a:t>to have committed contravention of the provisions of the Act </a:t>
            </a:r>
            <a:r>
              <a:rPr lang="en-US" dirty="0">
                <a:latin typeface="Arial Black" pitchFamily="34" charset="0"/>
              </a:rPr>
              <a:t>for the purpose of this section.</a:t>
            </a: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728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 </a:t>
            </a:r>
            <a:r>
              <a:rPr lang="en-US" sz="3600" b="1" i="0" dirty="0">
                <a:solidFill>
                  <a:schemeClr val="bg1"/>
                </a:solidFill>
                <a:effectLst/>
                <a:latin typeface="Arial" panose="020B0604020202020204" pitchFamily="34" charset="0"/>
              </a:rPr>
              <a:t>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85000" lnSpcReduction="10000"/>
          </a:bodyPr>
          <a:lstStyle/>
          <a:p>
            <a:pPr marL="342900" indent="-342900">
              <a:buFont typeface="Arial" panose="020B0604020202020204" pitchFamily="34" charset="0"/>
              <a:buChar char="•"/>
            </a:pPr>
            <a:r>
              <a:rPr lang="en-US" b="1" dirty="0">
                <a:latin typeface="Arial Black" pitchFamily="34" charset="0"/>
              </a:rPr>
              <a:t>When transactions are conducted on behalf of importers, certain guidelines have to be followed. In </a:t>
            </a:r>
            <a:r>
              <a:rPr lang="en-US" b="1" i="1" dirty="0">
                <a:solidFill>
                  <a:schemeClr val="accent2"/>
                </a:solidFill>
                <a:latin typeface="Arial Black" pitchFamily="34" charset="0"/>
              </a:rPr>
              <a:t>absence of specific regulations, normal banking conditions </a:t>
            </a:r>
            <a:r>
              <a:rPr lang="en-US" b="1" dirty="0">
                <a:latin typeface="Arial Black" pitchFamily="34" charset="0"/>
              </a:rPr>
              <a:t>would apply to authorized banks.</a:t>
            </a:r>
            <a:r>
              <a:rPr lang="en-US" dirty="0">
                <a:latin typeface="Arial Black" pitchFamily="34" charset="0"/>
              </a:rPr>
              <a:t> </a:t>
            </a:r>
            <a:r>
              <a:rPr lang="en-US" b="1" dirty="0">
                <a:latin typeface="Arial Black" pitchFamily="34" charset="0"/>
              </a:rPr>
              <a:t>However, banks have to be vigilant when it comes to conducting background and KYC (Know Your Client) checks on their customers. </a:t>
            </a:r>
          </a:p>
          <a:p>
            <a:pPr marL="342900" indent="-342900">
              <a:buFont typeface="Arial" panose="020B0604020202020204" pitchFamily="34" charset="0"/>
              <a:buChar char="•"/>
            </a:pPr>
            <a:r>
              <a:rPr lang="en-US" b="1" dirty="0">
                <a:latin typeface="Arial Black" pitchFamily="34" charset="0"/>
              </a:rPr>
              <a:t>Import </a:t>
            </a:r>
            <a:r>
              <a:rPr lang="en-US" b="1" dirty="0" err="1">
                <a:latin typeface="Arial Black" pitchFamily="34" charset="0"/>
              </a:rPr>
              <a:t>Licence</a:t>
            </a:r>
            <a:r>
              <a:rPr lang="en-US" b="1" dirty="0">
                <a:latin typeface="Arial Black" pitchFamily="34" charset="0"/>
              </a:rPr>
              <a:t>- Import of Goods under FEMA Law:  A copy of the letter of credit and the import license has to be maintained by the authorized bank </a:t>
            </a:r>
            <a:r>
              <a:rPr lang="en-US" b="1" dirty="0">
                <a:solidFill>
                  <a:srgbClr val="FF0000"/>
                </a:solidFill>
                <a:latin typeface="Arial Black" pitchFamily="34" charset="0"/>
              </a:rPr>
              <a:t>for verification by inspectors and internal auditors for one year </a:t>
            </a:r>
            <a:r>
              <a:rPr lang="en-US" b="1" dirty="0">
                <a:latin typeface="Arial Black" pitchFamily="34" charset="0"/>
              </a:rPr>
              <a:t>.</a:t>
            </a:r>
            <a:endParaRPr lang="en-US" dirty="0">
              <a:latin typeface="Arial Black" pitchFamily="34" charset="0"/>
            </a:endParaRPr>
          </a:p>
          <a:p>
            <a:pPr marL="342900" indent="-342900">
              <a:buFont typeface="Arial" panose="020B0604020202020204" pitchFamily="34" charset="0"/>
              <a:buChar char="•"/>
            </a:pP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129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lnSpcReduction="10000"/>
          </a:bodyPr>
          <a:lstStyle/>
          <a:p>
            <a:pPr marL="342900" indent="-342900">
              <a:buFont typeface="Arial" panose="020B0604020202020204" pitchFamily="34" charset="0"/>
              <a:buChar char="•"/>
            </a:pPr>
            <a:r>
              <a:rPr lang="en-US" b="1" u="sng" dirty="0">
                <a:solidFill>
                  <a:srgbClr val="FF33CC"/>
                </a:solidFill>
              </a:rPr>
              <a:t>Import Data Processing and Monitoring System (IDPMS)</a:t>
            </a:r>
            <a:r>
              <a:rPr lang="en-US" dirty="0">
                <a:solidFill>
                  <a:srgbClr val="FF33CC"/>
                </a:solidFill>
                <a:latin typeface="Verdana" panose="020B0604030504040204" pitchFamily="34" charset="0"/>
                <a:ea typeface="Verdana" panose="020B0604030504040204" pitchFamily="34" charset="0"/>
              </a:rPr>
              <a:t>:-</a:t>
            </a:r>
            <a:r>
              <a:rPr lang="en-US" dirty="0">
                <a:solidFill>
                  <a:srgbClr val="FF33CC"/>
                </a:solidFill>
                <a:latin typeface="Verdana" panose="020B0604030504040204" pitchFamily="34" charset="0"/>
                <a:ea typeface="Verdana" panose="020B0604030504040204" pitchFamily="34" charset="0"/>
                <a:cs typeface="Verdana" panose="020B0604030504040204" pitchFamily="34" charset="0"/>
              </a:rPr>
              <a:t> </a:t>
            </a:r>
          </a:p>
          <a:p>
            <a:pPr marL="342900" indent="-342900">
              <a:buFont typeface="Arial" panose="020B0604020202020204" pitchFamily="34" charset="0"/>
              <a:buChar char="•"/>
            </a:pPr>
            <a:r>
              <a:rPr lang="en-US" b="1" dirty="0"/>
              <a:t>The importer publishes some receipts or evidence on the import of goods.</a:t>
            </a:r>
            <a:r>
              <a:rPr lang="en-US" dirty="0"/>
              <a:t>  </a:t>
            </a:r>
            <a:r>
              <a:rPr lang="en-US" b="1" dirty="0">
                <a:solidFill>
                  <a:srgbClr val="3333FF"/>
                </a:solidFill>
              </a:rPr>
              <a:t>This must be mentioned by the importer in the</a:t>
            </a:r>
            <a:r>
              <a:rPr lang="en-US" dirty="0"/>
              <a:t> </a:t>
            </a:r>
            <a:r>
              <a:rPr lang="en-US" b="1" dirty="0"/>
              <a:t>Import Data Processing and Monitoring System (IDPMS), Postal Appraisal Form, and the Customs Assessment Certificate.</a:t>
            </a:r>
            <a:r>
              <a:rPr lang="en-US" dirty="0"/>
              <a:t>  </a:t>
            </a:r>
          </a:p>
          <a:p>
            <a:pPr marL="342900" indent="-342900">
              <a:buFont typeface="Arial" panose="020B0604020202020204" pitchFamily="34" charset="0"/>
              <a:buChar char="•"/>
            </a:pPr>
            <a:r>
              <a:rPr lang="en-US" b="1" dirty="0"/>
              <a:t>Authorized banks must make sure that all remittances related to import has to be uploaded on the IDPMS.</a:t>
            </a:r>
            <a:endParaRPr lang="en-US" dirty="0"/>
          </a:p>
          <a:p>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841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40000" lnSpcReduction="20000"/>
          </a:bodyPr>
          <a:lstStyle/>
          <a:p>
            <a:pPr marL="342900" indent="-342900">
              <a:buFont typeface="Arial" panose="020B0604020202020204" pitchFamily="34" charset="0"/>
              <a:buChar char="•"/>
            </a:pPr>
            <a:r>
              <a:rPr lang="en-US" sz="5500" b="1" dirty="0">
                <a:solidFill>
                  <a:srgbClr val="B50BAD"/>
                </a:solidFill>
                <a:latin typeface="Arial Black" pitchFamily="34" charset="0"/>
              </a:rPr>
              <a:t>Time for Payment Settlement- Import of Goods under FEMA Law</a:t>
            </a:r>
          </a:p>
          <a:p>
            <a:pPr marL="342900" indent="-342900">
              <a:buFont typeface="Wingdings" pitchFamily="2" charset="2"/>
              <a:buChar char="Ø"/>
            </a:pPr>
            <a:r>
              <a:rPr lang="en-US" sz="3500" b="1" dirty="0">
                <a:latin typeface="Arial Black" pitchFamily="34" charset="0"/>
              </a:rPr>
              <a:t>Payments made by the importer for imports through the authorized bank must be </a:t>
            </a:r>
            <a:r>
              <a:rPr lang="en-US" sz="3500" b="1" dirty="0">
                <a:solidFill>
                  <a:srgbClr val="FF0000"/>
                </a:solidFill>
                <a:latin typeface="Arial Black" pitchFamily="34" charset="0"/>
              </a:rPr>
              <a:t>no longer than six months </a:t>
            </a:r>
            <a:r>
              <a:rPr lang="en-US" sz="3500" b="1" dirty="0">
                <a:latin typeface="Arial Black" pitchFamily="34" charset="0"/>
              </a:rPr>
              <a:t>from the day of shipment of the goods.</a:t>
            </a:r>
          </a:p>
          <a:p>
            <a:pPr marL="342900" indent="-342900">
              <a:buFont typeface="Wingdings" pitchFamily="2" charset="2"/>
              <a:buChar char="Ø"/>
            </a:pPr>
            <a:r>
              <a:rPr lang="en-US" sz="3500" b="1" dirty="0">
                <a:latin typeface="Arial Black" pitchFamily="34" charset="0"/>
                <a:ea typeface="Verdana" panose="020B0604030504040204" pitchFamily="34" charset="0"/>
                <a:cs typeface="Verdana" panose="020B0604030504040204" pitchFamily="34" charset="0"/>
              </a:rPr>
              <a:t>If there is delay due to legal dispute ( on account of quality , quantity ,contract terms etc.) or financial difficulties ,six months period cap is not applicable </a:t>
            </a:r>
          </a:p>
          <a:p>
            <a:pPr marL="342900" indent="-342900">
              <a:buFont typeface="Wingdings" pitchFamily="2" charset="2"/>
              <a:buChar char="Ø"/>
            </a:pPr>
            <a:r>
              <a:rPr lang="en-US" sz="3500" b="1" dirty="0">
                <a:solidFill>
                  <a:srgbClr val="00B050"/>
                </a:solidFill>
                <a:latin typeface="Arial Black" pitchFamily="34" charset="0"/>
                <a:ea typeface="Verdana" panose="020B0604030504040204" pitchFamily="34" charset="0"/>
                <a:cs typeface="Verdana" panose="020B0604030504040204" pitchFamily="34" charset="0"/>
              </a:rPr>
              <a:t>Maximum time period can be extended up to 3 years </a:t>
            </a:r>
          </a:p>
          <a:p>
            <a:pPr marL="342900" indent="-342900">
              <a:buFont typeface="Wingdings" pitchFamily="2" charset="2"/>
              <a:buChar char="Ø"/>
            </a:pPr>
            <a:r>
              <a:rPr lang="en-US" sz="3800" dirty="0">
                <a:latin typeface="Arial Black" pitchFamily="34" charset="0"/>
              </a:rPr>
              <a:t>The </a:t>
            </a:r>
            <a:r>
              <a:rPr lang="en-US" sz="3800" b="1" dirty="0">
                <a:latin typeface="Arial Black" pitchFamily="34" charset="0"/>
              </a:rPr>
              <a:t>total amount</a:t>
            </a:r>
            <a:r>
              <a:rPr lang="en-US" sz="3800" dirty="0">
                <a:latin typeface="Arial Black" pitchFamily="34" charset="0"/>
              </a:rPr>
              <a:t> that has to be </a:t>
            </a:r>
            <a:r>
              <a:rPr lang="en-US" sz="3800" b="1" dirty="0">
                <a:latin typeface="Arial Black" pitchFamily="34" charset="0"/>
              </a:rPr>
              <a:t>paid by the importer must not be more than </a:t>
            </a:r>
            <a:r>
              <a:rPr lang="en-US" sz="3800" b="1" dirty="0">
                <a:solidFill>
                  <a:srgbClr val="790717"/>
                </a:solidFill>
                <a:latin typeface="Arial Black" pitchFamily="34" charset="0"/>
              </a:rPr>
              <a:t>USD 1 Million </a:t>
            </a:r>
            <a:r>
              <a:rPr lang="en-US" sz="3800" b="1" dirty="0">
                <a:latin typeface="Arial Black" pitchFamily="34" charset="0"/>
              </a:rPr>
              <a:t>or 10 percent of the average import remittances during the two preceding financial years</a:t>
            </a:r>
            <a:r>
              <a:rPr lang="en-US" b="1" dirty="0"/>
              <a:t>.</a:t>
            </a:r>
            <a:endParaRPr lang="en-US" dirty="0"/>
          </a:p>
          <a:p>
            <a:pPr marL="342900" indent="-342900">
              <a:buFont typeface="Wingdings" pitchFamily="2" charset="2"/>
              <a:buChar char="Ø"/>
            </a:pPr>
            <a:endParaRPr lang="en-US" b="1"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Wingdings" pitchFamily="2" charset="2"/>
              <a:buChar char="Ø"/>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45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b="1" dirty="0">
                <a:latin typeface="Arial" panose="020B0604020202020204" pitchFamily="34" charset="0"/>
              </a:rPr>
              <a:t>Import</a:t>
            </a:r>
            <a:r>
              <a:rPr lang="en-US" sz="3600" b="1" i="0" dirty="0">
                <a:solidFill>
                  <a:schemeClr val="bg1"/>
                </a:solidFill>
                <a:effectLst/>
                <a:latin typeface="Arial" panose="020B0604020202020204" pitchFamily="34" charset="0"/>
              </a:rPr>
              <a: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215660" y="2424023"/>
            <a:ext cx="11877280" cy="4433977"/>
          </a:xfrm>
        </p:spPr>
        <p:txBody>
          <a:bodyPr>
            <a:normAutofit fontScale="25000" lnSpcReduction="20000"/>
          </a:bodyPr>
          <a:lstStyle/>
          <a:p>
            <a:r>
              <a:rPr lang="en-US" sz="6400" b="1" u="sng" dirty="0">
                <a:solidFill>
                  <a:srgbClr val="790717"/>
                </a:solidFill>
                <a:latin typeface="Arial Black" pitchFamily="34" charset="0"/>
              </a:rPr>
              <a:t>Receipt of Import Bills/Documents</a:t>
            </a:r>
            <a:endParaRPr lang="en-US" sz="6400" dirty="0">
              <a:solidFill>
                <a:srgbClr val="790717"/>
              </a:solidFill>
              <a:latin typeface="Arial Black" pitchFamily="34" charset="0"/>
            </a:endParaRPr>
          </a:p>
          <a:p>
            <a:r>
              <a:rPr lang="en-US" sz="5600" b="1" dirty="0">
                <a:latin typeface="Arial Black" pitchFamily="34" charset="0"/>
              </a:rPr>
              <a:t>Receipt of import documents by the </a:t>
            </a:r>
            <a:r>
              <a:rPr lang="en-US" sz="5600" b="1" dirty="0">
                <a:solidFill>
                  <a:srgbClr val="00B050"/>
                </a:solidFill>
                <a:latin typeface="Arial Black" pitchFamily="34" charset="0"/>
              </a:rPr>
              <a:t>importer directly from overseas suppliers</a:t>
            </a:r>
            <a:endParaRPr lang="en-US" sz="5600" dirty="0">
              <a:solidFill>
                <a:srgbClr val="00B050"/>
              </a:solidFill>
              <a:latin typeface="Arial Black" pitchFamily="34" charset="0"/>
            </a:endParaRPr>
          </a:p>
          <a:p>
            <a:r>
              <a:rPr lang="en-US" sz="4800" dirty="0">
                <a:solidFill>
                  <a:schemeClr val="tx1">
                    <a:lumMod val="85000"/>
                    <a:lumOff val="15000"/>
                  </a:schemeClr>
                </a:solidFill>
                <a:latin typeface="Arial Black" pitchFamily="34" charset="0"/>
              </a:rPr>
              <a:t>Import bills and documents should be received from the banker of the supplier by the banker of the importer in India. AD Category – I bank should not, therefore, make remittances where import bills have been received directly by the importers from the overseas supplier,</a:t>
            </a:r>
            <a:r>
              <a:rPr lang="en-US" sz="4800" dirty="0">
                <a:solidFill>
                  <a:srgbClr val="FF3300"/>
                </a:solidFill>
                <a:latin typeface="Arial Black" pitchFamily="34" charset="0"/>
              </a:rPr>
              <a:t> except </a:t>
            </a:r>
            <a:r>
              <a:rPr lang="en-US" sz="4800" dirty="0">
                <a:solidFill>
                  <a:schemeClr val="tx1">
                    <a:lumMod val="85000"/>
                    <a:lumOff val="15000"/>
                  </a:schemeClr>
                </a:solidFill>
                <a:latin typeface="Arial Black" pitchFamily="34" charset="0"/>
              </a:rPr>
              <a:t>in the following cases:</a:t>
            </a:r>
          </a:p>
          <a:p>
            <a:r>
              <a:rPr lang="en-US" sz="6400" dirty="0">
                <a:solidFill>
                  <a:srgbClr val="00B0F0"/>
                </a:solidFill>
                <a:latin typeface="Arial Black" pitchFamily="34" charset="0"/>
              </a:rPr>
              <a:t>(i) Where the value of import bill does not exceed USD 300,000</a:t>
            </a:r>
            <a:r>
              <a:rPr lang="en-US" sz="4000" dirty="0">
                <a:solidFill>
                  <a:srgbClr val="00B0F0"/>
                </a:solidFill>
              </a:rPr>
              <a:t>.</a:t>
            </a:r>
          </a:p>
          <a:p>
            <a:r>
              <a:rPr lang="en-US" sz="5600" dirty="0">
                <a:solidFill>
                  <a:srgbClr val="00B0F0"/>
                </a:solidFill>
                <a:latin typeface="Arial Black" pitchFamily="34" charset="0"/>
              </a:rPr>
              <a:t>(ii) Import bills received by wholly-owned Indian subsidiaries of foreign companies from their principals.</a:t>
            </a:r>
          </a:p>
          <a:p>
            <a:r>
              <a:rPr lang="en-US" sz="4800" dirty="0">
                <a:solidFill>
                  <a:srgbClr val="00B050"/>
                </a:solidFill>
                <a:latin typeface="Arial Black" pitchFamily="34" charset="0"/>
              </a:rPr>
              <a:t>(iii) Import bills received by Status Holder Exporters as defined in the Foreign Trade Policy, 100% Export Oriented Units / Units in Special Economic Zones, Public Sector Undertakings and Limited Companies.</a:t>
            </a:r>
          </a:p>
          <a:p>
            <a:r>
              <a:rPr lang="en-US" sz="4800" dirty="0">
                <a:solidFill>
                  <a:srgbClr val="00B0F0"/>
                </a:solidFill>
                <a:latin typeface="Arial Black" pitchFamily="34" charset="0"/>
              </a:rPr>
              <a:t>(iv) Import bills received by all limited companies viz. public limited, deemed public limited and private limited companies.</a:t>
            </a: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285874"/>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25A0713-A64B-439B-91E9-551CE2BAEA8D}" vid="{FD9CE0B8-0910-4446-AF74-F335AEE71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0072C5-DDE0-4258-BA7A-4D4B80DFA632}">
  <ds:schemaRef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71af3243-3dd4-4a8d-8c0d-dd76da1f02a5"/>
    <ds:schemaRef ds:uri="http://www.w3.org/XML/1998/namespace"/>
    <ds:schemaRef ds:uri="http://purl.org/dc/dcmitype/"/>
  </ds:schemaRefs>
</ds:datastoreItem>
</file>

<file path=customXml/itemProps2.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E8C63A-4744-4DE4-BB49-0FF0B5375C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{4A52EF5C-D275-407A-9268-FB8896B6F42E}tf10001108_win32</Template>
  <TotalTime>616</TotalTime>
  <Words>1542</Words>
  <Application>Microsoft Office PowerPoint</Application>
  <PresentationFormat>Widescreen</PresentationFormat>
  <Paragraphs>82</Paragraphs>
  <Slides>16</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AR CENA</vt:lpstr>
      <vt:lpstr>AR JULIAN</vt:lpstr>
      <vt:lpstr>Arial</vt:lpstr>
      <vt:lpstr>Arial Black</vt:lpstr>
      <vt:lpstr>Calibri</vt:lpstr>
      <vt:lpstr>Segoe UI</vt:lpstr>
      <vt:lpstr>Segoe UI Light</vt:lpstr>
      <vt:lpstr>Times New Roman</vt:lpstr>
      <vt:lpstr>Verdana</vt:lpstr>
      <vt:lpstr>Wingdings</vt:lpstr>
      <vt:lpstr>WelcomeDoc</vt:lpstr>
      <vt:lpstr>FOREIGN EXCHANGE MANAGEMENT ACT,1999  Import  of Goods and Services  FED Master Direction No. 17/2015-16  FED Master Direction No. 8/2015-16 (Notification No. G.S.R. 381(E) dated May 3, 2000)  . </vt:lpstr>
      <vt:lpstr> Import  of Goods and Services</vt:lpstr>
      <vt:lpstr> Import of Goods and Services</vt:lpstr>
      <vt:lpstr> Import of Goods and Services</vt:lpstr>
      <vt:lpstr> Import of Goods and Services</vt:lpstr>
      <vt:lpstr> Import of Goods and Services</vt:lpstr>
      <vt:lpstr> Import of Goods and Services</vt:lpstr>
      <vt:lpstr> Import of Goods and Services</vt:lpstr>
      <vt:lpstr> Import of Goods and Services</vt:lpstr>
      <vt:lpstr> Import of Goods and Services</vt:lpstr>
      <vt:lpstr> Import of Goods and Services</vt:lpstr>
      <vt:lpstr> Import of Goods and Services</vt:lpstr>
      <vt:lpstr> Import of Goods and Services</vt:lpstr>
      <vt:lpstr> Import of Goods and Services</vt:lpstr>
      <vt:lpstr> Import of Goods and Services</vt:lpstr>
      <vt:lpstr> Import of Goods and Services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EXCHANGE MANAGEMENT ACT,1999  Export of Goods and Services FED Master Direction No. 16/2015-16</dc:title>
  <dc:creator>Windows User</dc:creator>
  <cp:lastModifiedBy>Windows User</cp:lastModifiedBy>
  <cp:revision>40</cp:revision>
  <dcterms:created xsi:type="dcterms:W3CDTF">2020-11-07T07:40:05Z</dcterms:created>
  <dcterms:modified xsi:type="dcterms:W3CDTF">2020-11-26T09:45:26Z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