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90F9EB-DF3E-4BC5-994D-9A90D0702D92}" type="datetimeFigureOut">
              <a:rPr lang="en-US" smtClean="0"/>
              <a:t>2/25/2017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19136C-7B62-4427-90B5-DDA899CD3A48}" type="slidenum">
              <a:rPr lang="en-US" smtClean="0"/>
              <a:t>‹#›</a:t>
            </a:fld>
            <a:endParaRPr lang="en-US"/>
          </a:p>
        </p:txBody>
      </p:sp>
    </p:spTree>
    <p:extLst>
      <p:ext uri="{BB962C8B-B14F-4D97-AF65-F5344CB8AC3E}">
        <p14:creationId xmlns:p14="http://schemas.microsoft.com/office/powerpoint/2010/main" val="4193472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80DA8052-F096-4F46-9DF6-B33AA5819F66}" type="datetime1">
              <a:rPr lang="en-US" smtClean="0"/>
              <a:t>2/25/2017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19D51C6F-F514-49F2-9421-478221744508}"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3CEBBE-C625-4A1F-9A19-5BB25D93B4D6}" type="datetime1">
              <a:rPr lang="en-US" smtClean="0"/>
              <a:t>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51C6F-F514-49F2-9421-4782217445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7AA0BB-DB4A-44E9-B9A2-90EAA26F9632}" type="datetime1">
              <a:rPr lang="en-US" smtClean="0"/>
              <a:t>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51C6F-F514-49F2-9421-478221744508}"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C875DE2-66A3-445A-B9E0-F1DF34F0CFE8}" type="datetime1">
              <a:rPr lang="en-US" smtClean="0"/>
              <a:t>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51C6F-F514-49F2-9421-478221744508}"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5BA829C-7E0B-4731-93FD-0484CF1032A7}" type="datetime1">
              <a:rPr lang="en-US" smtClean="0"/>
              <a:t>2/25/2017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19D51C6F-F514-49F2-9421-478221744508}"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2893FF8-DA98-46C9-AF5E-FCD89CECA889}" type="datetime1">
              <a:rPr lang="en-US" smtClean="0"/>
              <a:t>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51C6F-F514-49F2-9421-478221744508}"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08C704B-FCE8-4870-8710-CF0378AB771F}" type="datetime1">
              <a:rPr lang="en-US" smtClean="0"/>
              <a:t>2/25/2017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D51C6F-F514-49F2-9421-478221744508}"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BDC2838-8F8C-4580-9D93-F029F342EAFE}" type="datetime1">
              <a:rPr lang="en-US" smtClean="0"/>
              <a:t>2/25/2017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D51C6F-F514-49F2-9421-478221744508}"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5A22E-15C0-427C-BDA1-FD83BAEA1C8D}" type="datetime1">
              <a:rPr lang="en-US" smtClean="0"/>
              <a:t>2/25/2017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D51C6F-F514-49F2-9421-478221744508}"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69D62A5-5857-421C-AF17-1862701707FA}" type="datetime1">
              <a:rPr lang="en-US" smtClean="0"/>
              <a:t>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51C6F-F514-49F2-9421-478221744508}"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D74174-1693-4661-AFBA-54B93E174682}" type="datetime1">
              <a:rPr lang="en-US" smtClean="0"/>
              <a:t>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51C6F-F514-49F2-9421-478221744508}"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F87271D-002C-4A11-A99A-3540D6B07732}" type="datetime1">
              <a:rPr lang="en-US" smtClean="0"/>
              <a:t>2/25/2017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19D51C6F-F514-49F2-9421-478221744508}"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838" y="103188"/>
            <a:ext cx="8950325" cy="665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p:txBody>
          <a:bodyPr>
            <a:normAutofit/>
          </a:bodyPr>
          <a:lstStyle/>
          <a:p>
            <a:pPr algn="ctr"/>
            <a:r>
              <a:rPr lang="en-US" b="1" dirty="0" smtClean="0">
                <a:solidFill>
                  <a:srgbClr val="002060"/>
                </a:solidFill>
              </a:rPr>
              <a:t>HARMFUL  TAX PRACTICES</a:t>
            </a:r>
            <a:endParaRPr lang="en-US" b="1" dirty="0">
              <a:solidFill>
                <a:srgbClr val="002060"/>
              </a:solidFill>
            </a:endParaRPr>
          </a:p>
        </p:txBody>
      </p:sp>
      <p:sp>
        <p:nvSpPr>
          <p:cNvPr id="5" name="Rounded Rectangle 4"/>
          <p:cNvSpPr/>
          <p:nvPr/>
        </p:nvSpPr>
        <p:spPr>
          <a:xfrm>
            <a:off x="179512" y="6245696"/>
            <a:ext cx="8784976" cy="3837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r"/>
            <a:r>
              <a:rPr lang="en-US" sz="1200" b="1" dirty="0" smtClean="0">
                <a:solidFill>
                  <a:srgbClr val="002060"/>
                </a:solidFill>
              </a:rPr>
              <a:t>CA </a:t>
            </a:r>
            <a:r>
              <a:rPr lang="en-US" sz="1200" b="1" dirty="0" err="1" smtClean="0">
                <a:solidFill>
                  <a:srgbClr val="002060"/>
                </a:solidFill>
              </a:rPr>
              <a:t>Pradip</a:t>
            </a:r>
            <a:r>
              <a:rPr lang="en-US" sz="1200" b="1" dirty="0" smtClean="0">
                <a:solidFill>
                  <a:srgbClr val="002060"/>
                </a:solidFill>
              </a:rPr>
              <a:t> K. Modi</a:t>
            </a:r>
            <a:endParaRPr lang="en-US" sz="1200" b="1" dirty="0">
              <a:solidFill>
                <a:srgbClr val="002060"/>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990600"/>
            <a:ext cx="335902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980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a:ln w="3175">
            <a:solidFill>
              <a:schemeClr val="tx1"/>
            </a:solidFill>
          </a:ln>
        </p:spPr>
        <p:txBody>
          <a:bodyPr/>
          <a:lstStyle/>
          <a:p>
            <a:r>
              <a:rPr lang="en-US" b="1" dirty="0" smtClean="0">
                <a:solidFill>
                  <a:srgbClr val="002060"/>
                </a:solidFill>
              </a:rPr>
              <a:t>INTRODUCTION</a:t>
            </a:r>
            <a:endParaRPr lang="en-US" b="1" dirty="0">
              <a:solidFill>
                <a:srgbClr val="002060"/>
              </a:solidFill>
            </a:endParaRPr>
          </a:p>
        </p:txBody>
      </p:sp>
      <p:sp>
        <p:nvSpPr>
          <p:cNvPr id="3" name="Content Placeholder 2"/>
          <p:cNvSpPr>
            <a:spLocks noGrp="1"/>
          </p:cNvSpPr>
          <p:nvPr>
            <p:ph sz="quarter" idx="1"/>
          </p:nvPr>
        </p:nvSpPr>
        <p:spPr/>
        <p:txBody>
          <a:bodyPr>
            <a:normAutofit lnSpcReduction="10000"/>
          </a:bodyPr>
          <a:lstStyle/>
          <a:p>
            <a:pPr algn="just"/>
            <a:r>
              <a:rPr lang="en-US" sz="1800" dirty="0">
                <a:solidFill>
                  <a:srgbClr val="002060"/>
                </a:solidFill>
                <a:latin typeface="Calibri" panose="020F0502020204030204" pitchFamily="34" charset="0"/>
              </a:rPr>
              <a:t>Today’s more open, competitive commercial environment has benefited households and businesses around the world by lowering the cost of capital and providing greater choices for consumers. The removal of trade barriers and the resulting increased competition has created new opportunities for growth and stimulated greater efficiency in the operation of financial and other markets. </a:t>
            </a:r>
            <a:r>
              <a:rPr lang="en-US" sz="1800" dirty="0" smtClean="0">
                <a:solidFill>
                  <a:srgbClr val="002060"/>
                </a:solidFill>
                <a:latin typeface="Calibri" panose="020F0502020204030204" pitchFamily="34" charset="0"/>
              </a:rPr>
              <a:t> At </a:t>
            </a:r>
            <a:r>
              <a:rPr lang="en-US" sz="1800" dirty="0">
                <a:solidFill>
                  <a:srgbClr val="002060"/>
                </a:solidFill>
                <a:latin typeface="Calibri" panose="020F0502020204030204" pitchFamily="34" charset="0"/>
              </a:rPr>
              <a:t>the same time, a more </a:t>
            </a:r>
            <a:r>
              <a:rPr lang="en-US" sz="1800" dirty="0" err="1">
                <a:solidFill>
                  <a:srgbClr val="002060"/>
                </a:solidFill>
                <a:latin typeface="Calibri" panose="020F0502020204030204" pitchFamily="34" charset="0"/>
              </a:rPr>
              <a:t>liberalised</a:t>
            </a:r>
            <a:r>
              <a:rPr lang="en-US" sz="1800" dirty="0">
                <a:solidFill>
                  <a:srgbClr val="002060"/>
                </a:solidFill>
                <a:latin typeface="Calibri" panose="020F0502020204030204" pitchFamily="34" charset="0"/>
              </a:rPr>
              <a:t> global economy presents challenges for governments, including in the tax area</a:t>
            </a:r>
            <a:r>
              <a:rPr lang="en-US" sz="1800" dirty="0" smtClean="0">
                <a:solidFill>
                  <a:srgbClr val="002060"/>
                </a:solidFill>
                <a:latin typeface="Calibri" panose="020F0502020204030204" pitchFamily="34" charset="0"/>
              </a:rPr>
              <a:t>.</a:t>
            </a:r>
          </a:p>
          <a:p>
            <a:pPr algn="just"/>
            <a:r>
              <a:rPr lang="en-US" sz="1800" dirty="0">
                <a:solidFill>
                  <a:srgbClr val="002060"/>
                </a:solidFill>
                <a:latin typeface="Calibri" panose="020F0502020204030204" pitchFamily="34" charset="0"/>
              </a:rPr>
              <a:t>One of the challenges governments face is ensuring that their tax systems remain competitive and do not act as a barrier to increased productivity. The </a:t>
            </a:r>
            <a:r>
              <a:rPr lang="en-US" sz="1800" dirty="0" smtClean="0">
                <a:solidFill>
                  <a:srgbClr val="002060"/>
                </a:solidFill>
                <a:latin typeface="Calibri" panose="020F0502020204030204" pitchFamily="34" charset="0"/>
              </a:rPr>
              <a:t>wave </a:t>
            </a:r>
            <a:r>
              <a:rPr lang="en-US" sz="1800" dirty="0">
                <a:solidFill>
                  <a:srgbClr val="002060"/>
                </a:solidFill>
                <a:latin typeface="Calibri" panose="020F0502020204030204" pitchFamily="34" charset="0"/>
              </a:rPr>
              <a:t>of tax reform that has swept through OECD and other countries over the last 15 years has been driven in part by the desire to achieve this goal. Personal and corporate income tax rates have been significantly reduced, particularly in Europe, and the tax </a:t>
            </a:r>
            <a:r>
              <a:rPr lang="en-US" sz="1800" dirty="0" smtClean="0">
                <a:solidFill>
                  <a:srgbClr val="002060"/>
                </a:solidFill>
                <a:latin typeface="Calibri" panose="020F0502020204030204" pitchFamily="34" charset="0"/>
              </a:rPr>
              <a:t>base </a:t>
            </a:r>
            <a:r>
              <a:rPr lang="en-US" sz="1800" dirty="0">
                <a:solidFill>
                  <a:srgbClr val="002060"/>
                </a:solidFill>
                <a:latin typeface="Calibri" panose="020F0502020204030204" pitchFamily="34" charset="0"/>
              </a:rPr>
              <a:t>has been widened to remove many tax-induced distortions</a:t>
            </a:r>
            <a:r>
              <a:rPr lang="en-US" sz="1800" dirty="0" smtClean="0">
                <a:solidFill>
                  <a:srgbClr val="002060"/>
                </a:solidFill>
                <a:latin typeface="Calibri" panose="020F0502020204030204" pitchFamily="34" charset="0"/>
              </a:rPr>
              <a:t>.</a:t>
            </a:r>
          </a:p>
          <a:p>
            <a:pPr algn="just"/>
            <a:r>
              <a:rPr lang="en-US" sz="1800" dirty="0">
                <a:solidFill>
                  <a:srgbClr val="002060"/>
                </a:solidFill>
                <a:latin typeface="Calibri" panose="020F0502020204030204" pitchFamily="34" charset="0"/>
              </a:rPr>
              <a:t>The global economy will not reap the full benefits of this more competitive environment unless the competition between countries is based upon transparent and internationally accepted standards, including standards of international cooperation in tax matters necessary to counter the increased </a:t>
            </a:r>
            <a:r>
              <a:rPr lang="en-US" sz="1800" dirty="0" smtClean="0">
                <a:solidFill>
                  <a:srgbClr val="002060"/>
                </a:solidFill>
                <a:latin typeface="Calibri" panose="020F0502020204030204" pitchFamily="34" charset="0"/>
              </a:rPr>
              <a:t>cross border </a:t>
            </a:r>
            <a:r>
              <a:rPr lang="en-US" sz="1800" dirty="0">
                <a:solidFill>
                  <a:srgbClr val="002060"/>
                </a:solidFill>
                <a:latin typeface="Calibri" panose="020F0502020204030204" pitchFamily="34" charset="0"/>
              </a:rPr>
              <a:t>opportunities to unlawfully avoid or evade national taxes enacted by democratically elected legislatures. </a:t>
            </a:r>
          </a:p>
        </p:txBody>
      </p:sp>
      <p:sp>
        <p:nvSpPr>
          <p:cNvPr id="10" name="Rounded Rectangle 9"/>
          <p:cNvSpPr/>
          <p:nvPr/>
        </p:nvSpPr>
        <p:spPr>
          <a:xfrm>
            <a:off x="179512" y="6245696"/>
            <a:ext cx="8784976" cy="3837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r"/>
            <a:r>
              <a:rPr lang="en-US" sz="1200" b="1" dirty="0" smtClean="0">
                <a:solidFill>
                  <a:srgbClr val="002060"/>
                </a:solidFill>
              </a:rPr>
              <a:t>CA </a:t>
            </a:r>
            <a:r>
              <a:rPr lang="en-US" sz="1200" b="1" dirty="0" err="1" smtClean="0">
                <a:solidFill>
                  <a:srgbClr val="002060"/>
                </a:solidFill>
              </a:rPr>
              <a:t>Pradip</a:t>
            </a:r>
            <a:r>
              <a:rPr lang="en-US" sz="1200" b="1" dirty="0" smtClean="0">
                <a:solidFill>
                  <a:srgbClr val="002060"/>
                </a:solidFill>
              </a:rPr>
              <a:t> K. Modi</a:t>
            </a:r>
            <a:endParaRPr lang="en-US" sz="1200" b="1" dirty="0">
              <a:solidFill>
                <a:srgbClr val="002060"/>
              </a:solidFill>
            </a:endParaRPr>
          </a:p>
        </p:txBody>
      </p:sp>
      <p:sp>
        <p:nvSpPr>
          <p:cNvPr id="11" name="Slide Number Placeholder 10"/>
          <p:cNvSpPr>
            <a:spLocks noGrp="1"/>
          </p:cNvSpPr>
          <p:nvPr>
            <p:ph type="sldNum" sz="quarter" idx="12"/>
          </p:nvPr>
        </p:nvSpPr>
        <p:spPr>
          <a:xfrm>
            <a:off x="3810000" y="6263640"/>
            <a:ext cx="1981200" cy="365760"/>
          </a:xfrm>
        </p:spPr>
        <p:txBody>
          <a:bodyPr/>
          <a:lstStyle/>
          <a:p>
            <a:pPr algn="ctr"/>
            <a:r>
              <a:rPr lang="en-US" dirty="0">
                <a:solidFill>
                  <a:srgbClr val="002060"/>
                </a:solidFill>
                <a:latin typeface="Arial Black" pitchFamily="34" charset="0"/>
              </a:rPr>
              <a:t>1</a:t>
            </a:r>
            <a:endParaRPr lang="en-US" dirty="0">
              <a:solidFill>
                <a:srgbClr val="002060"/>
              </a:solidFill>
              <a:latin typeface="Arial Black" pitchFamily="34" charset="0"/>
            </a:endParaRPr>
          </a:p>
        </p:txBody>
      </p:sp>
    </p:spTree>
    <p:extLst>
      <p:ext uri="{BB962C8B-B14F-4D97-AF65-F5344CB8AC3E}">
        <p14:creationId xmlns:p14="http://schemas.microsoft.com/office/powerpoint/2010/main" val="3664683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1800" dirty="0" smtClean="0">
                <a:solidFill>
                  <a:srgbClr val="002060"/>
                </a:solidFill>
                <a:latin typeface="Calibri" panose="020F0502020204030204" pitchFamily="34" charset="0"/>
              </a:rPr>
              <a:t>Tax Heavens and Harmful preferential tax regimes, collectively referred to as harmful tax practices, affect the location of financial and other service activities, erode the tax bases of other countries, distort trade and investment patterns and undermine the fairness, neutrality and broad social acceptance of tax systems generally. </a:t>
            </a:r>
          </a:p>
          <a:p>
            <a:r>
              <a:rPr lang="en-US" sz="1800" dirty="0">
                <a:solidFill>
                  <a:srgbClr val="002060"/>
                </a:solidFill>
                <a:latin typeface="Calibri" panose="020F0502020204030204" pitchFamily="34" charset="0"/>
              </a:rPr>
              <a:t>Such harmful tax competition diminishes global welfare and undermines taxpayer confidence in the integrity of tax systems</a:t>
            </a:r>
            <a:r>
              <a:rPr lang="en-US" sz="1800" dirty="0" smtClean="0">
                <a:solidFill>
                  <a:srgbClr val="002060"/>
                </a:solidFill>
                <a:latin typeface="Calibri" panose="020F0502020204030204" pitchFamily="34" charset="0"/>
              </a:rPr>
              <a:t>.</a:t>
            </a:r>
          </a:p>
          <a:p>
            <a:r>
              <a:rPr lang="en-US" sz="1800" dirty="0" smtClean="0">
                <a:solidFill>
                  <a:srgbClr val="002060"/>
                </a:solidFill>
                <a:latin typeface="Calibri" panose="020F0502020204030204" pitchFamily="34" charset="0"/>
              </a:rPr>
              <a:t>The </a:t>
            </a:r>
            <a:r>
              <a:rPr lang="en-US" sz="1800" dirty="0" err="1" smtClean="0">
                <a:solidFill>
                  <a:srgbClr val="002060"/>
                </a:solidFill>
                <a:latin typeface="Calibri" panose="020F0502020204030204" pitchFamily="34" charset="0"/>
              </a:rPr>
              <a:t>Organisation</a:t>
            </a:r>
            <a:r>
              <a:rPr lang="en-US" sz="1800" dirty="0" smtClean="0">
                <a:solidFill>
                  <a:srgbClr val="002060"/>
                </a:solidFill>
                <a:latin typeface="Calibri" panose="020F0502020204030204" pitchFamily="34" charset="0"/>
              </a:rPr>
              <a:t> for Economic Co-operation and Development (OECD) published its report </a:t>
            </a:r>
            <a:r>
              <a:rPr lang="en-US" sz="1800" b="1" dirty="0" smtClean="0">
                <a:solidFill>
                  <a:srgbClr val="002060"/>
                </a:solidFill>
                <a:latin typeface="Calibri" panose="020F0502020204030204" pitchFamily="34" charset="0"/>
              </a:rPr>
              <a:t>“Harmful Tax Competition: An Emerging Global Issue” </a:t>
            </a:r>
            <a:r>
              <a:rPr lang="en-US" sz="1800" dirty="0" smtClean="0">
                <a:solidFill>
                  <a:srgbClr val="002060"/>
                </a:solidFill>
                <a:latin typeface="Calibri" panose="020F0502020204030204" pitchFamily="34" charset="0"/>
              </a:rPr>
              <a:t>(“OECD Report”).</a:t>
            </a:r>
          </a:p>
          <a:p>
            <a:r>
              <a:rPr lang="en-US" sz="1800" dirty="0" smtClean="0">
                <a:solidFill>
                  <a:srgbClr val="002060"/>
                </a:solidFill>
                <a:latin typeface="Calibri" panose="020F0502020204030204" pitchFamily="34" charset="0"/>
              </a:rPr>
              <a:t>The Report identified for the first time two problem areas facing international income taxation of geographically mobile activities:</a:t>
            </a:r>
          </a:p>
          <a:p>
            <a:pPr marL="711200" indent="-347663">
              <a:buFont typeface="Wingdings" panose="05000000000000000000" pitchFamily="2" charset="2"/>
              <a:buChar char="§"/>
            </a:pPr>
            <a:r>
              <a:rPr lang="en-US" sz="1800" dirty="0" smtClean="0">
                <a:solidFill>
                  <a:srgbClr val="002060"/>
                </a:solidFill>
                <a:latin typeface="Calibri" panose="020F0502020204030204" pitchFamily="34" charset="0"/>
              </a:rPr>
              <a:t>Tax Heavens; and</a:t>
            </a:r>
          </a:p>
          <a:p>
            <a:pPr marL="711200" indent="-347663">
              <a:buFont typeface="Wingdings" panose="05000000000000000000" pitchFamily="2" charset="2"/>
              <a:buChar char="§"/>
            </a:pPr>
            <a:r>
              <a:rPr lang="en-US" sz="1800" dirty="0" smtClean="0">
                <a:solidFill>
                  <a:srgbClr val="002060"/>
                </a:solidFill>
                <a:latin typeface="Calibri" panose="020F0502020204030204" pitchFamily="34" charset="0"/>
              </a:rPr>
              <a:t>Harmful Preferential Tax Regimes</a:t>
            </a:r>
          </a:p>
          <a:p>
            <a:pPr marL="261938" indent="-246063">
              <a:buFont typeface="Wingdings" panose="05000000000000000000" pitchFamily="2" charset="2"/>
              <a:buChar char="§"/>
            </a:pPr>
            <a:r>
              <a:rPr lang="en-US" sz="1800" dirty="0" smtClean="0">
                <a:solidFill>
                  <a:srgbClr val="002060"/>
                </a:solidFill>
                <a:latin typeface="Calibri" panose="020F0502020204030204" pitchFamily="34" charset="0"/>
              </a:rPr>
              <a:t>It sought to initiate activities to eliminate both types of problems.</a:t>
            </a:r>
          </a:p>
          <a:p>
            <a:pPr marL="0" indent="0">
              <a:buNone/>
            </a:pPr>
            <a:endParaRPr lang="en-US" sz="1800" dirty="0" smtClean="0">
              <a:solidFill>
                <a:srgbClr val="002060"/>
              </a:solidFill>
              <a:latin typeface="Calibri" panose="020F0502020204030204" pitchFamily="34" charset="0"/>
            </a:endParaRPr>
          </a:p>
          <a:p>
            <a:pPr marL="711200" indent="-347663">
              <a:buFont typeface="Wingdings" panose="05000000000000000000" pitchFamily="2" charset="2"/>
              <a:buChar char="§"/>
            </a:pPr>
            <a:endParaRPr lang="en-US" sz="1800" dirty="0">
              <a:solidFill>
                <a:srgbClr val="002060"/>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19D51C6F-F514-49F2-9421-478221744508}" type="slidenum">
              <a:rPr lang="en-US" smtClean="0"/>
              <a:pPr/>
              <a:t>3</a:t>
            </a:fld>
            <a:endParaRPr lang="en-US"/>
          </a:p>
        </p:txBody>
      </p:sp>
      <p:sp>
        <p:nvSpPr>
          <p:cNvPr id="6" name="Rounded Rectangle 5"/>
          <p:cNvSpPr/>
          <p:nvPr/>
        </p:nvSpPr>
        <p:spPr>
          <a:xfrm>
            <a:off x="179512" y="6245696"/>
            <a:ext cx="8784976" cy="3837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r"/>
            <a:r>
              <a:rPr lang="en-US" sz="1200" b="1" dirty="0" smtClean="0">
                <a:solidFill>
                  <a:srgbClr val="002060"/>
                </a:solidFill>
              </a:rPr>
              <a:t>CA </a:t>
            </a:r>
            <a:r>
              <a:rPr lang="en-US" sz="1200" b="1" dirty="0" err="1" smtClean="0">
                <a:solidFill>
                  <a:srgbClr val="002060"/>
                </a:solidFill>
              </a:rPr>
              <a:t>Pradip</a:t>
            </a:r>
            <a:r>
              <a:rPr lang="en-US" sz="1200" b="1" dirty="0" smtClean="0">
                <a:solidFill>
                  <a:srgbClr val="002060"/>
                </a:solidFill>
              </a:rPr>
              <a:t> K. Modi</a:t>
            </a:r>
            <a:endParaRPr lang="en-US" sz="1200" b="1" dirty="0">
              <a:solidFill>
                <a:srgbClr val="002060"/>
              </a:solidFill>
            </a:endParaRPr>
          </a:p>
        </p:txBody>
      </p:sp>
      <p:sp>
        <p:nvSpPr>
          <p:cNvPr id="9" name="Title 1"/>
          <p:cNvSpPr>
            <a:spLocks noGrp="1"/>
          </p:cNvSpPr>
          <p:nvPr>
            <p:ph type="title"/>
          </p:nvPr>
        </p:nvSpPr>
        <p:spPr>
          <a:xfrm>
            <a:off x="457200" y="152400"/>
            <a:ext cx="8229600" cy="685800"/>
          </a:xfrm>
          <a:ln w="3175">
            <a:solidFill>
              <a:schemeClr val="tx1"/>
            </a:solidFill>
          </a:ln>
        </p:spPr>
        <p:txBody>
          <a:bodyPr/>
          <a:lstStyle/>
          <a:p>
            <a:r>
              <a:rPr lang="en-US" b="1" dirty="0" smtClean="0">
                <a:solidFill>
                  <a:srgbClr val="002060"/>
                </a:solidFill>
              </a:rPr>
              <a:t>INTRODUCTION                  Contd..</a:t>
            </a:r>
            <a:endParaRPr lang="en-US" b="1" dirty="0">
              <a:solidFill>
                <a:srgbClr val="002060"/>
              </a:solidFill>
            </a:endParaRPr>
          </a:p>
        </p:txBody>
      </p:sp>
      <p:sp>
        <p:nvSpPr>
          <p:cNvPr id="10" name="Slide Number Placeholder 10"/>
          <p:cNvSpPr txBox="1">
            <a:spLocks/>
          </p:cNvSpPr>
          <p:nvPr/>
        </p:nvSpPr>
        <p:spPr>
          <a:xfrm>
            <a:off x="3810000" y="6263640"/>
            <a:ext cx="1981200" cy="365760"/>
          </a:xfrm>
          <a:prstGeom prst="rect">
            <a:avLst/>
          </a:prstGeom>
        </p:spPr>
        <p:txBody>
          <a:bodyPr vert="horz"/>
          <a:lstStyle>
            <a:defPPr>
              <a:defRPr lang="en-US"/>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060"/>
                </a:solidFill>
                <a:latin typeface="Arial Black" pitchFamily="34" charset="0"/>
              </a:rPr>
              <a:t>2</a:t>
            </a:r>
          </a:p>
        </p:txBody>
      </p:sp>
    </p:spTree>
    <p:extLst>
      <p:ext uri="{BB962C8B-B14F-4D97-AF65-F5344CB8AC3E}">
        <p14:creationId xmlns:p14="http://schemas.microsoft.com/office/powerpoint/2010/main" val="82661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r>
              <a:rPr lang="en-US" sz="1800" dirty="0" smtClean="0">
                <a:solidFill>
                  <a:srgbClr val="002060"/>
                </a:solidFill>
                <a:latin typeface="Calibri" panose="020F0502020204030204" pitchFamily="34" charset="0"/>
              </a:rPr>
              <a:t>A Tax Heaven is a country that offers Foreign Individuals and Businesses a minimal Tax Liability in a politically and economically stable environment, with little or no financial information shared with foreign tax authorities.</a:t>
            </a:r>
          </a:p>
          <a:p>
            <a:r>
              <a:rPr lang="en-US" sz="1800" dirty="0" smtClean="0">
                <a:solidFill>
                  <a:srgbClr val="002060"/>
                </a:solidFill>
                <a:latin typeface="Calibri" panose="020F0502020204030204" pitchFamily="34" charset="0"/>
              </a:rPr>
              <a:t>A Tax heaven is essentially a jurisdiction which serves as a means by which firms and individuals resident in other jurisdictions can escape the taxes that they would otherwise be obliged to pay in their resident jurisdictions.</a:t>
            </a:r>
          </a:p>
          <a:p>
            <a:r>
              <a:rPr lang="en-US" sz="1800" dirty="0" smtClean="0">
                <a:solidFill>
                  <a:srgbClr val="002060"/>
                </a:solidFill>
                <a:latin typeface="Calibri" panose="020F0502020204030204" pitchFamily="34" charset="0"/>
              </a:rPr>
              <a:t>Tax heavens do not require individuals to reside in or businesses to operate out of their countries to benefit from local tax policies. </a:t>
            </a:r>
          </a:p>
          <a:p>
            <a:r>
              <a:rPr lang="en-US" sz="1800" dirty="0">
                <a:solidFill>
                  <a:srgbClr val="002060"/>
                </a:solidFill>
                <a:latin typeface="Calibri" panose="020F0502020204030204" pitchFamily="34" charset="0"/>
              </a:rPr>
              <a:t>Tax haven status benefits the host country as well as the companies and individuals maintaining accounts in them</a:t>
            </a:r>
            <a:r>
              <a:rPr lang="en-US" sz="1800" dirty="0" smtClean="0">
                <a:solidFill>
                  <a:srgbClr val="002060"/>
                </a:solidFill>
                <a:latin typeface="Calibri" panose="020F0502020204030204" pitchFamily="34" charset="0"/>
              </a:rPr>
              <a:t>.</a:t>
            </a:r>
          </a:p>
          <a:p>
            <a:r>
              <a:rPr lang="en-US" sz="1800" dirty="0">
                <a:solidFill>
                  <a:srgbClr val="002060"/>
                </a:solidFill>
                <a:latin typeface="Calibri" panose="020F0502020204030204" pitchFamily="34" charset="0"/>
              </a:rPr>
              <a:t>Tax haven countries benefit by drawing capital to their banks and financial institutions, which can form the foundation of a thriving financial sector</a:t>
            </a:r>
            <a:r>
              <a:rPr lang="en-US" sz="1800" dirty="0" smtClean="0">
                <a:solidFill>
                  <a:srgbClr val="002060"/>
                </a:solidFill>
                <a:latin typeface="Calibri" panose="020F0502020204030204" pitchFamily="34" charset="0"/>
              </a:rPr>
              <a:t>.</a:t>
            </a:r>
          </a:p>
          <a:p>
            <a:r>
              <a:rPr lang="en-US" sz="1800" dirty="0">
                <a:solidFill>
                  <a:srgbClr val="002060"/>
                </a:solidFill>
                <a:latin typeface="Calibri" panose="020F0502020204030204" pitchFamily="34" charset="0"/>
              </a:rPr>
              <a:t>Individuals and corporations benefit through tax savings resulting from tax rates ranging from zero to the low single digits versus relatively high taxes in their countries of citizenship or domicile</a:t>
            </a:r>
            <a:r>
              <a:rPr lang="en-US" sz="1800" dirty="0" smtClean="0">
                <a:solidFill>
                  <a:srgbClr val="002060"/>
                </a:solidFill>
                <a:latin typeface="Calibri" panose="020F0502020204030204" pitchFamily="34" charset="0"/>
              </a:rPr>
              <a:t>.</a:t>
            </a:r>
          </a:p>
        </p:txBody>
      </p:sp>
      <p:sp>
        <p:nvSpPr>
          <p:cNvPr id="4" name="Slide Number Placeholder 3"/>
          <p:cNvSpPr>
            <a:spLocks noGrp="1"/>
          </p:cNvSpPr>
          <p:nvPr>
            <p:ph type="sldNum" sz="quarter" idx="12"/>
          </p:nvPr>
        </p:nvSpPr>
        <p:spPr/>
        <p:txBody>
          <a:bodyPr/>
          <a:lstStyle/>
          <a:p>
            <a:fld id="{19D51C6F-F514-49F2-9421-478221744508}" type="slidenum">
              <a:rPr lang="en-US" smtClean="0"/>
              <a:pPr/>
              <a:t>4</a:t>
            </a:fld>
            <a:endParaRPr lang="en-US"/>
          </a:p>
        </p:txBody>
      </p:sp>
      <p:sp>
        <p:nvSpPr>
          <p:cNvPr id="5" name="Rounded Rectangle 4"/>
          <p:cNvSpPr/>
          <p:nvPr/>
        </p:nvSpPr>
        <p:spPr>
          <a:xfrm>
            <a:off x="179512" y="6245696"/>
            <a:ext cx="8784976" cy="3837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r"/>
            <a:r>
              <a:rPr lang="en-US" sz="1200" b="1" dirty="0" smtClean="0">
                <a:solidFill>
                  <a:srgbClr val="002060"/>
                </a:solidFill>
              </a:rPr>
              <a:t>CA </a:t>
            </a:r>
            <a:r>
              <a:rPr lang="en-US" sz="1200" b="1" dirty="0" err="1" smtClean="0">
                <a:solidFill>
                  <a:srgbClr val="002060"/>
                </a:solidFill>
              </a:rPr>
              <a:t>Pradip</a:t>
            </a:r>
            <a:r>
              <a:rPr lang="en-US" sz="1200" b="1" dirty="0" smtClean="0">
                <a:solidFill>
                  <a:srgbClr val="002060"/>
                </a:solidFill>
              </a:rPr>
              <a:t> K. Modi</a:t>
            </a:r>
            <a:endParaRPr lang="en-US" sz="1200" b="1" dirty="0">
              <a:solidFill>
                <a:srgbClr val="002060"/>
              </a:solidFill>
            </a:endParaRPr>
          </a:p>
        </p:txBody>
      </p:sp>
      <p:sp>
        <p:nvSpPr>
          <p:cNvPr id="7" name="Title 1"/>
          <p:cNvSpPr>
            <a:spLocks noGrp="1"/>
          </p:cNvSpPr>
          <p:nvPr>
            <p:ph type="title"/>
          </p:nvPr>
        </p:nvSpPr>
        <p:spPr>
          <a:xfrm>
            <a:off x="457200" y="152400"/>
            <a:ext cx="8229600" cy="685800"/>
          </a:xfrm>
          <a:ln w="3175">
            <a:solidFill>
              <a:schemeClr val="tx1"/>
            </a:solidFill>
          </a:ln>
        </p:spPr>
        <p:txBody>
          <a:bodyPr/>
          <a:lstStyle/>
          <a:p>
            <a:r>
              <a:rPr lang="en-US" b="1" dirty="0" smtClean="0">
                <a:solidFill>
                  <a:srgbClr val="002060"/>
                </a:solidFill>
              </a:rPr>
              <a:t>TAX HEAVEN</a:t>
            </a:r>
            <a:endParaRPr lang="en-US" b="1" dirty="0">
              <a:solidFill>
                <a:srgbClr val="002060"/>
              </a:solidFill>
            </a:endParaRPr>
          </a:p>
        </p:txBody>
      </p:sp>
      <p:sp>
        <p:nvSpPr>
          <p:cNvPr id="8" name="Slide Number Placeholder 10"/>
          <p:cNvSpPr txBox="1">
            <a:spLocks/>
          </p:cNvSpPr>
          <p:nvPr/>
        </p:nvSpPr>
        <p:spPr>
          <a:xfrm>
            <a:off x="3810000" y="6263640"/>
            <a:ext cx="1981200" cy="365760"/>
          </a:xfrm>
          <a:prstGeom prst="rect">
            <a:avLst/>
          </a:prstGeom>
        </p:spPr>
        <p:txBody>
          <a:bodyPr vert="horz"/>
          <a:lstStyle>
            <a:defPPr>
              <a:defRPr lang="en-US"/>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060"/>
                </a:solidFill>
                <a:latin typeface="Arial Black" pitchFamily="34" charset="0"/>
              </a:rPr>
              <a:t>3</a:t>
            </a:r>
          </a:p>
        </p:txBody>
      </p:sp>
    </p:spTree>
    <p:extLst>
      <p:ext uri="{BB962C8B-B14F-4D97-AF65-F5344CB8AC3E}">
        <p14:creationId xmlns:p14="http://schemas.microsoft.com/office/powerpoint/2010/main" val="2513615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r>
              <a:rPr lang="en-US" sz="1800" dirty="0" smtClean="0">
                <a:solidFill>
                  <a:srgbClr val="002060"/>
                </a:solidFill>
                <a:latin typeface="Calibri" panose="020F0502020204030204" pitchFamily="34" charset="0"/>
              </a:rPr>
              <a:t>The </a:t>
            </a:r>
            <a:r>
              <a:rPr lang="en-US" sz="1800" dirty="0">
                <a:solidFill>
                  <a:srgbClr val="002060"/>
                </a:solidFill>
                <a:latin typeface="Calibri" panose="020F0502020204030204" pitchFamily="34" charset="0"/>
              </a:rPr>
              <a:t>list of tax haven countries includes Andorra, </a:t>
            </a:r>
            <a:r>
              <a:rPr lang="en-US" sz="1800" dirty="0" smtClean="0">
                <a:solidFill>
                  <a:srgbClr val="002060"/>
                </a:solidFill>
                <a:latin typeface="Calibri" panose="020F0502020204030204" pitchFamily="34" charset="0"/>
              </a:rPr>
              <a:t> the </a:t>
            </a:r>
            <a:r>
              <a:rPr lang="en-US" sz="1800" dirty="0">
                <a:solidFill>
                  <a:srgbClr val="002060"/>
                </a:solidFill>
                <a:latin typeface="Calibri" panose="020F0502020204030204" pitchFamily="34" charset="0"/>
              </a:rPr>
              <a:t>Bahamas, Belize, </a:t>
            </a:r>
            <a:r>
              <a:rPr lang="en-US" sz="1800" dirty="0" smtClean="0">
                <a:solidFill>
                  <a:srgbClr val="002060"/>
                </a:solidFill>
                <a:latin typeface="Calibri" panose="020F0502020204030204" pitchFamily="34" charset="0"/>
              </a:rPr>
              <a:t> Bermuda</a:t>
            </a:r>
            <a:r>
              <a:rPr lang="en-US" sz="1800" dirty="0">
                <a:solidFill>
                  <a:srgbClr val="002060"/>
                </a:solidFill>
                <a:latin typeface="Calibri" panose="020F0502020204030204" pitchFamily="34" charset="0"/>
              </a:rPr>
              <a:t>, </a:t>
            </a:r>
            <a:r>
              <a:rPr lang="en-US" sz="1800" dirty="0" smtClean="0">
                <a:solidFill>
                  <a:srgbClr val="002060"/>
                </a:solidFill>
                <a:latin typeface="Calibri" panose="020F0502020204030204" pitchFamily="34" charset="0"/>
              </a:rPr>
              <a:t> the </a:t>
            </a:r>
            <a:r>
              <a:rPr lang="en-US" sz="1800" dirty="0">
                <a:solidFill>
                  <a:srgbClr val="002060"/>
                </a:solidFill>
                <a:latin typeface="Calibri" panose="020F0502020204030204" pitchFamily="34" charset="0"/>
              </a:rPr>
              <a:t>British Virgin Islands, </a:t>
            </a:r>
            <a:r>
              <a:rPr lang="en-US" sz="1800" dirty="0" smtClean="0">
                <a:solidFill>
                  <a:srgbClr val="002060"/>
                </a:solidFill>
                <a:latin typeface="Calibri" panose="020F0502020204030204" pitchFamily="34" charset="0"/>
              </a:rPr>
              <a:t> the </a:t>
            </a:r>
            <a:r>
              <a:rPr lang="en-US" sz="1800" dirty="0">
                <a:solidFill>
                  <a:srgbClr val="002060"/>
                </a:solidFill>
                <a:latin typeface="Calibri" panose="020F0502020204030204" pitchFamily="34" charset="0"/>
              </a:rPr>
              <a:t>Cayman Islands, </a:t>
            </a:r>
            <a:r>
              <a:rPr lang="en-US" sz="1800" dirty="0" smtClean="0">
                <a:solidFill>
                  <a:srgbClr val="002060"/>
                </a:solidFill>
                <a:latin typeface="Calibri" panose="020F0502020204030204" pitchFamily="34" charset="0"/>
              </a:rPr>
              <a:t> the </a:t>
            </a:r>
            <a:r>
              <a:rPr lang="en-US" sz="1800" dirty="0">
                <a:solidFill>
                  <a:srgbClr val="002060"/>
                </a:solidFill>
                <a:latin typeface="Calibri" panose="020F0502020204030204" pitchFamily="34" charset="0"/>
              </a:rPr>
              <a:t>Channel Islands, </a:t>
            </a:r>
            <a:r>
              <a:rPr lang="en-US" sz="1800" dirty="0" smtClean="0">
                <a:solidFill>
                  <a:srgbClr val="002060"/>
                </a:solidFill>
                <a:latin typeface="Calibri" panose="020F0502020204030204" pitchFamily="34" charset="0"/>
              </a:rPr>
              <a:t> the </a:t>
            </a:r>
            <a:r>
              <a:rPr lang="en-US" sz="1800" dirty="0">
                <a:solidFill>
                  <a:srgbClr val="002060"/>
                </a:solidFill>
                <a:latin typeface="Calibri" panose="020F0502020204030204" pitchFamily="34" charset="0"/>
              </a:rPr>
              <a:t>Cook Islands, </a:t>
            </a:r>
            <a:r>
              <a:rPr lang="en-US" sz="1800" dirty="0" smtClean="0">
                <a:solidFill>
                  <a:srgbClr val="002060"/>
                </a:solidFill>
                <a:latin typeface="Calibri" panose="020F0502020204030204" pitchFamily="34" charset="0"/>
              </a:rPr>
              <a:t> Hong </a:t>
            </a:r>
            <a:r>
              <a:rPr lang="en-US" sz="1800" dirty="0">
                <a:solidFill>
                  <a:srgbClr val="002060"/>
                </a:solidFill>
                <a:latin typeface="Calibri" panose="020F0502020204030204" pitchFamily="34" charset="0"/>
              </a:rPr>
              <a:t>Kong, </a:t>
            </a:r>
            <a:r>
              <a:rPr lang="en-US" sz="1800" dirty="0" smtClean="0">
                <a:solidFill>
                  <a:srgbClr val="002060"/>
                </a:solidFill>
                <a:latin typeface="Calibri" panose="020F0502020204030204" pitchFamily="34" charset="0"/>
              </a:rPr>
              <a:t> The </a:t>
            </a:r>
            <a:r>
              <a:rPr lang="en-US" sz="1800" dirty="0">
                <a:solidFill>
                  <a:srgbClr val="002060"/>
                </a:solidFill>
                <a:latin typeface="Calibri" panose="020F0502020204030204" pitchFamily="34" charset="0"/>
              </a:rPr>
              <a:t>Isle of Man, </a:t>
            </a:r>
            <a:r>
              <a:rPr lang="en-US" sz="1800" dirty="0" smtClean="0">
                <a:solidFill>
                  <a:srgbClr val="002060"/>
                </a:solidFill>
                <a:latin typeface="Calibri" panose="020F0502020204030204" pitchFamily="34" charset="0"/>
              </a:rPr>
              <a:t> Mauritius</a:t>
            </a:r>
            <a:r>
              <a:rPr lang="en-US" sz="1800" dirty="0">
                <a:solidFill>
                  <a:srgbClr val="002060"/>
                </a:solidFill>
                <a:latin typeface="Calibri" panose="020F0502020204030204" pitchFamily="34" charset="0"/>
              </a:rPr>
              <a:t>, </a:t>
            </a:r>
            <a:r>
              <a:rPr lang="en-US" sz="1800" dirty="0" smtClean="0">
                <a:solidFill>
                  <a:srgbClr val="002060"/>
                </a:solidFill>
                <a:latin typeface="Calibri" panose="020F0502020204030204" pitchFamily="34" charset="0"/>
              </a:rPr>
              <a:t> Lichtenstein</a:t>
            </a:r>
            <a:r>
              <a:rPr lang="en-US" sz="1800" dirty="0">
                <a:solidFill>
                  <a:srgbClr val="002060"/>
                </a:solidFill>
                <a:latin typeface="Calibri" panose="020F0502020204030204" pitchFamily="34" charset="0"/>
              </a:rPr>
              <a:t>, </a:t>
            </a:r>
            <a:r>
              <a:rPr lang="en-US" sz="1800" dirty="0" smtClean="0">
                <a:solidFill>
                  <a:srgbClr val="002060"/>
                </a:solidFill>
                <a:latin typeface="Calibri" panose="020F0502020204030204" pitchFamily="34" charset="0"/>
              </a:rPr>
              <a:t> Monaco</a:t>
            </a:r>
            <a:r>
              <a:rPr lang="en-US" sz="1800" dirty="0">
                <a:solidFill>
                  <a:srgbClr val="002060"/>
                </a:solidFill>
                <a:latin typeface="Calibri" panose="020F0502020204030204" pitchFamily="34" charset="0"/>
              </a:rPr>
              <a:t>, </a:t>
            </a:r>
            <a:r>
              <a:rPr lang="en-US" sz="1800" dirty="0" smtClean="0">
                <a:solidFill>
                  <a:srgbClr val="002060"/>
                </a:solidFill>
                <a:latin typeface="Calibri" panose="020F0502020204030204" pitchFamily="34" charset="0"/>
              </a:rPr>
              <a:t> Panama</a:t>
            </a:r>
            <a:r>
              <a:rPr lang="en-US" sz="1800" dirty="0">
                <a:solidFill>
                  <a:srgbClr val="002060"/>
                </a:solidFill>
                <a:latin typeface="Calibri" panose="020F0502020204030204" pitchFamily="34" charset="0"/>
              </a:rPr>
              <a:t>, and St. Kitts and Nevis</a:t>
            </a:r>
            <a:r>
              <a:rPr lang="en-US" sz="1800" dirty="0" smtClean="0">
                <a:solidFill>
                  <a:srgbClr val="002060"/>
                </a:solidFill>
                <a:latin typeface="Calibri" panose="020F0502020204030204" pitchFamily="34" charset="0"/>
              </a:rPr>
              <a:t>.</a:t>
            </a:r>
          </a:p>
          <a:p>
            <a:r>
              <a:rPr lang="en-US" sz="1800" b="1" dirty="0" smtClean="0">
                <a:solidFill>
                  <a:srgbClr val="002060"/>
                </a:solidFill>
                <a:latin typeface="Calibri" panose="020F0502020204030204" pitchFamily="34" charset="0"/>
              </a:rPr>
              <a:t>Factors to Indentify Tax Heavens:</a:t>
            </a:r>
          </a:p>
          <a:p>
            <a:pPr marL="274320" lvl="1" indent="0">
              <a:buNone/>
            </a:pPr>
            <a:r>
              <a:rPr lang="en-US" sz="1800" dirty="0" smtClean="0">
                <a:solidFill>
                  <a:srgbClr val="002060"/>
                </a:solidFill>
                <a:latin typeface="Calibri" panose="020F0502020204030204" pitchFamily="34" charset="0"/>
              </a:rPr>
              <a:t>The Necessary starting point to identify a tax heaven is to ask </a:t>
            </a:r>
          </a:p>
          <a:p>
            <a:pPr marL="711200" lvl="1" indent="-438150">
              <a:buClrTx/>
              <a:buAutoNum type="alphaLcParenBoth"/>
            </a:pPr>
            <a:r>
              <a:rPr lang="en-US" sz="1800" dirty="0" smtClean="0">
                <a:solidFill>
                  <a:srgbClr val="002060"/>
                </a:solidFill>
                <a:latin typeface="Calibri" panose="020F0502020204030204" pitchFamily="34" charset="0"/>
              </a:rPr>
              <a:t>Whether a jurisdiction imposes no or only nominal taxes and offers itself, or is perceived to offer itself , as a place to be used by non-residents to escape tax in their country of residence;</a:t>
            </a:r>
          </a:p>
          <a:p>
            <a:pPr marL="711200" lvl="1" indent="-438150">
              <a:buClr>
                <a:schemeClr val="tx1"/>
              </a:buClr>
              <a:buAutoNum type="alphaLcParenBoth"/>
            </a:pPr>
            <a:r>
              <a:rPr lang="en-US" sz="1800" dirty="0" smtClean="0">
                <a:solidFill>
                  <a:srgbClr val="002060"/>
                </a:solidFill>
                <a:latin typeface="Calibri" panose="020F0502020204030204" pitchFamily="34" charset="0"/>
              </a:rPr>
              <a:t>Laws or administrative practices which prevent the effective exchange of relevant information with other governments on taxpayers benefiting from the low or no tax jurisdiction;</a:t>
            </a:r>
          </a:p>
          <a:p>
            <a:pPr marL="711200" lvl="1" indent="-438150">
              <a:buClr>
                <a:schemeClr val="tx1"/>
              </a:buClr>
              <a:buAutoNum type="alphaLcParenBoth"/>
            </a:pPr>
            <a:r>
              <a:rPr lang="en-US" sz="1800" dirty="0" smtClean="0">
                <a:solidFill>
                  <a:srgbClr val="002060"/>
                </a:solidFill>
                <a:latin typeface="Calibri" panose="020F0502020204030204" pitchFamily="34" charset="0"/>
              </a:rPr>
              <a:t>Lack of Transparency; and</a:t>
            </a:r>
          </a:p>
          <a:p>
            <a:pPr marL="711200" lvl="1" indent="-438150">
              <a:buClr>
                <a:schemeClr val="tx1"/>
              </a:buClr>
              <a:buAutoNum type="alphaLcParenBoth"/>
            </a:pPr>
            <a:r>
              <a:rPr lang="en-US" sz="1800" dirty="0" smtClean="0">
                <a:solidFill>
                  <a:srgbClr val="002060"/>
                </a:solidFill>
                <a:latin typeface="Calibri" panose="020F0502020204030204" pitchFamily="34" charset="0"/>
              </a:rPr>
              <a:t>The absence of a requirement that the activity be substantial, since it would suggest that a jurisdiction may be attempting to attract investment or transactions that are purely tax driven</a:t>
            </a:r>
            <a:r>
              <a:rPr lang="en-US" sz="1800" dirty="0" smtClean="0">
                <a:solidFill>
                  <a:srgbClr val="002060"/>
                </a:solidFill>
                <a:latin typeface="Calibri" panose="020F0502020204030204" pitchFamily="34" charset="0"/>
              </a:rPr>
              <a:t>.</a:t>
            </a:r>
            <a:endParaRPr lang="en-US" sz="1800" dirty="0">
              <a:solidFill>
                <a:srgbClr val="002060"/>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19D51C6F-F514-49F2-9421-478221744508}" type="slidenum">
              <a:rPr lang="en-US" smtClean="0"/>
              <a:pPr/>
              <a:t>5</a:t>
            </a:fld>
            <a:endParaRPr lang="en-US"/>
          </a:p>
        </p:txBody>
      </p:sp>
      <p:sp>
        <p:nvSpPr>
          <p:cNvPr id="5" name="Rounded Rectangle 4"/>
          <p:cNvSpPr/>
          <p:nvPr/>
        </p:nvSpPr>
        <p:spPr>
          <a:xfrm>
            <a:off x="179512" y="6245696"/>
            <a:ext cx="8784976" cy="3837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r"/>
            <a:r>
              <a:rPr lang="en-US" sz="1200" b="1" dirty="0" smtClean="0">
                <a:solidFill>
                  <a:srgbClr val="002060"/>
                </a:solidFill>
              </a:rPr>
              <a:t>CA </a:t>
            </a:r>
            <a:r>
              <a:rPr lang="en-US" sz="1200" b="1" dirty="0" err="1" smtClean="0">
                <a:solidFill>
                  <a:srgbClr val="002060"/>
                </a:solidFill>
              </a:rPr>
              <a:t>Pradip</a:t>
            </a:r>
            <a:r>
              <a:rPr lang="en-US" sz="1200" b="1" dirty="0" smtClean="0">
                <a:solidFill>
                  <a:srgbClr val="002060"/>
                </a:solidFill>
              </a:rPr>
              <a:t> K. Modi</a:t>
            </a:r>
            <a:endParaRPr lang="en-US" sz="1200" b="1" dirty="0">
              <a:solidFill>
                <a:srgbClr val="002060"/>
              </a:solidFill>
            </a:endParaRPr>
          </a:p>
        </p:txBody>
      </p:sp>
      <p:sp>
        <p:nvSpPr>
          <p:cNvPr id="7" name="Title 1"/>
          <p:cNvSpPr>
            <a:spLocks noGrp="1"/>
          </p:cNvSpPr>
          <p:nvPr>
            <p:ph type="title"/>
          </p:nvPr>
        </p:nvSpPr>
        <p:spPr>
          <a:xfrm>
            <a:off x="457200" y="152400"/>
            <a:ext cx="8229600" cy="685800"/>
          </a:xfrm>
          <a:ln w="3175">
            <a:solidFill>
              <a:schemeClr val="tx1"/>
            </a:solidFill>
          </a:ln>
        </p:spPr>
        <p:txBody>
          <a:bodyPr/>
          <a:lstStyle/>
          <a:p>
            <a:r>
              <a:rPr lang="en-US" b="1" dirty="0" smtClean="0">
                <a:solidFill>
                  <a:srgbClr val="002060"/>
                </a:solidFill>
              </a:rPr>
              <a:t>TAX HEAVEN                     Contd</a:t>
            </a:r>
            <a:r>
              <a:rPr lang="en-US" b="1" dirty="0" smtClean="0">
                <a:solidFill>
                  <a:srgbClr val="002060"/>
                </a:solidFill>
              </a:rPr>
              <a:t>..</a:t>
            </a:r>
            <a:endParaRPr lang="en-US" b="1" dirty="0">
              <a:solidFill>
                <a:srgbClr val="002060"/>
              </a:solidFill>
            </a:endParaRPr>
          </a:p>
        </p:txBody>
      </p:sp>
      <p:sp>
        <p:nvSpPr>
          <p:cNvPr id="8" name="Slide Number Placeholder 10"/>
          <p:cNvSpPr txBox="1">
            <a:spLocks/>
          </p:cNvSpPr>
          <p:nvPr/>
        </p:nvSpPr>
        <p:spPr>
          <a:xfrm>
            <a:off x="3810000" y="6263640"/>
            <a:ext cx="1981200" cy="365760"/>
          </a:xfrm>
          <a:prstGeom prst="rect">
            <a:avLst/>
          </a:prstGeom>
        </p:spPr>
        <p:txBody>
          <a:bodyPr vert="horz"/>
          <a:lstStyle>
            <a:defPPr>
              <a:defRPr lang="en-US"/>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solidFill>
                  <a:srgbClr val="002060"/>
                </a:solidFill>
                <a:latin typeface="Arial Black" pitchFamily="34" charset="0"/>
              </a:rPr>
              <a:t>4</a:t>
            </a:r>
            <a:endParaRPr lang="en-US" dirty="0">
              <a:solidFill>
                <a:srgbClr val="002060"/>
              </a:solidFill>
              <a:latin typeface="Arial Black" pitchFamily="34" charset="0"/>
            </a:endParaRPr>
          </a:p>
        </p:txBody>
      </p:sp>
    </p:spTree>
    <p:extLst>
      <p:ext uri="{BB962C8B-B14F-4D97-AF65-F5344CB8AC3E}">
        <p14:creationId xmlns:p14="http://schemas.microsoft.com/office/powerpoint/2010/main" val="8427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8229600" cy="5090120"/>
          </a:xfrm>
        </p:spPr>
        <p:txBody>
          <a:bodyPr>
            <a:noAutofit/>
          </a:bodyPr>
          <a:lstStyle/>
          <a:p>
            <a:pPr algn="just"/>
            <a:r>
              <a:rPr lang="en-US" sz="1800" dirty="0">
                <a:solidFill>
                  <a:srgbClr val="002060"/>
                </a:solidFill>
                <a:latin typeface="Calibri" panose="020F0502020204030204" pitchFamily="34" charset="0"/>
              </a:rPr>
              <a:t>A preferential tax regime is a targeted tax regime wherein, the country might operate a “normal” tax system, but exempt specified classes of income from tax or subject them to tax at lower </a:t>
            </a:r>
            <a:r>
              <a:rPr lang="en-US" sz="1800" dirty="0" smtClean="0">
                <a:solidFill>
                  <a:srgbClr val="002060"/>
                </a:solidFill>
                <a:latin typeface="Calibri" panose="020F0502020204030204" pitchFamily="34" charset="0"/>
              </a:rPr>
              <a:t>rates.</a:t>
            </a:r>
          </a:p>
          <a:p>
            <a:pPr algn="just"/>
            <a:r>
              <a:rPr lang="en-US" sz="1800" dirty="0">
                <a:solidFill>
                  <a:srgbClr val="002060"/>
                </a:solidFill>
                <a:latin typeface="Calibri" panose="020F0502020204030204" pitchFamily="34" charset="0"/>
              </a:rPr>
              <a:t>Preferential tax regimes are generally part of the tax legislation of countries with a standard corporate income tax design. </a:t>
            </a:r>
            <a:endParaRPr lang="en-US" sz="1800" dirty="0" smtClean="0">
              <a:solidFill>
                <a:srgbClr val="002060"/>
              </a:solidFill>
              <a:latin typeface="Calibri" panose="020F0502020204030204" pitchFamily="34" charset="0"/>
            </a:endParaRPr>
          </a:p>
          <a:p>
            <a:pPr algn="just"/>
            <a:r>
              <a:rPr lang="en-US" sz="1800" dirty="0" smtClean="0">
                <a:solidFill>
                  <a:srgbClr val="002060"/>
                </a:solidFill>
                <a:latin typeface="Calibri" panose="020F0502020204030204" pitchFamily="34" charset="0"/>
              </a:rPr>
              <a:t>The </a:t>
            </a:r>
            <a:r>
              <a:rPr lang="en-US" sz="1800" dirty="0">
                <a:solidFill>
                  <a:srgbClr val="002060"/>
                </a:solidFill>
                <a:latin typeface="Calibri" panose="020F0502020204030204" pitchFamily="34" charset="0"/>
              </a:rPr>
              <a:t>preferential tax regime offers a benefit In comparison with the standard tax rules in that relevant country. </a:t>
            </a:r>
            <a:endParaRPr lang="en-US" sz="1800" dirty="0" smtClean="0">
              <a:solidFill>
                <a:srgbClr val="002060"/>
              </a:solidFill>
              <a:latin typeface="Calibri" panose="020F0502020204030204" pitchFamily="34" charset="0"/>
            </a:endParaRPr>
          </a:p>
          <a:p>
            <a:pPr algn="just"/>
            <a:r>
              <a:rPr lang="en-US" sz="1800" dirty="0" smtClean="0">
                <a:solidFill>
                  <a:srgbClr val="002060"/>
                </a:solidFill>
                <a:latin typeface="Calibri" panose="020F0502020204030204" pitchFamily="34" charset="0"/>
              </a:rPr>
              <a:t>Many </a:t>
            </a:r>
            <a:r>
              <a:rPr lang="en-US" sz="1800" dirty="0">
                <a:solidFill>
                  <a:srgbClr val="002060"/>
                </a:solidFill>
                <a:latin typeface="Calibri" panose="020F0502020204030204" pitchFamily="34" charset="0"/>
              </a:rPr>
              <a:t>countries offer preferential tax regimes for different types of entities or activities. </a:t>
            </a:r>
            <a:endParaRPr lang="en-US" sz="1800" dirty="0" smtClean="0">
              <a:solidFill>
                <a:srgbClr val="002060"/>
              </a:solidFill>
              <a:latin typeface="Calibri" panose="020F0502020204030204" pitchFamily="34" charset="0"/>
            </a:endParaRPr>
          </a:p>
          <a:p>
            <a:pPr algn="just"/>
            <a:r>
              <a:rPr lang="en-US" sz="1800" dirty="0" smtClean="0">
                <a:solidFill>
                  <a:srgbClr val="002060"/>
                </a:solidFill>
                <a:latin typeface="Calibri" panose="020F0502020204030204" pitchFamily="34" charset="0"/>
              </a:rPr>
              <a:t>Preferential </a:t>
            </a:r>
            <a:r>
              <a:rPr lang="en-US" sz="1800" dirty="0">
                <a:solidFill>
                  <a:srgbClr val="002060"/>
                </a:solidFill>
                <a:latin typeface="Calibri" panose="020F0502020204030204" pitchFamily="34" charset="0"/>
              </a:rPr>
              <a:t>tax regimes can result from both a reduced tax rate as well as a reduction in the tax base.</a:t>
            </a:r>
            <a:endParaRPr lang="en-US" sz="1800" dirty="0" smtClean="0">
              <a:solidFill>
                <a:srgbClr val="002060"/>
              </a:solidFill>
              <a:latin typeface="Calibri" panose="020F0502020204030204" pitchFamily="34" charset="0"/>
            </a:endParaRPr>
          </a:p>
          <a:p>
            <a:pPr algn="just"/>
            <a:r>
              <a:rPr lang="en-US" sz="1800" dirty="0" smtClean="0">
                <a:solidFill>
                  <a:srgbClr val="002060"/>
                </a:solidFill>
                <a:latin typeface="Calibri" panose="020F0502020204030204" pitchFamily="34" charset="0"/>
              </a:rPr>
              <a:t>The OECD report on harmful tax competition stated four key factors and eight other factors as identifying factors of a harmful preferential tax regime.</a:t>
            </a:r>
          </a:p>
          <a:p>
            <a:pPr algn="just"/>
            <a:r>
              <a:rPr lang="en-US" sz="1800" b="1" dirty="0">
                <a:solidFill>
                  <a:srgbClr val="002060"/>
                </a:solidFill>
                <a:latin typeface="Calibri" panose="020F0502020204030204" pitchFamily="34" charset="0"/>
              </a:rPr>
              <a:t>The Four key factors were as follows:</a:t>
            </a:r>
          </a:p>
          <a:p>
            <a:pPr marL="711200" lvl="1" indent="-438150" algn="just">
              <a:buClrTx/>
              <a:buAutoNum type="arabicPeriod"/>
            </a:pPr>
            <a:r>
              <a:rPr lang="en-US" sz="1800" dirty="0">
                <a:solidFill>
                  <a:srgbClr val="002060"/>
                </a:solidFill>
                <a:latin typeface="Calibri" panose="020F0502020204030204" pitchFamily="34" charset="0"/>
              </a:rPr>
              <a:t>A Low or Zero effective tax rate on specified kind of </a:t>
            </a:r>
            <a:r>
              <a:rPr lang="en-US" sz="1800" dirty="0" smtClean="0">
                <a:solidFill>
                  <a:srgbClr val="002060"/>
                </a:solidFill>
                <a:latin typeface="Calibri" panose="020F0502020204030204" pitchFamily="34" charset="0"/>
              </a:rPr>
              <a:t>income</a:t>
            </a:r>
          </a:p>
          <a:p>
            <a:pPr marL="711200" lvl="1" indent="-438150" algn="just">
              <a:buClrTx/>
              <a:buFont typeface="Wingdings 3"/>
              <a:buAutoNum type="arabicPeriod"/>
            </a:pPr>
            <a:r>
              <a:rPr lang="en-US" sz="1800" dirty="0" err="1">
                <a:solidFill>
                  <a:srgbClr val="002060"/>
                </a:solidFill>
                <a:latin typeface="Calibri" panose="020F0502020204030204" pitchFamily="34" charset="0"/>
              </a:rPr>
              <a:t>Ringfencing</a:t>
            </a:r>
            <a:r>
              <a:rPr lang="en-US" sz="1800" dirty="0">
                <a:solidFill>
                  <a:srgbClr val="002060"/>
                </a:solidFill>
                <a:latin typeface="Calibri" panose="020F0502020204030204" pitchFamily="34" charset="0"/>
              </a:rPr>
              <a:t> of </a:t>
            </a:r>
            <a:r>
              <a:rPr lang="en-US" sz="1800" dirty="0" smtClean="0">
                <a:solidFill>
                  <a:srgbClr val="002060"/>
                </a:solidFill>
                <a:latin typeface="Calibri" panose="020F0502020204030204" pitchFamily="34" charset="0"/>
              </a:rPr>
              <a:t>Regimes</a:t>
            </a:r>
            <a:endParaRPr lang="en-US" sz="1800" dirty="0">
              <a:solidFill>
                <a:srgbClr val="002060"/>
              </a:solidFill>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19D51C6F-F514-49F2-9421-478221744508}" type="slidenum">
              <a:rPr lang="en-US" smtClean="0"/>
              <a:pPr/>
              <a:t>6</a:t>
            </a:fld>
            <a:endParaRPr lang="en-US"/>
          </a:p>
        </p:txBody>
      </p:sp>
      <p:sp>
        <p:nvSpPr>
          <p:cNvPr id="5" name="Rounded Rectangle 4"/>
          <p:cNvSpPr/>
          <p:nvPr/>
        </p:nvSpPr>
        <p:spPr>
          <a:xfrm>
            <a:off x="179512" y="6245696"/>
            <a:ext cx="8784976" cy="3837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r"/>
            <a:r>
              <a:rPr lang="en-US" sz="1200" b="1" dirty="0" smtClean="0">
                <a:solidFill>
                  <a:srgbClr val="002060"/>
                </a:solidFill>
              </a:rPr>
              <a:t>CA </a:t>
            </a:r>
            <a:r>
              <a:rPr lang="en-US" sz="1200" b="1" dirty="0" err="1" smtClean="0">
                <a:solidFill>
                  <a:srgbClr val="002060"/>
                </a:solidFill>
              </a:rPr>
              <a:t>Pradip</a:t>
            </a:r>
            <a:r>
              <a:rPr lang="en-US" sz="1200" b="1" dirty="0" smtClean="0">
                <a:solidFill>
                  <a:srgbClr val="002060"/>
                </a:solidFill>
              </a:rPr>
              <a:t> K. Modi</a:t>
            </a:r>
            <a:endParaRPr lang="en-US" sz="1200" b="1" dirty="0">
              <a:solidFill>
                <a:srgbClr val="002060"/>
              </a:solidFill>
            </a:endParaRPr>
          </a:p>
        </p:txBody>
      </p:sp>
      <p:sp>
        <p:nvSpPr>
          <p:cNvPr id="6" name="Title 1"/>
          <p:cNvSpPr txBox="1">
            <a:spLocks/>
          </p:cNvSpPr>
          <p:nvPr/>
        </p:nvSpPr>
        <p:spPr>
          <a:xfrm>
            <a:off x="457200" y="152400"/>
            <a:ext cx="8229600" cy="685800"/>
          </a:xfrm>
          <a:prstGeom prst="rect">
            <a:avLst/>
          </a:prstGeom>
          <a:ln w="3175">
            <a:solidFill>
              <a:schemeClr val="tx1"/>
            </a:solidFill>
          </a:ln>
        </p:spPr>
        <p:txBody>
          <a:bodyPr vert="horz" anchor="b"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n-US" sz="2400" b="1" dirty="0" smtClean="0">
                <a:solidFill>
                  <a:srgbClr val="002060"/>
                </a:solidFill>
              </a:rPr>
              <a:t>HARMFUL PREFERENTIAL TAX REGIMES</a:t>
            </a:r>
            <a:endParaRPr lang="en-US" sz="2400" b="1" dirty="0">
              <a:solidFill>
                <a:srgbClr val="002060"/>
              </a:solidFill>
            </a:endParaRPr>
          </a:p>
        </p:txBody>
      </p:sp>
      <p:sp>
        <p:nvSpPr>
          <p:cNvPr id="8" name="Slide Number Placeholder 10"/>
          <p:cNvSpPr txBox="1">
            <a:spLocks/>
          </p:cNvSpPr>
          <p:nvPr/>
        </p:nvSpPr>
        <p:spPr>
          <a:xfrm>
            <a:off x="3810000" y="6263640"/>
            <a:ext cx="1981200" cy="365760"/>
          </a:xfrm>
          <a:prstGeom prst="rect">
            <a:avLst/>
          </a:prstGeom>
        </p:spPr>
        <p:txBody>
          <a:bodyPr vert="horz"/>
          <a:lstStyle>
            <a:defPPr>
              <a:defRPr lang="en-US"/>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060"/>
                </a:solidFill>
                <a:latin typeface="Arial Black" pitchFamily="34" charset="0"/>
              </a:rPr>
              <a:t>5</a:t>
            </a:r>
          </a:p>
        </p:txBody>
      </p:sp>
    </p:spTree>
    <p:extLst>
      <p:ext uri="{BB962C8B-B14F-4D97-AF65-F5344CB8AC3E}">
        <p14:creationId xmlns:p14="http://schemas.microsoft.com/office/powerpoint/2010/main" val="2598555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8229600" cy="5018112"/>
          </a:xfrm>
        </p:spPr>
        <p:txBody>
          <a:bodyPr>
            <a:noAutofit/>
          </a:bodyPr>
          <a:lstStyle/>
          <a:p>
            <a:pPr marL="711200" lvl="1" indent="-454025" algn="just">
              <a:buClrTx/>
              <a:buAutoNum type="arabicPeriod" startAt="3"/>
            </a:pPr>
            <a:r>
              <a:rPr lang="en-US" sz="1800" dirty="0" smtClean="0">
                <a:solidFill>
                  <a:srgbClr val="002060"/>
                </a:solidFill>
                <a:latin typeface="Calibri" panose="020F0502020204030204" pitchFamily="34" charset="0"/>
              </a:rPr>
              <a:t>Lack of Transparency</a:t>
            </a:r>
          </a:p>
          <a:p>
            <a:pPr marL="711200" lvl="1" indent="-454025" algn="just">
              <a:buClrTx/>
              <a:buAutoNum type="arabicPeriod" startAt="3"/>
            </a:pPr>
            <a:r>
              <a:rPr lang="en-US" sz="1800" dirty="0" smtClean="0">
                <a:solidFill>
                  <a:srgbClr val="002060"/>
                </a:solidFill>
                <a:latin typeface="Calibri" panose="020F0502020204030204" pitchFamily="34" charset="0"/>
              </a:rPr>
              <a:t>No effective exchange of information with other governments.</a:t>
            </a:r>
          </a:p>
          <a:p>
            <a:pPr algn="just">
              <a:buClrTx/>
            </a:pPr>
            <a:r>
              <a:rPr lang="en-US" sz="1800" b="1" dirty="0" smtClean="0">
                <a:solidFill>
                  <a:srgbClr val="002060"/>
                </a:solidFill>
                <a:latin typeface="Calibri" panose="020F0502020204030204" pitchFamily="34" charset="0"/>
              </a:rPr>
              <a:t>The Eight other factors were as follows:</a:t>
            </a:r>
          </a:p>
          <a:p>
            <a:pPr marL="711200" lvl="1" indent="-438150" algn="just">
              <a:buClrTx/>
              <a:buAutoNum type="arabicPeriod"/>
            </a:pPr>
            <a:r>
              <a:rPr lang="en-US" sz="1800" dirty="0" smtClean="0">
                <a:solidFill>
                  <a:srgbClr val="002060"/>
                </a:solidFill>
                <a:latin typeface="Calibri" panose="020F0502020204030204" pitchFamily="34" charset="0"/>
              </a:rPr>
              <a:t>An </a:t>
            </a:r>
            <a:r>
              <a:rPr lang="en-US" sz="1800" dirty="0">
                <a:solidFill>
                  <a:srgbClr val="002060"/>
                </a:solidFill>
                <a:latin typeface="Calibri" panose="020F0502020204030204" pitchFamily="34" charset="0"/>
              </a:rPr>
              <a:t>artificial definition of the Tax Base</a:t>
            </a:r>
          </a:p>
          <a:p>
            <a:pPr marL="711200" lvl="1" indent="-438150" algn="just">
              <a:buClrTx/>
              <a:buAutoNum type="arabicPeriod"/>
            </a:pPr>
            <a:r>
              <a:rPr lang="en-US" sz="1800" dirty="0">
                <a:solidFill>
                  <a:srgbClr val="002060"/>
                </a:solidFill>
                <a:latin typeface="Calibri" panose="020F0502020204030204" pitchFamily="34" charset="0"/>
              </a:rPr>
              <a:t>A Failure to adhere to International Transfer Pricing Principles</a:t>
            </a:r>
          </a:p>
          <a:p>
            <a:pPr marL="711200" lvl="1" indent="-438150" algn="just">
              <a:buClrTx/>
              <a:buAutoNum type="arabicPeriod"/>
            </a:pPr>
            <a:r>
              <a:rPr lang="en-US" sz="1800" dirty="0">
                <a:solidFill>
                  <a:srgbClr val="002060"/>
                </a:solidFill>
                <a:latin typeface="Calibri" panose="020F0502020204030204" pitchFamily="34" charset="0"/>
              </a:rPr>
              <a:t>The Exemption of foreign-source Income tax</a:t>
            </a:r>
          </a:p>
          <a:p>
            <a:pPr marL="711200" lvl="1" indent="-438150" algn="just">
              <a:buClrTx/>
              <a:buAutoNum type="arabicPeriod"/>
            </a:pPr>
            <a:r>
              <a:rPr lang="en-US" sz="1800" dirty="0">
                <a:solidFill>
                  <a:srgbClr val="002060"/>
                </a:solidFill>
                <a:latin typeface="Calibri" panose="020F0502020204030204" pitchFamily="34" charset="0"/>
              </a:rPr>
              <a:t>Negotiable tax rates or tax bases</a:t>
            </a:r>
            <a:r>
              <a:rPr lang="en-US" sz="1800" dirty="0" smtClean="0">
                <a:solidFill>
                  <a:srgbClr val="002060"/>
                </a:solidFill>
                <a:latin typeface="Calibri" panose="020F0502020204030204" pitchFamily="34" charset="0"/>
              </a:rPr>
              <a:t> </a:t>
            </a:r>
          </a:p>
          <a:p>
            <a:pPr marL="0" lvl="1" indent="0" algn="just">
              <a:buClrTx/>
              <a:buNone/>
            </a:pPr>
            <a:r>
              <a:rPr lang="en-US" sz="1800" dirty="0" smtClean="0">
                <a:solidFill>
                  <a:srgbClr val="002060"/>
                </a:solidFill>
                <a:latin typeface="Calibri" panose="020F0502020204030204" pitchFamily="34" charset="0"/>
              </a:rPr>
              <a:t>The </a:t>
            </a:r>
            <a:r>
              <a:rPr lang="en-US" sz="1800" dirty="0">
                <a:solidFill>
                  <a:srgbClr val="002060"/>
                </a:solidFill>
                <a:latin typeface="Calibri" panose="020F0502020204030204" pitchFamily="34" charset="0"/>
              </a:rPr>
              <a:t>essential difference between a tax haven and a harmful preferential regime is that a tax haven does not have any tax base to protect and does not have any interest in preventing harmful tax competition which is not the case with harmful preferential tax regimes</a:t>
            </a:r>
            <a:r>
              <a:rPr lang="en-US" sz="1800" dirty="0" smtClean="0">
                <a:solidFill>
                  <a:srgbClr val="002060"/>
                </a:solidFill>
                <a:latin typeface="Calibri" panose="020F0502020204030204" pitchFamily="34" charset="0"/>
              </a:rPr>
              <a:t>.</a:t>
            </a:r>
          </a:p>
          <a:p>
            <a:pPr marL="0" lvl="1" indent="0" algn="just">
              <a:buClrTx/>
              <a:buNone/>
            </a:pPr>
            <a:r>
              <a:rPr lang="en-US" sz="1800" dirty="0">
                <a:solidFill>
                  <a:srgbClr val="002060"/>
                </a:solidFill>
                <a:latin typeface="Calibri" panose="020F0502020204030204" pitchFamily="34" charset="0"/>
              </a:rPr>
              <a:t>Typical examples of preferential tax regimes are the following, IP box regimes, regimes which provide preferential tax treatment for income from qualifying intellectual property or IP. Interest box regimes. Regimes benefiting certain industries or activities for example, banking, shipping, financing, insurance, electronic commerce, or headquarter activities. </a:t>
            </a:r>
          </a:p>
        </p:txBody>
      </p:sp>
      <p:sp>
        <p:nvSpPr>
          <p:cNvPr id="4" name="Slide Number Placeholder 3"/>
          <p:cNvSpPr>
            <a:spLocks noGrp="1"/>
          </p:cNvSpPr>
          <p:nvPr>
            <p:ph type="sldNum" sz="quarter" idx="12"/>
          </p:nvPr>
        </p:nvSpPr>
        <p:spPr/>
        <p:txBody>
          <a:bodyPr/>
          <a:lstStyle/>
          <a:p>
            <a:fld id="{19D51C6F-F514-49F2-9421-478221744508}" type="slidenum">
              <a:rPr lang="en-US" smtClean="0"/>
              <a:pPr/>
              <a:t>7</a:t>
            </a:fld>
            <a:endParaRPr lang="en-US"/>
          </a:p>
        </p:txBody>
      </p:sp>
      <p:sp>
        <p:nvSpPr>
          <p:cNvPr id="5" name="Rounded Rectangle 4"/>
          <p:cNvSpPr/>
          <p:nvPr/>
        </p:nvSpPr>
        <p:spPr>
          <a:xfrm>
            <a:off x="179512" y="6245696"/>
            <a:ext cx="8784976" cy="3837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r"/>
            <a:r>
              <a:rPr lang="en-US" sz="1200" b="1" dirty="0" smtClean="0">
                <a:solidFill>
                  <a:srgbClr val="002060"/>
                </a:solidFill>
              </a:rPr>
              <a:t>CA </a:t>
            </a:r>
            <a:r>
              <a:rPr lang="en-US" sz="1200" b="1" dirty="0" err="1" smtClean="0">
                <a:solidFill>
                  <a:srgbClr val="002060"/>
                </a:solidFill>
              </a:rPr>
              <a:t>Pradip</a:t>
            </a:r>
            <a:r>
              <a:rPr lang="en-US" sz="1200" b="1" dirty="0" smtClean="0">
                <a:solidFill>
                  <a:srgbClr val="002060"/>
                </a:solidFill>
              </a:rPr>
              <a:t> K. Modi</a:t>
            </a:r>
            <a:endParaRPr lang="en-US" sz="1200" b="1" dirty="0">
              <a:solidFill>
                <a:srgbClr val="002060"/>
              </a:solidFill>
            </a:endParaRPr>
          </a:p>
        </p:txBody>
      </p:sp>
      <p:sp>
        <p:nvSpPr>
          <p:cNvPr id="7" name="Title 1"/>
          <p:cNvSpPr txBox="1">
            <a:spLocks/>
          </p:cNvSpPr>
          <p:nvPr/>
        </p:nvSpPr>
        <p:spPr>
          <a:xfrm>
            <a:off x="457200" y="152400"/>
            <a:ext cx="8229600" cy="685800"/>
          </a:xfrm>
          <a:prstGeom prst="rect">
            <a:avLst/>
          </a:prstGeom>
          <a:ln w="3175">
            <a:solidFill>
              <a:schemeClr val="tx1"/>
            </a:solidFill>
          </a:ln>
        </p:spPr>
        <p:txBody>
          <a:bodyPr vert="horz" anchor="b" anchorCtr="0">
            <a:normAutofit/>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n-US" sz="2400" b="1" dirty="0" smtClean="0">
                <a:solidFill>
                  <a:srgbClr val="002060"/>
                </a:solidFill>
              </a:rPr>
              <a:t>HARMFUL PREFERENTIAL TAX REGIMES   Contd.</a:t>
            </a:r>
            <a:endParaRPr lang="en-US" sz="2400" b="1" dirty="0">
              <a:solidFill>
                <a:srgbClr val="002060"/>
              </a:solidFill>
            </a:endParaRPr>
          </a:p>
        </p:txBody>
      </p:sp>
      <p:sp>
        <p:nvSpPr>
          <p:cNvPr id="8" name="Slide Number Placeholder 10"/>
          <p:cNvSpPr txBox="1">
            <a:spLocks/>
          </p:cNvSpPr>
          <p:nvPr/>
        </p:nvSpPr>
        <p:spPr>
          <a:xfrm>
            <a:off x="3810000" y="6263640"/>
            <a:ext cx="1981200" cy="365760"/>
          </a:xfrm>
          <a:prstGeom prst="rect">
            <a:avLst/>
          </a:prstGeom>
        </p:spPr>
        <p:txBody>
          <a:bodyPr vert="horz"/>
          <a:lstStyle>
            <a:defPPr>
              <a:defRPr lang="en-US"/>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060"/>
                </a:solidFill>
                <a:latin typeface="Arial Black" pitchFamily="34" charset="0"/>
              </a:rPr>
              <a:t>6</a:t>
            </a:r>
          </a:p>
        </p:txBody>
      </p:sp>
    </p:spTree>
    <p:extLst>
      <p:ext uri="{BB962C8B-B14F-4D97-AF65-F5344CB8AC3E}">
        <p14:creationId xmlns:p14="http://schemas.microsoft.com/office/powerpoint/2010/main" val="562617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1800" dirty="0" smtClean="0">
                <a:solidFill>
                  <a:srgbClr val="002060"/>
                </a:solidFill>
              </a:rPr>
              <a:t>As per the OECD Committee, when examining a regime it is helpful to pose a number of questions as to its economic effects.</a:t>
            </a:r>
          </a:p>
          <a:p>
            <a:r>
              <a:rPr lang="en-US" sz="1800" dirty="0" smtClean="0">
                <a:solidFill>
                  <a:srgbClr val="002060"/>
                </a:solidFill>
              </a:rPr>
              <a:t>The following three questions should be pose:</a:t>
            </a:r>
          </a:p>
          <a:p>
            <a:pPr marL="711200" lvl="1" indent="-438150">
              <a:buClrTx/>
              <a:buAutoNum type="arabicPeriod"/>
            </a:pPr>
            <a:r>
              <a:rPr lang="en-US" sz="1800" dirty="0" smtClean="0">
                <a:solidFill>
                  <a:srgbClr val="002060"/>
                </a:solidFill>
              </a:rPr>
              <a:t>Does the regime shift activity from one country to the country providing the preferential tax regime, rather than generate significant new activity?</a:t>
            </a:r>
          </a:p>
          <a:p>
            <a:pPr marL="711200" lvl="1" indent="-438150">
              <a:buClrTx/>
              <a:buAutoNum type="arabicPeriod"/>
            </a:pPr>
            <a:r>
              <a:rPr lang="en-US" sz="1800" dirty="0" smtClean="0">
                <a:solidFill>
                  <a:srgbClr val="002060"/>
                </a:solidFill>
              </a:rPr>
              <a:t>Is the presence and level of activities in the host country commensurate with the amount of investment or income?</a:t>
            </a:r>
          </a:p>
          <a:p>
            <a:pPr marL="711200" lvl="1" indent="-438150">
              <a:buClrTx/>
              <a:buAutoNum type="arabicPeriod"/>
            </a:pPr>
            <a:r>
              <a:rPr lang="en-US" sz="1800" dirty="0" smtClean="0">
                <a:solidFill>
                  <a:srgbClr val="002060"/>
                </a:solidFill>
              </a:rPr>
              <a:t>Is the preferential tax regime the primary motivation for the location of an activity?</a:t>
            </a:r>
            <a:endParaRPr lang="en-US" sz="1500" dirty="0">
              <a:solidFill>
                <a:srgbClr val="002060"/>
              </a:solidFill>
            </a:endParaRPr>
          </a:p>
        </p:txBody>
      </p:sp>
      <p:sp>
        <p:nvSpPr>
          <p:cNvPr id="4" name="Slide Number Placeholder 3"/>
          <p:cNvSpPr>
            <a:spLocks noGrp="1"/>
          </p:cNvSpPr>
          <p:nvPr>
            <p:ph type="sldNum" sz="quarter" idx="12"/>
          </p:nvPr>
        </p:nvSpPr>
        <p:spPr/>
        <p:txBody>
          <a:bodyPr/>
          <a:lstStyle/>
          <a:p>
            <a:fld id="{19D51C6F-F514-49F2-9421-478221744508}" type="slidenum">
              <a:rPr lang="en-US" smtClean="0"/>
              <a:pPr/>
              <a:t>8</a:t>
            </a:fld>
            <a:endParaRPr lang="en-US"/>
          </a:p>
        </p:txBody>
      </p:sp>
      <p:sp>
        <p:nvSpPr>
          <p:cNvPr id="5" name="Rounded Rectangle 4"/>
          <p:cNvSpPr/>
          <p:nvPr/>
        </p:nvSpPr>
        <p:spPr>
          <a:xfrm>
            <a:off x="179512" y="6245696"/>
            <a:ext cx="8784976" cy="3837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r"/>
            <a:r>
              <a:rPr lang="en-US" sz="1200" b="1" dirty="0" smtClean="0">
                <a:solidFill>
                  <a:srgbClr val="002060"/>
                </a:solidFill>
              </a:rPr>
              <a:t>CA </a:t>
            </a:r>
            <a:r>
              <a:rPr lang="en-US" sz="1200" b="1" dirty="0" err="1" smtClean="0">
                <a:solidFill>
                  <a:srgbClr val="002060"/>
                </a:solidFill>
              </a:rPr>
              <a:t>Pradip</a:t>
            </a:r>
            <a:r>
              <a:rPr lang="en-US" sz="1200" b="1" dirty="0" smtClean="0">
                <a:solidFill>
                  <a:srgbClr val="002060"/>
                </a:solidFill>
              </a:rPr>
              <a:t> K. Modi</a:t>
            </a:r>
            <a:endParaRPr lang="en-US" sz="1200" b="1" dirty="0">
              <a:solidFill>
                <a:srgbClr val="002060"/>
              </a:solidFill>
            </a:endParaRPr>
          </a:p>
        </p:txBody>
      </p:sp>
      <p:sp>
        <p:nvSpPr>
          <p:cNvPr id="6" name="Title 1"/>
          <p:cNvSpPr txBox="1">
            <a:spLocks/>
          </p:cNvSpPr>
          <p:nvPr/>
        </p:nvSpPr>
        <p:spPr>
          <a:xfrm>
            <a:off x="457200" y="152400"/>
            <a:ext cx="8229600" cy="685800"/>
          </a:xfrm>
          <a:prstGeom prst="rect">
            <a:avLst/>
          </a:prstGeom>
          <a:ln w="3175">
            <a:solidFill>
              <a:schemeClr val="tx1"/>
            </a:solidFill>
          </a:ln>
        </p:spPr>
        <p:txBody>
          <a:bodyPr vert="horz" anchor="b" anchorCtr="0">
            <a:normAutofit fontScale="92500" lnSpcReduction="20000"/>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en-US" sz="2400" b="1" dirty="0" smtClean="0">
                <a:solidFill>
                  <a:srgbClr val="002060"/>
                </a:solidFill>
              </a:rPr>
              <a:t>Assessing the Economic Effects of a Potential Tax</a:t>
            </a:r>
          </a:p>
          <a:p>
            <a:r>
              <a:rPr lang="en-US" sz="2400" b="1" dirty="0" smtClean="0">
                <a:solidFill>
                  <a:srgbClr val="002060"/>
                </a:solidFill>
              </a:rPr>
              <a:t>Regime in Terms of its Potential Harmfulness</a:t>
            </a:r>
            <a:endParaRPr lang="en-US" sz="2400" b="1" dirty="0">
              <a:solidFill>
                <a:srgbClr val="002060"/>
              </a:solidFill>
            </a:endParaRPr>
          </a:p>
        </p:txBody>
      </p:sp>
      <p:sp>
        <p:nvSpPr>
          <p:cNvPr id="8" name="Slide Number Placeholder 10"/>
          <p:cNvSpPr txBox="1">
            <a:spLocks/>
          </p:cNvSpPr>
          <p:nvPr/>
        </p:nvSpPr>
        <p:spPr>
          <a:xfrm>
            <a:off x="3810000" y="6263640"/>
            <a:ext cx="1981200" cy="365760"/>
          </a:xfrm>
          <a:prstGeom prst="rect">
            <a:avLst/>
          </a:prstGeom>
        </p:spPr>
        <p:txBody>
          <a:bodyPr vert="horz"/>
          <a:lstStyle>
            <a:defPPr>
              <a:defRPr lang="en-US"/>
            </a:defPPr>
            <a:lvl1pPr marL="0" algn="l"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a:solidFill>
                  <a:srgbClr val="002060"/>
                </a:solidFill>
                <a:latin typeface="Arial Black" pitchFamily="34" charset="0"/>
              </a:rPr>
              <a:t>7</a:t>
            </a:r>
          </a:p>
        </p:txBody>
      </p:sp>
    </p:spTree>
    <p:extLst>
      <p:ext uri="{BB962C8B-B14F-4D97-AF65-F5344CB8AC3E}">
        <p14:creationId xmlns:p14="http://schemas.microsoft.com/office/powerpoint/2010/main" val="13157867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258</TotalTime>
  <Words>1200</Words>
  <Application>Microsoft Office PowerPoint</Application>
  <PresentationFormat>On-screen Show (4:3)</PresentationFormat>
  <Paragraphs>76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Origin</vt:lpstr>
      <vt:lpstr>HARMFUL  TAX PRACTICES</vt:lpstr>
      <vt:lpstr>INTRODUCTION</vt:lpstr>
      <vt:lpstr>INTRODUCTION                  Contd..</vt:lpstr>
      <vt:lpstr>TAX HEAVEN</vt:lpstr>
      <vt:lpstr>TAX HEAVEN                     Contd..</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HARMFUL TAX REGIMES</dc:title>
  <dc:creator>JAYESH</dc:creator>
  <cp:lastModifiedBy>admin</cp:lastModifiedBy>
  <cp:revision>23</cp:revision>
  <dcterms:created xsi:type="dcterms:W3CDTF">2017-02-21T12:52:40Z</dcterms:created>
  <dcterms:modified xsi:type="dcterms:W3CDTF">2017-02-25T07:24:33Z</dcterms:modified>
</cp:coreProperties>
</file>