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</p:sldMasterIdLst>
  <p:notesMasterIdLst>
    <p:notesMasterId r:id="rId16"/>
  </p:notesMasterIdLst>
  <p:sldIdLst>
    <p:sldId id="256" r:id="rId2"/>
    <p:sldId id="257" r:id="rId3"/>
    <p:sldId id="268" r:id="rId4"/>
    <p:sldId id="27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A2FD-3FBA-4325-B785-2F4B3A1F79EC}" type="datetimeFigureOut">
              <a:rPr lang="en-US" smtClean="0"/>
              <a:t>16-Dec-20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F991D-423E-47AC-88C9-CD607EE1D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53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EBA41-EAC3-409E-A15D-9592FF0FE07D}" type="datetime1">
              <a:rPr lang="en-IN" smtClean="0"/>
              <a:t>16-12-2020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en-IN"/>
              <a:t>CA pradip k modi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89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ACEEB-5AD9-4F40-AD36-CC86E94402F8}" type="datetime1">
              <a:rPr lang="en-IN" smtClean="0"/>
              <a:t>16-12-2020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pradip k modi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82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CF47-5F3A-4085-8055-6CF47AA06558}" type="datetime1">
              <a:rPr lang="en-IN" smtClean="0"/>
              <a:t>16-12-2020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pradip k modi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056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9B00-D306-4E0F-830D-EAF0784F2094}" type="datetime1">
              <a:rPr lang="en-IN" smtClean="0"/>
              <a:t>16-12-2020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pradip k modi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65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317D3-9E6E-4726-8CD4-438EDE8CE509}" type="datetime1">
              <a:rPr lang="en-IN" smtClean="0"/>
              <a:t>16-12-2020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pradip k modi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90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9ACE-DD11-4866-A1F7-554AFCAA2EF3}" type="datetime1">
              <a:rPr lang="en-IN" smtClean="0"/>
              <a:t>16-12-2020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pradip k modi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11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0E181-2348-44ED-8815-F813A516C62C}" type="datetime1">
              <a:rPr lang="en-IN" smtClean="0"/>
              <a:t>16-12-2020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pradip k modi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0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F0B06-57BF-49C7-BEB7-5A749403797F}" type="datetime1">
              <a:rPr lang="en-IN" smtClean="0"/>
              <a:t>16-12-2020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pradip k modi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67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AB67C-AA35-423D-95AA-3F0B11E7C921}" type="datetime1">
              <a:rPr lang="en-IN" smtClean="0"/>
              <a:t>16-12-2020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pradip k modi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214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1508-179E-416D-BE27-1C6E7A9A3C8B}" type="datetime1">
              <a:rPr lang="en-IN" smtClean="0"/>
              <a:t>16-12-2020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pradip k modi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95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A3DA727-3076-42ED-A04E-C357B7EDAC2B}" type="datetime1">
              <a:rPr lang="en-IN" smtClean="0"/>
              <a:t>16-12-2020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en-IN"/>
              <a:t>CA pradip k modi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96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C4CE5-B477-42D0-9646-832B75B4BC8D}" type="datetime1">
              <a:rPr lang="en-IN" smtClean="0"/>
              <a:t>16-12-2020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CA pradip k modi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2C2D468-567B-4105-8219-10ACB8F8C3E4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87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pkm@pkmodi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8CD96-F36A-4602-BBB3-315F6281FC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3201" y="418623"/>
            <a:ext cx="10930759" cy="1912884"/>
          </a:xfrm>
        </p:spPr>
        <p:txBody>
          <a:bodyPr>
            <a:noAutofit/>
          </a:bodyPr>
          <a:lstStyle/>
          <a:p>
            <a:pPr algn="ctr"/>
            <a:r>
              <a:rPr lang="en-IN" sz="3200" dirty="0"/>
              <a:t>Foreign  Direct investment (</a:t>
            </a:r>
            <a:r>
              <a:rPr lang="en-IN" sz="3200" dirty="0" err="1"/>
              <a:t>fdi</a:t>
            </a:r>
            <a:r>
              <a:rPr lang="en-IN" sz="3200" dirty="0"/>
              <a:t>)</a:t>
            </a:r>
            <a:br>
              <a:rPr lang="en-IN" sz="3200" dirty="0"/>
            </a:br>
            <a:br>
              <a:rPr lang="en-IN" sz="3200" dirty="0"/>
            </a:br>
            <a:r>
              <a:rPr lang="en-IN" sz="3200" dirty="0"/>
              <a:t>PART OF </a:t>
            </a:r>
            <a:br>
              <a:rPr lang="en-IN" sz="3200" dirty="0"/>
            </a:br>
            <a:br>
              <a:rPr lang="en-IN" sz="3200" dirty="0"/>
            </a:br>
            <a:r>
              <a:rPr lang="en-IN" sz="3200" dirty="0"/>
              <a:t>FOREIGN INVESTMENT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01958" y="4921101"/>
            <a:ext cx="3573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 </a:t>
            </a:r>
            <a:r>
              <a:rPr lang="en-US" dirty="0" err="1"/>
              <a:t>Pradip</a:t>
            </a:r>
            <a:r>
              <a:rPr lang="en-US" dirty="0"/>
              <a:t> K. Modi</a:t>
            </a:r>
          </a:p>
          <a:p>
            <a:r>
              <a:rPr lang="en-US" dirty="0"/>
              <a:t>16</a:t>
            </a:r>
            <a:r>
              <a:rPr lang="en-US" baseline="30000" dirty="0"/>
              <a:t>th</a:t>
            </a:r>
            <a:r>
              <a:rPr lang="en-US" dirty="0"/>
              <a:t> December, 2020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0B9AA5-5AE7-49E2-B16A-BBBB0D17B9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10578580" y="671847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268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100" cap="none" dirty="0"/>
              <a:t>Partly Paid Shares and Warrants – Convertible Notes</a:t>
            </a:r>
            <a:endParaRPr lang="en-IN" sz="48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078269" cy="4006696"/>
          </a:xfrm>
        </p:spPr>
        <p:txBody>
          <a:bodyPr>
            <a:noAutofit/>
          </a:bodyPr>
          <a:lstStyle/>
          <a:p>
            <a:pPr lvl="1"/>
            <a:r>
              <a:rPr lang="en-US" sz="3200" dirty="0"/>
              <a:t>Partly Paid Shares : 25 % upfront Balance in 12 Months.</a:t>
            </a:r>
          </a:p>
          <a:p>
            <a:pPr lvl="1"/>
            <a:r>
              <a:rPr lang="en-US" sz="3200" dirty="0"/>
              <a:t>Partly Paid Warrants :  25% upfront Balance in 18 Months – Unlisted Co. Can Do.</a:t>
            </a:r>
          </a:p>
          <a:p>
            <a:pPr lvl="1"/>
            <a:r>
              <a:rPr lang="en-US" sz="3200" dirty="0"/>
              <a:t>Start up Co. Can use convertible Notes – Max 5 yrs.   </a:t>
            </a:r>
            <a:r>
              <a:rPr lang="en-US" sz="3200" dirty="0" err="1"/>
              <a:t>Rs</a:t>
            </a:r>
            <a:r>
              <a:rPr lang="en-US" sz="3200" dirty="0"/>
              <a:t>. &gt; 25 lacs tranche at holder’s option or event based.</a:t>
            </a:r>
          </a:p>
          <a:p>
            <a:pPr marL="457200" lvl="1" indent="0">
              <a:buNone/>
            </a:pPr>
            <a:endParaRPr lang="en-IN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ACA17-3B08-4708-B93C-6335DBE50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10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2B25C7-B841-45CB-9F97-877A78A887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10740421" y="43204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512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100" cap="none" dirty="0"/>
              <a:t>FDI Not Permitted</a:t>
            </a:r>
            <a:endParaRPr lang="en-IN" sz="48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078269" cy="4006696"/>
          </a:xfrm>
        </p:spPr>
        <p:txBody>
          <a:bodyPr>
            <a:no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Chit Fund / </a:t>
            </a:r>
            <a:r>
              <a:rPr lang="en-US" sz="2000" dirty="0" err="1"/>
              <a:t>Nidhi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Agricultural / Plantation *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Real Estate Business/ TDS Trading (No Value addition)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Gambling/ Lottery/ Casinos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Atomic Energy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Tobacco / Related Products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/>
              <a:t>Sector not open to provide sector e.g. Railway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* Horticulture &amp; Floriculture not Agricultural  Activity for FDI.</a:t>
            </a:r>
            <a:endParaRPr lang="en-IN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EA37E-9FEC-42CE-83C7-4934656B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11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390EA3-6096-4FB9-BC05-7CCA542AF5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10123028" y="21685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74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cap="none" dirty="0"/>
              <a:t>Sectoral Cap</a:t>
            </a:r>
            <a:endParaRPr lang="en-IN" sz="48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089" y="1942162"/>
            <a:ext cx="9603275" cy="4006696"/>
          </a:xfrm>
        </p:spPr>
        <p:txBody>
          <a:bodyPr>
            <a:noAutofit/>
          </a:bodyPr>
          <a:lstStyle/>
          <a:p>
            <a:pPr marL="914400" lvl="2" indent="0" algn="ctr">
              <a:buNone/>
            </a:pPr>
            <a:r>
              <a:rPr lang="en-US" dirty="0"/>
              <a:t>FDI Allowed</a:t>
            </a:r>
          </a:p>
          <a:p>
            <a:pPr marL="914400" lvl="2" indent="0" algn="ctr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/>
              <a:t>Automatic Sch. I (NDI Rules)				Approval Route – Nodal  Ministry</a:t>
            </a:r>
          </a:p>
          <a:p>
            <a:pPr marL="914400" lvl="2" indent="0">
              <a:buNone/>
            </a:pPr>
            <a:r>
              <a:rPr lang="en-US" dirty="0"/>
              <a:t>						(DIPP Would decide If no Clarity)</a:t>
            </a:r>
          </a:p>
          <a:p>
            <a:pPr marL="914400" lvl="2" indent="0">
              <a:buNone/>
            </a:pPr>
            <a:r>
              <a:rPr lang="en-US" dirty="0"/>
              <a:t>						Time line – 4 weeks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/>
              <a:t>100%      74%        49%</a:t>
            </a:r>
          </a:p>
          <a:p>
            <a:pPr marL="914400" lvl="2" indent="0" algn="ctr">
              <a:buNone/>
            </a:pPr>
            <a:endParaRPr lang="en-US" dirty="0"/>
          </a:p>
          <a:p>
            <a:pPr marL="914400" lvl="2" indent="0" algn="ctr">
              <a:buNone/>
            </a:pPr>
            <a:endParaRPr lang="en-US" dirty="0"/>
          </a:p>
          <a:p>
            <a:pPr marL="914400" lvl="2" indent="0" algn="ctr">
              <a:buNone/>
            </a:pPr>
            <a:endParaRPr lang="en-US" dirty="0"/>
          </a:p>
          <a:p>
            <a:pPr marL="914400" lvl="2" indent="0" algn="ctr">
              <a:buNone/>
            </a:pPr>
            <a:endParaRPr lang="en-US" dirty="0"/>
          </a:p>
          <a:p>
            <a:pPr marL="914400" lvl="2" indent="0" algn="ctr">
              <a:buNone/>
            </a:pPr>
            <a:endParaRPr lang="en-US" dirty="0"/>
          </a:p>
          <a:p>
            <a:pPr marL="914400" lvl="2" indent="0" algn="ctr">
              <a:buNone/>
            </a:pPr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405352" y="2696836"/>
            <a:ext cx="5927834" cy="35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05352" y="2743201"/>
            <a:ext cx="0" cy="420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9333186" y="2711671"/>
            <a:ext cx="0" cy="384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79324" y="2280746"/>
            <a:ext cx="0" cy="420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680138" y="3447396"/>
            <a:ext cx="714703" cy="1040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415862" y="3447396"/>
            <a:ext cx="777765" cy="1018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405351" y="3425248"/>
            <a:ext cx="0" cy="1040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C0BE4-8E56-4D5C-BD4C-3A235BBB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12</a:t>
            </a:fld>
            <a:endParaRPr lang="en-IN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E8606EF-8522-485F-8A40-3FAF2D3358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10597961" y="29042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98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cap="none" dirty="0"/>
              <a:t>Indirect FDI (Downstream)</a:t>
            </a:r>
            <a:br>
              <a:rPr lang="en-US" cap="none" dirty="0"/>
            </a:br>
            <a:r>
              <a:rPr lang="en-US" cap="none" dirty="0"/>
              <a:t>(Citizenship Concept)</a:t>
            </a:r>
            <a:endParaRPr lang="en-IN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078269" cy="4006696"/>
          </a:xfrm>
        </p:spPr>
        <p:txBody>
          <a:bodyPr>
            <a:noAutofit/>
          </a:bodyPr>
          <a:lstStyle/>
          <a:p>
            <a:pPr marL="800100" lvl="1" indent="-34290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r>
              <a:rPr lang="en-US" dirty="0" err="1"/>
              <a:t>Foregin</a:t>
            </a:r>
            <a:r>
              <a:rPr lang="en-US" dirty="0"/>
              <a:t> Investor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	     Owned or Controlled by NRs.</a:t>
            </a:r>
          </a:p>
          <a:p>
            <a:pPr marL="457200" lvl="1" indent="0">
              <a:buNone/>
            </a:pPr>
            <a:r>
              <a:rPr lang="en-US" dirty="0"/>
              <a:t>		     (50.01%)    (BOD/SHA/Veto)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                     If owned or controlled by NRs all FDI Regulation to be followed.</a:t>
            </a:r>
          </a:p>
          <a:p>
            <a:pPr marL="457200" lvl="1" indent="0">
              <a:buNone/>
            </a:pPr>
            <a:r>
              <a:rPr lang="en-US" dirty="0"/>
              <a:t>                            (No capital / borrowing can be raised for Inv.	)</a:t>
            </a:r>
          </a:p>
          <a:p>
            <a:pPr marL="457200" lvl="1" indent="0">
              <a:buNone/>
            </a:pPr>
            <a:r>
              <a:rPr lang="en-US" dirty="0"/>
              <a:t>                             Entry Route – Sectoral Cap – Pricing guidelines.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954925" y="3016468"/>
            <a:ext cx="1471448" cy="7777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 Co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54925" y="4272454"/>
            <a:ext cx="1471448" cy="7777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 Co2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llout: Down Arrow 5">
            <a:extLst>
              <a:ext uri="{FF2B5EF4-FFF2-40B4-BE49-F238E27FC236}">
                <a16:creationId xmlns:a16="http://schemas.microsoft.com/office/drawing/2014/main" id="{5B54398A-592C-4F4D-A796-4C056E415CA7}"/>
              </a:ext>
            </a:extLst>
          </p:cNvPr>
          <p:cNvSpPr/>
          <p:nvPr/>
        </p:nvSpPr>
        <p:spPr>
          <a:xfrm>
            <a:off x="2571749" y="3839545"/>
            <a:ext cx="411481" cy="432909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llout: Down Arrow 6">
            <a:extLst>
              <a:ext uri="{FF2B5EF4-FFF2-40B4-BE49-F238E27FC236}">
                <a16:creationId xmlns:a16="http://schemas.microsoft.com/office/drawing/2014/main" id="{7E74E48E-724A-417E-A256-3324B12CF202}"/>
              </a:ext>
            </a:extLst>
          </p:cNvPr>
          <p:cNvSpPr/>
          <p:nvPr/>
        </p:nvSpPr>
        <p:spPr>
          <a:xfrm>
            <a:off x="2388869" y="2766060"/>
            <a:ext cx="731521" cy="29572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C3910118-8D77-43F3-8B97-5EBD2E11B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13</a:t>
            </a:fld>
            <a:endParaRPr lang="en-I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907866A-E1AF-423A-82DA-AB05BD4E6B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10123028" y="43204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148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22916"/>
          </a:xfrm>
        </p:spPr>
        <p:txBody>
          <a:bodyPr>
            <a:normAutofit fontScale="92500" lnSpcReduction="20000"/>
          </a:bodyPr>
          <a:lstStyle/>
          <a:p>
            <a:endParaRPr lang="en-IN" dirty="0"/>
          </a:p>
          <a:p>
            <a:pPr marL="0" indent="0" algn="ctr">
              <a:buNone/>
            </a:pPr>
            <a:r>
              <a:rPr lang="en-IN" sz="3200" dirty="0"/>
              <a:t>THANK YOU</a:t>
            </a:r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dirty="0"/>
              <a:t>						 CA PRADIP K MODI</a:t>
            </a:r>
          </a:p>
          <a:p>
            <a:pPr marL="3657600" lvl="8" indent="0">
              <a:buNone/>
            </a:pPr>
            <a:r>
              <a:rPr lang="en-IN" sz="1600" dirty="0"/>
              <a:t>			     </a:t>
            </a:r>
            <a:r>
              <a:rPr lang="en-IN" sz="1600" dirty="0">
                <a:hlinkClick r:id="rId2"/>
              </a:rPr>
              <a:t>pkm@pkmodi.com</a:t>
            </a:r>
            <a:endParaRPr lang="en-IN" sz="1600" dirty="0"/>
          </a:p>
          <a:p>
            <a:pPr marL="3657600" lvl="8" indent="0">
              <a:buNone/>
            </a:pPr>
            <a:r>
              <a:rPr lang="en-IN" sz="1600" dirty="0"/>
              <a:t>                                                          9824014310 </a:t>
            </a:r>
          </a:p>
          <a:p>
            <a:pPr marL="3657600" lvl="8" indent="0">
              <a:buNone/>
            </a:pPr>
            <a:r>
              <a:rPr lang="en-IN" sz="1600" dirty="0"/>
              <a:t>		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519C3-396C-4B83-B63B-30FE400EE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14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406117-D268-47F5-995D-74339C5D3F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9991840" y="28377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7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cap="none" dirty="0"/>
              <a:t>Historical Background and Structure </a:t>
            </a:r>
            <a:endParaRPr lang="en-IN" sz="48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FEMA, 1999</a:t>
            </a:r>
          </a:p>
          <a:p>
            <a:r>
              <a:rPr lang="en-US" dirty="0"/>
              <a:t>Consolidated FDI Policy, FIPB, DIPP etc.</a:t>
            </a:r>
          </a:p>
          <a:p>
            <a:r>
              <a:rPr lang="en-US" dirty="0"/>
              <a:t>Master Direction / Circulars.</a:t>
            </a:r>
          </a:p>
          <a:p>
            <a:r>
              <a:rPr lang="en-US" dirty="0"/>
              <a:t>FEMA Regulations – TISPRO, 2017</a:t>
            </a:r>
          </a:p>
          <a:p>
            <a:r>
              <a:rPr lang="en-US" dirty="0"/>
              <a:t>AP Dir Circulars</a:t>
            </a:r>
          </a:p>
          <a:p>
            <a:r>
              <a:rPr lang="en-US" dirty="0"/>
              <a:t>FAQs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18053-D6A0-4347-8D36-C6F857EFC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2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3DE096-1910-4A38-9DB0-F94EE1BA5A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10849090" y="43204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10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cap="none" dirty="0"/>
              <a:t>Present Ecosystem for FDI</a:t>
            </a:r>
            <a:endParaRPr lang="en-IN" sz="48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6696"/>
          </a:xfrm>
        </p:spPr>
        <p:txBody>
          <a:bodyPr>
            <a:noAutofit/>
          </a:bodyPr>
          <a:lstStyle/>
          <a:p>
            <a:r>
              <a:rPr lang="en-US" sz="1800" dirty="0"/>
              <a:t>Part of FEMA (Non Debt Instruments Rules, 2019 and Regulations ) – 17</a:t>
            </a:r>
            <a:r>
              <a:rPr lang="en-US" sz="1800" baseline="30000" dirty="0"/>
              <a:t>th</a:t>
            </a:r>
            <a:r>
              <a:rPr lang="en-US" sz="1800" dirty="0"/>
              <a:t> October, 2019</a:t>
            </a:r>
          </a:p>
          <a:p>
            <a:r>
              <a:rPr lang="en-US" sz="1800" dirty="0"/>
              <a:t>Amendments : 5</a:t>
            </a:r>
            <a:r>
              <a:rPr lang="en-US" sz="1800" baseline="30000" dirty="0"/>
              <a:t>th</a:t>
            </a:r>
            <a:r>
              <a:rPr lang="en-US" sz="1800" dirty="0"/>
              <a:t> December, 2019,  27</a:t>
            </a:r>
            <a:r>
              <a:rPr lang="en-US" sz="1800" baseline="30000" dirty="0"/>
              <a:t>th</a:t>
            </a:r>
            <a:r>
              <a:rPr lang="en-US" sz="1800" dirty="0"/>
              <a:t> April, 2020, 27</a:t>
            </a:r>
            <a:r>
              <a:rPr lang="en-US" sz="1800" baseline="30000" dirty="0"/>
              <a:t>th</a:t>
            </a:r>
            <a:r>
              <a:rPr lang="en-US" sz="1800" dirty="0"/>
              <a:t> July, 2020</a:t>
            </a:r>
          </a:p>
          <a:p>
            <a:r>
              <a:rPr lang="en-US" sz="1800" dirty="0"/>
              <a:t>Amendment  : 22</a:t>
            </a:r>
            <a:r>
              <a:rPr lang="en-US" sz="1800" baseline="30000" dirty="0"/>
              <a:t>nd</a:t>
            </a:r>
            <a:r>
              <a:rPr lang="en-US" sz="1800" dirty="0"/>
              <a:t> April, 2020. Land Sharing entity or citizen’s investment – prior approval of GOI.</a:t>
            </a:r>
          </a:p>
          <a:p>
            <a:r>
              <a:rPr lang="en-US" sz="1800" dirty="0"/>
              <a:t>What is NDI Rules, 2019 (Fin Min, Department Economic Affairs).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Superseding FEM- TISPRO Regulation, 2017 (Transfer or Issue of Security by person Resident outside India)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Superseding FEM- Acquisition and Transfer of Immovable Property in India, Regulation 2018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NDI Rules Regulate FDI, Share Transfer, Right Bonus Issue, ESOP, M&amp;A, FDI etc.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After 3</a:t>
            </a:r>
            <a:r>
              <a:rPr lang="en-US" sz="1600" baseline="30000" dirty="0"/>
              <a:t>rd</a:t>
            </a:r>
            <a:r>
              <a:rPr lang="en-US" sz="1600" dirty="0"/>
              <a:t> Amendment in NDI Rules, RBI is empowered again to administer Rules (U  TURN by GOI) – Read with Section 139, 143 and 144 of Finance Act, 2015 for Section 6 and 47(power to make regulation by RBI) along with 46 (Power of Central Govt to make Rules).</a:t>
            </a:r>
            <a:endParaRPr lang="en-IN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A1F45-59A5-43E1-938B-9DD54EA3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3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E743F8-E243-4121-9E53-0954183497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10477155" y="43204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cap="none" dirty="0"/>
              <a:t>NDI Schedules</a:t>
            </a:r>
            <a:endParaRPr lang="en-IN" sz="48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078269" cy="4006696"/>
          </a:xfrm>
        </p:spPr>
        <p:txBody>
          <a:bodyPr>
            <a:no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Schedule : 	I	FDI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Schedule :	II	Registered Foreign Portfolio Investor (FPI-FII)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Schedule :	II	NRI/ OCI Investments in Listed Co/ Mutual Funds </a:t>
            </a:r>
            <a:r>
              <a:rPr lang="en-US" sz="1400" dirty="0" err="1"/>
              <a:t>etc</a:t>
            </a:r>
            <a:r>
              <a:rPr lang="en-US" sz="1400" dirty="0"/>
              <a:t> Repatriation basis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Schedule :      IV	NRI-NR (Non Repatriation basis)</a:t>
            </a:r>
          </a:p>
          <a:p>
            <a:pPr marL="914400" lvl="2" indent="0">
              <a:buNone/>
            </a:pPr>
            <a:r>
              <a:rPr lang="en-US" sz="1200" dirty="0"/>
              <a:t>		(Exception </a:t>
            </a:r>
            <a:r>
              <a:rPr lang="en-US" sz="1200" dirty="0" err="1"/>
              <a:t>Agri</a:t>
            </a:r>
            <a:r>
              <a:rPr lang="en-US" sz="1200" dirty="0"/>
              <a:t>- Plant-Real Estate-TDR-Farm House- </a:t>
            </a:r>
            <a:r>
              <a:rPr lang="en-US" sz="1200" dirty="0" err="1"/>
              <a:t>Nidhi</a:t>
            </a:r>
            <a:r>
              <a:rPr lang="en-US" sz="1200" dirty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Schedule :    	V	Other Non-Resident Investors(Sovereign Wealth Fund, Endowment Fund)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Schedule :   	VI	Investment in LLP.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Schedule :   	VII	Investment by a Foreign Venture Capital Investors.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Schedule :   	VIII	Investment in PROI (Person Resident Outside India) in Inv. Vehicle.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Schedule :   	IX	Investment in Depository Receipts by PROI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/>
              <a:t>Schedule :   	X	Issue of Indian Depository Receipts.</a:t>
            </a:r>
          </a:p>
          <a:p>
            <a:pPr marL="457200" lvl="1" indent="0">
              <a:buNone/>
            </a:pPr>
            <a:r>
              <a:rPr lang="en-US" sz="1400" dirty="0"/>
              <a:t>(FEMA Comprises of 49 Sections)</a:t>
            </a:r>
            <a:endParaRPr lang="en-IN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906B6-8834-4BD3-8882-A7FC2EC1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4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EF8E7C-716F-4BBE-A30A-9D4AD53800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9820069" y="43204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44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cap="none" dirty="0"/>
              <a:t>Changes in Procedural Aspects - FDI</a:t>
            </a:r>
            <a:endParaRPr lang="en-IN" sz="48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06696"/>
          </a:xfrm>
        </p:spPr>
        <p:txBody>
          <a:bodyPr>
            <a:noAutofit/>
          </a:bodyPr>
          <a:lstStyle/>
          <a:p>
            <a:r>
              <a:rPr lang="en-US" dirty="0"/>
              <a:t>Status of TISPRO (Transfer or Issue of Security by Person Resident Outside India) FEMA 20(R) / 2017- RB</a:t>
            </a:r>
            <a:endParaRPr lang="en-IN" dirty="0"/>
          </a:p>
          <a:p>
            <a:r>
              <a:rPr lang="en-US" dirty="0"/>
              <a:t>Status of FED Master Director No. 11/ 2017-18</a:t>
            </a:r>
          </a:p>
          <a:p>
            <a:r>
              <a:rPr lang="en-US" dirty="0"/>
              <a:t>Online Reporting System in SMF on FIRMS Platform</a:t>
            </a:r>
          </a:p>
          <a:p>
            <a:r>
              <a:rPr lang="en-US" dirty="0"/>
              <a:t>Compounding of Contraventions replaced by Late Submission Fees.</a:t>
            </a:r>
          </a:p>
          <a:p>
            <a:r>
              <a:rPr lang="en-US" dirty="0"/>
              <a:t>FDI Policy Review – Role of Commerce Ministry – </a:t>
            </a:r>
            <a:r>
              <a:rPr lang="en-US" dirty="0" err="1"/>
              <a:t>FinMin</a:t>
            </a:r>
            <a:r>
              <a:rPr lang="en-US" dirty="0"/>
              <a:t> and RBI</a:t>
            </a:r>
          </a:p>
          <a:p>
            <a:endParaRPr lang="en-IN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E8EA2-D40D-4C00-897C-C91D34CC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5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57E978-0261-4AA3-AFCB-8D5543DEB8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10905641" y="21685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381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424331"/>
          </a:xfrm>
        </p:spPr>
        <p:txBody>
          <a:bodyPr>
            <a:noAutofit/>
          </a:bodyPr>
          <a:lstStyle/>
          <a:p>
            <a:pPr algn="ctr"/>
            <a:r>
              <a:rPr lang="en-US" sz="2400" cap="none" dirty="0"/>
              <a:t>FDI Regulated by Rule-6 and Schedule-1</a:t>
            </a:r>
            <a:br>
              <a:rPr lang="en-US" sz="2400" cap="none" dirty="0"/>
            </a:br>
            <a:r>
              <a:rPr lang="en-US" sz="2400" cap="none" dirty="0"/>
              <a:t>of </a:t>
            </a:r>
            <a:br>
              <a:rPr lang="en-US" sz="2400" cap="none" dirty="0"/>
            </a:br>
            <a:r>
              <a:rPr lang="en-US" sz="2400" cap="none" dirty="0"/>
              <a:t>NDI Rules </a:t>
            </a:r>
            <a:endParaRPr lang="en-IN" sz="24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23110"/>
            <a:ext cx="9603275" cy="3999318"/>
          </a:xfrm>
        </p:spPr>
        <p:txBody>
          <a:bodyPr>
            <a:noAutofit/>
          </a:bodyPr>
          <a:lstStyle/>
          <a:p>
            <a:r>
              <a:rPr lang="en-US" dirty="0"/>
              <a:t>Foreign Investment in Unlisted Company Treated as FDI</a:t>
            </a:r>
          </a:p>
          <a:p>
            <a:r>
              <a:rPr lang="en-US" dirty="0"/>
              <a:t>Foreign Investment in listed company ≥ 10 % FDI, 9.99% FPI (</a:t>
            </a:r>
            <a:r>
              <a:rPr lang="en-US" dirty="0" err="1"/>
              <a:t>Sch</a:t>
            </a:r>
            <a:r>
              <a:rPr lang="en-US" dirty="0"/>
              <a:t>-II) SEBI Registered </a:t>
            </a:r>
          </a:p>
          <a:p>
            <a:r>
              <a:rPr lang="en-US" dirty="0"/>
              <a:t>Investment by NR entity LLC, C Corp, Individual, Partnership </a:t>
            </a:r>
            <a:r>
              <a:rPr lang="en-US" dirty="0" err="1"/>
              <a:t>etc</a:t>
            </a:r>
            <a:r>
              <a:rPr lang="en-US" dirty="0"/>
              <a:t> in Cash or against dividend, expenditure, capital goods etc.</a:t>
            </a:r>
          </a:p>
          <a:p>
            <a:r>
              <a:rPr lang="en-US" dirty="0"/>
              <a:t>Citizen or entity of Bangladesh, Pakistan.</a:t>
            </a:r>
          </a:p>
          <a:p>
            <a:r>
              <a:rPr lang="en-US" dirty="0"/>
              <a:t>22</a:t>
            </a:r>
            <a:r>
              <a:rPr lang="en-US" baseline="30000" dirty="0"/>
              <a:t>nd</a:t>
            </a:r>
            <a:r>
              <a:rPr lang="en-US" dirty="0"/>
              <a:t> April, 2020, Land Sharing – </a:t>
            </a:r>
            <a:r>
              <a:rPr lang="en-US" dirty="0" err="1"/>
              <a:t>Covid</a:t>
            </a:r>
            <a:r>
              <a:rPr lang="en-US" dirty="0"/>
              <a:t> -19 Amendment.</a:t>
            </a:r>
          </a:p>
          <a:p>
            <a:r>
              <a:rPr lang="en-US" dirty="0"/>
              <a:t>3 Amendments.</a:t>
            </a:r>
          </a:p>
          <a:p>
            <a:pPr marL="0" indent="0">
              <a:buNone/>
            </a:pPr>
            <a:endParaRPr lang="en-IN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74606-E611-4766-A3CB-D59A75B88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6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7EAAE5-3F25-4B1D-8CCB-BCBAD30A91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9980569" y="43204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895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cap="none" dirty="0"/>
              <a:t>FDI – Entry Route</a:t>
            </a:r>
            <a:endParaRPr lang="en-IN" sz="48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078269" cy="4006696"/>
          </a:xfrm>
        </p:spPr>
        <p:txBody>
          <a:bodyPr>
            <a:noAutofit/>
          </a:bodyPr>
          <a:lstStyle/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Automatic Route – Post Investment Compliance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Government Ministerial Approval.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Government – CCEA Approval &gt; Investment &gt; </a:t>
            </a:r>
            <a:r>
              <a:rPr lang="en-US" sz="2400" dirty="0" err="1"/>
              <a:t>Rs</a:t>
            </a:r>
            <a:r>
              <a:rPr lang="en-US" sz="2400" dirty="0"/>
              <a:t>. 5000 Crores.</a:t>
            </a:r>
          </a:p>
          <a:p>
            <a:pPr marL="800100" lvl="1" indent="-342900">
              <a:buFont typeface="+mj-lt"/>
              <a:buAutoNum type="alphaUcPeriod"/>
            </a:pPr>
            <a:endParaRPr lang="en-IN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49D60-F3D8-463A-8422-D870C1584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7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416DA0-D253-429E-845C-206A42C2B9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10740421" y="34092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093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cap="none" dirty="0"/>
              <a:t>Type of Instruments/Opportunity</a:t>
            </a:r>
            <a:endParaRPr lang="en-IN" sz="48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078269" cy="4006696"/>
          </a:xfrm>
        </p:spPr>
        <p:txBody>
          <a:bodyPr>
            <a:no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dirty="0"/>
              <a:t>Equity Shares. (Including  Partly Paid)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Compulsory Convertible Preference / Debentures.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Capital in LLP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Depository Receipt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Convertible Notes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Conversion of ECB/ Royalty/ FTS/ Capital Goods/ Import/ Pre-INC Exp.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Swap of Shares – Unclear.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Note : Optionally or Partly Convertible or non convertible preference shares/ debentures are covered under ECB Route (Debt)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3124F-6A56-44E0-956D-FD5E783E1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8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3EE8E7-9BDF-4CC4-874B-8BD54404516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10597961" y="43204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511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8F0B9-919D-4F20-B9C2-37C230AC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cap="none" dirty="0"/>
              <a:t>Valuation of Shares –RBI Administered </a:t>
            </a:r>
            <a:endParaRPr lang="en-IN" sz="4800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7F1E1-57E2-4606-832E-C31CAD42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078269" cy="4006696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Unlisted Company – by CA/ Merchant Broker under DCF/ NAV/ Price x Book Value  </a:t>
            </a:r>
          </a:p>
          <a:p>
            <a:pPr marL="457200" lvl="1" indent="0">
              <a:buNone/>
            </a:pPr>
            <a:r>
              <a:rPr lang="en-US" sz="1400" dirty="0"/>
              <a:t>     (Under Internationally accepted pricing method)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Valuation Quasi Capital (CCD / DCP) Formula upfront – Price &gt; FMV</a:t>
            </a:r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  <a:p>
            <a:pPr marL="457200" lvl="1" indent="0">
              <a:buNone/>
            </a:pPr>
            <a:endParaRPr lang="en-IN" sz="1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397490"/>
              </p:ext>
            </p:extLst>
          </p:nvPr>
        </p:nvGraphicFramePr>
        <p:xfrm>
          <a:off x="2115641" y="2727142"/>
          <a:ext cx="8520828" cy="25298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3505">
                  <a:extLst>
                    <a:ext uri="{9D8B030D-6E8A-4147-A177-3AD203B41FA5}">
                      <a16:colId xmlns:a16="http://schemas.microsoft.com/office/drawing/2014/main" val="1587240366"/>
                    </a:ext>
                  </a:extLst>
                </a:gridCol>
                <a:gridCol w="1174826">
                  <a:extLst>
                    <a:ext uri="{9D8B030D-6E8A-4147-A177-3AD203B41FA5}">
                      <a16:colId xmlns:a16="http://schemas.microsoft.com/office/drawing/2014/main" val="3523050956"/>
                    </a:ext>
                  </a:extLst>
                </a:gridCol>
                <a:gridCol w="1535679">
                  <a:extLst>
                    <a:ext uri="{9D8B030D-6E8A-4147-A177-3AD203B41FA5}">
                      <a16:colId xmlns:a16="http://schemas.microsoft.com/office/drawing/2014/main" val="3676167095"/>
                    </a:ext>
                  </a:extLst>
                </a:gridCol>
                <a:gridCol w="1432381">
                  <a:extLst>
                    <a:ext uri="{9D8B030D-6E8A-4147-A177-3AD203B41FA5}">
                      <a16:colId xmlns:a16="http://schemas.microsoft.com/office/drawing/2014/main" val="2789820600"/>
                    </a:ext>
                  </a:extLst>
                </a:gridCol>
                <a:gridCol w="2144437">
                  <a:extLst>
                    <a:ext uri="{9D8B030D-6E8A-4147-A177-3AD203B41FA5}">
                      <a16:colId xmlns:a16="http://schemas.microsoft.com/office/drawing/2014/main" val="2237051983"/>
                    </a:ext>
                  </a:extLst>
                </a:gridCol>
              </a:tblGrid>
              <a:tr h="464357"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 / CPA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Merchant Banker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Reg. </a:t>
                      </a:r>
                      <a:r>
                        <a:rPr lang="en-US" sz="1100" dirty="0" err="1"/>
                        <a:t>Valuer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Methodology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748853"/>
                  </a:ext>
                </a:extLst>
              </a:tr>
              <a:tr h="663367">
                <a:tc>
                  <a:txBody>
                    <a:bodyPr/>
                    <a:lstStyle/>
                    <a:p>
                      <a:r>
                        <a:rPr lang="en-US" sz="1100" dirty="0"/>
                        <a:t>Under Companies Act.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sym typeface="Wingdings" panose="05000000000000000000" pitchFamily="2" charset="2"/>
                        </a:rPr>
                        <a:t>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Not Prescribed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718953"/>
                  </a:ext>
                </a:extLst>
              </a:tr>
              <a:tr h="663367">
                <a:tc>
                  <a:txBody>
                    <a:bodyPr/>
                    <a:lstStyle/>
                    <a:p>
                      <a:r>
                        <a:rPr lang="en-US" sz="1100" dirty="0"/>
                        <a:t>Under I.T.</a:t>
                      </a:r>
                      <a:r>
                        <a:rPr lang="en-US" sz="1100" baseline="0" dirty="0"/>
                        <a:t> Act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sym typeface="Wingdings" panose="05000000000000000000" pitchFamily="2" charset="2"/>
                        </a:rPr>
                        <a:t></a:t>
                      </a:r>
                      <a:endParaRPr lang="en-IN" sz="2000" dirty="0"/>
                    </a:p>
                    <a:p>
                      <a:pPr algn="ctr"/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sym typeface="Wingdings" panose="05000000000000000000" pitchFamily="2" charset="2"/>
                        </a:rPr>
                        <a:t></a:t>
                      </a:r>
                      <a:endParaRPr lang="en-IN" sz="2000" dirty="0"/>
                    </a:p>
                    <a:p>
                      <a:pPr algn="ctr"/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IF DCF –MB</a:t>
                      </a:r>
                    </a:p>
                    <a:p>
                      <a:r>
                        <a:rPr lang="en-US" sz="1100" dirty="0"/>
                        <a:t>Other</a:t>
                      </a:r>
                      <a:r>
                        <a:rPr lang="en-US" sz="1100" baseline="0" dirty="0"/>
                        <a:t> – Not Prescribed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029292"/>
                  </a:ext>
                </a:extLst>
              </a:tr>
              <a:tr h="663367">
                <a:tc>
                  <a:txBody>
                    <a:bodyPr/>
                    <a:lstStyle/>
                    <a:p>
                      <a:r>
                        <a:rPr lang="en-US" sz="1100" dirty="0"/>
                        <a:t>Under FEMA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sym typeface="Wingdings" panose="05000000000000000000" pitchFamily="2" charset="2"/>
                        </a:rPr>
                        <a:t></a:t>
                      </a:r>
                      <a:endParaRPr lang="en-IN" sz="2000" dirty="0"/>
                    </a:p>
                    <a:p>
                      <a:pPr algn="ctr"/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>
                          <a:sym typeface="Wingdings" panose="05000000000000000000" pitchFamily="2" charset="2"/>
                        </a:rPr>
                        <a:t></a:t>
                      </a:r>
                      <a:endParaRPr lang="en-IN" sz="2000" dirty="0"/>
                    </a:p>
                    <a:p>
                      <a:pPr algn="ctr"/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Internationally</a:t>
                      </a:r>
                      <a:r>
                        <a:rPr lang="en-US" sz="1100" baseline="0" dirty="0"/>
                        <a:t> Accepted  Pricing Method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148331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4CB3B2-0FA9-4136-99B6-6F81CDEE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468-567B-4105-8219-10ACB8F8C3E4}" type="slidenum">
              <a:rPr lang="en-IN" smtClean="0"/>
              <a:t>9</a:t>
            </a:fld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528B1D-99EC-4EF2-B7A2-FA6263E18C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020"/>
          <a:stretch/>
        </p:blipFill>
        <p:spPr>
          <a:xfrm>
            <a:off x="10740421" y="432041"/>
            <a:ext cx="1234785" cy="123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41231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1921</TotalTime>
  <Words>1000</Words>
  <Application>Microsoft Office PowerPoint</Application>
  <PresentationFormat>Widescreen</PresentationFormat>
  <Paragraphs>152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Gill Sans MT</vt:lpstr>
      <vt:lpstr>Wingdings</vt:lpstr>
      <vt:lpstr>Gallery</vt:lpstr>
      <vt:lpstr>Foreign  Direct investment (fdi)  PART OF   FOREIGN INVESTMENT</vt:lpstr>
      <vt:lpstr>Historical Background and Structure </vt:lpstr>
      <vt:lpstr>Present Ecosystem for FDI</vt:lpstr>
      <vt:lpstr>NDI Schedules</vt:lpstr>
      <vt:lpstr>Changes in Procedural Aspects - FDI</vt:lpstr>
      <vt:lpstr>FDI Regulated by Rule-6 and Schedule-1 of  NDI Rules </vt:lpstr>
      <vt:lpstr>FDI – Entry Route</vt:lpstr>
      <vt:lpstr>Type of Instruments/Opportunity</vt:lpstr>
      <vt:lpstr>Valuation of Shares –RBI Administered </vt:lpstr>
      <vt:lpstr>Partly Paid Shares and Warrants – Convertible Notes</vt:lpstr>
      <vt:lpstr>FDI Not Permitted</vt:lpstr>
      <vt:lpstr>Sectoral Cap</vt:lpstr>
      <vt:lpstr>Indirect FDI (Downstream) (Citizenship Concept)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Akash Chauhan</dc:creator>
  <cp:lastModifiedBy>Windows User</cp:lastModifiedBy>
  <cp:revision>64</cp:revision>
  <dcterms:created xsi:type="dcterms:W3CDTF">2019-04-27T08:24:14Z</dcterms:created>
  <dcterms:modified xsi:type="dcterms:W3CDTF">2020-12-16T13:10:16Z</dcterms:modified>
</cp:coreProperties>
</file>