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5"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705532"/>
    <a:srgbClr val="986F38"/>
    <a:srgbClr val="4FD165"/>
    <a:srgbClr val="FF9E1D"/>
    <a:srgbClr val="D68B1C"/>
    <a:srgbClr val="D096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71" autoAdjust="0"/>
  </p:normalViewPr>
  <p:slideViewPr>
    <p:cSldViewPr>
      <p:cViewPr varScale="1">
        <p:scale>
          <a:sx n="67" d="100"/>
          <a:sy n="67" d="100"/>
        </p:scale>
        <p:origin x="1603" y="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46EEBB-AF70-4260-A5A6-6E6294CC7E46}" type="datetimeFigureOut">
              <a:rPr lang="en-US" smtClean="0"/>
              <a:pPr/>
              <a:t>25-Dec-20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D9348B-9BF0-4FB8-9A31-F876C1B26ACA}" type="slidenum">
              <a:rPr lang="en-US" smtClean="0"/>
              <a:pPr/>
              <a:t>‹#›</a:t>
            </a:fld>
            <a:endParaRPr lang="en-US"/>
          </a:p>
        </p:txBody>
      </p:sp>
    </p:spTree>
    <p:extLst>
      <p:ext uri="{BB962C8B-B14F-4D97-AF65-F5344CB8AC3E}">
        <p14:creationId xmlns:p14="http://schemas.microsoft.com/office/powerpoint/2010/main" val="4130628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4650640"/>
            <a:ext cx="7772400" cy="763525"/>
          </a:xfrm>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434130" y="5414165"/>
            <a:ext cx="6400800" cy="610820"/>
          </a:xfrm>
        </p:spPr>
        <p:txBody>
          <a:bodyPr>
            <a:normAutofit/>
          </a:bodyPr>
          <a:lstStyle>
            <a:lvl1pPr marL="0" indent="0" algn="r">
              <a:buNone/>
              <a:defRPr sz="2800">
                <a:solidFill>
                  <a:srgbClr val="CC99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25-Dec-20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25-Dec-20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25-Dec-20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25-Dec-20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138425"/>
            <a:ext cx="8229600" cy="532179"/>
          </a:xfrm>
        </p:spPr>
        <p:txBody>
          <a:bodyPr>
            <a:normAutofit/>
          </a:bodyPr>
          <a:lstStyle>
            <a:lvl1pPr algn="l">
              <a:defRPr sz="3600">
                <a:solidFill>
                  <a:srgbClr val="CC9900"/>
                </a:solidFill>
              </a:defRPr>
            </a:lvl1pPr>
          </a:lstStyle>
          <a:p>
            <a:r>
              <a:rPr lang="en-US" dirty="0"/>
              <a:t>Click to edit Master title style</a:t>
            </a:r>
          </a:p>
        </p:txBody>
      </p:sp>
      <p:sp>
        <p:nvSpPr>
          <p:cNvPr id="3" name="Content Placeholder 2"/>
          <p:cNvSpPr>
            <a:spLocks noGrp="1"/>
          </p:cNvSpPr>
          <p:nvPr>
            <p:ph idx="1"/>
          </p:nvPr>
        </p:nvSpPr>
        <p:spPr>
          <a:xfrm>
            <a:off x="601670" y="1749245"/>
            <a:ext cx="8229600" cy="442844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25-Dec-20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0605" y="374900"/>
            <a:ext cx="7016195" cy="610820"/>
          </a:xfrm>
        </p:spPr>
        <p:txBody>
          <a:bodyPr>
            <a:normAutofit/>
          </a:bodyPr>
          <a:lstStyle>
            <a:lvl1pPr algn="l">
              <a:defRPr sz="3600">
                <a:solidFill>
                  <a:srgbClr val="CC9900"/>
                </a:solidFill>
              </a:defRPr>
            </a:lvl1pPr>
          </a:lstStyle>
          <a:p>
            <a:r>
              <a:rPr lang="en-US" dirty="0"/>
              <a:t>Click to edit Master title style</a:t>
            </a:r>
          </a:p>
        </p:txBody>
      </p:sp>
      <p:sp>
        <p:nvSpPr>
          <p:cNvPr id="3" name="Content Placeholder 2"/>
          <p:cNvSpPr>
            <a:spLocks noGrp="1"/>
          </p:cNvSpPr>
          <p:nvPr>
            <p:ph idx="1"/>
          </p:nvPr>
        </p:nvSpPr>
        <p:spPr>
          <a:xfrm>
            <a:off x="1662371" y="1138425"/>
            <a:ext cx="7016195"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25-Dec-20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25-Dec-20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25-Dec-20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6880" y="1138425"/>
            <a:ext cx="8229600" cy="551222"/>
          </a:xfrm>
        </p:spPr>
        <p:txBody>
          <a:bodyPr>
            <a:normAutofit/>
          </a:bodyPr>
          <a:lstStyle>
            <a:lvl1pPr algn="l">
              <a:defRPr sz="3600">
                <a:solidFill>
                  <a:srgbClr val="CC9900"/>
                </a:solidFill>
              </a:defRPr>
            </a:lvl1pPr>
          </a:lstStyle>
          <a:p>
            <a:r>
              <a:rPr lang="en-US" dirty="0"/>
              <a:t>Click to edit Master title style</a:t>
            </a:r>
          </a:p>
        </p:txBody>
      </p:sp>
      <p:sp>
        <p:nvSpPr>
          <p:cNvPr id="3" name="Text Placeholder 2"/>
          <p:cNvSpPr>
            <a:spLocks noGrp="1"/>
          </p:cNvSpPr>
          <p:nvPr>
            <p:ph type="body" idx="1"/>
          </p:nvPr>
        </p:nvSpPr>
        <p:spPr>
          <a:xfrm>
            <a:off x="536880" y="1901950"/>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80" y="2531813"/>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705" y="1901950"/>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24705" y="2531813"/>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25-Dec-20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25-Dec-20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25-Dec-20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25-Dec-20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25-Dec-20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5195" y="4803345"/>
            <a:ext cx="7772400" cy="763525"/>
          </a:xfrm>
        </p:spPr>
        <p:txBody>
          <a:bodyPr>
            <a:noAutofit/>
          </a:bodyPr>
          <a:lstStyle/>
          <a:p>
            <a:r>
              <a:rPr lang="en-US" sz="2800" dirty="0"/>
              <a:t>FATCA (Foreign Account Tax Compliance Act)</a:t>
            </a:r>
            <a:br>
              <a:rPr lang="en-US" sz="2800" dirty="0"/>
            </a:br>
            <a:r>
              <a:rPr lang="en-US" sz="2800" dirty="0"/>
              <a:t>and</a:t>
            </a:r>
            <a:br>
              <a:rPr lang="en-US" sz="2800" dirty="0"/>
            </a:br>
            <a:r>
              <a:rPr lang="en-US" sz="2800" dirty="0"/>
              <a:t>CRS (Common Reporting Standards)</a:t>
            </a:r>
            <a:br>
              <a:rPr lang="en-US" sz="2800" dirty="0"/>
            </a:br>
            <a:r>
              <a:rPr lang="en-US" sz="2800" dirty="0"/>
              <a:t>Next Practice Opportunity.</a:t>
            </a:r>
          </a:p>
        </p:txBody>
      </p:sp>
      <p:sp>
        <p:nvSpPr>
          <p:cNvPr id="3" name="Subtitle 2"/>
          <p:cNvSpPr>
            <a:spLocks noGrp="1"/>
          </p:cNvSpPr>
          <p:nvPr>
            <p:ph type="subTitle" idx="1"/>
          </p:nvPr>
        </p:nvSpPr>
        <p:spPr>
          <a:xfrm>
            <a:off x="0" y="6483100"/>
            <a:ext cx="8236920" cy="610820"/>
          </a:xfrm>
        </p:spPr>
        <p:txBody>
          <a:bodyPr>
            <a:normAutofit fontScale="92500"/>
          </a:bodyPr>
          <a:lstStyle/>
          <a:p>
            <a:pPr algn="l"/>
            <a:r>
              <a:rPr lang="en-US" sz="2000" b="1" dirty="0">
                <a:solidFill>
                  <a:schemeClr val="bg1"/>
                </a:solidFill>
              </a:rPr>
              <a:t>ICAI – Ahmedabad Branch * 30</a:t>
            </a:r>
            <a:r>
              <a:rPr lang="en-US" sz="2000" b="1" baseline="30000" dirty="0">
                <a:solidFill>
                  <a:schemeClr val="bg1"/>
                </a:solidFill>
              </a:rPr>
              <a:t>th</a:t>
            </a:r>
            <a:r>
              <a:rPr lang="en-US" sz="2000" b="1" dirty="0">
                <a:solidFill>
                  <a:schemeClr val="bg1"/>
                </a:solidFill>
              </a:rPr>
              <a:t> December 2016 * Presented by : </a:t>
            </a:r>
            <a:r>
              <a:rPr lang="en-US" sz="2000" b="1" dirty="0" err="1">
                <a:solidFill>
                  <a:schemeClr val="bg1"/>
                </a:solidFill>
              </a:rPr>
              <a:t>Pradip</a:t>
            </a:r>
            <a:r>
              <a:rPr lang="en-US" sz="2000" b="1" dirty="0">
                <a:solidFill>
                  <a:schemeClr val="bg1"/>
                </a:solidFill>
              </a:rPr>
              <a:t> Modi</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0" y="3497338"/>
            <a:ext cx="3359510" cy="751727"/>
          </a:xfrm>
          <a:prstGeom prst="rect">
            <a:avLst/>
          </a:prstGeom>
        </p:spPr>
      </p:pic>
      <p:sp>
        <p:nvSpPr>
          <p:cNvPr id="6" name="8-Point Star 5"/>
          <p:cNvSpPr/>
          <p:nvPr/>
        </p:nvSpPr>
        <p:spPr>
          <a:xfrm>
            <a:off x="8389625" y="6330396"/>
            <a:ext cx="916230" cy="610820"/>
          </a:xfrm>
          <a:prstGeom prst="star8">
            <a:avLst/>
          </a:prstGeom>
          <a:solidFill>
            <a:schemeClr val="tx1">
              <a:lumMod val="65000"/>
              <a:lumOff val="3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pPr>
              <a:buFont typeface="Wingdings" pitchFamily="2" charset="2"/>
              <a:buChar char="Ø"/>
            </a:pPr>
            <a:r>
              <a:rPr lang="en-US" sz="2400" b="1" dirty="0"/>
              <a:t>What is IGA – Model – 1 and  2</a:t>
            </a:r>
            <a:endParaRPr lang="en-US" sz="2400" b="1" u="sng" dirty="0"/>
          </a:p>
        </p:txBody>
      </p:sp>
      <p:sp>
        <p:nvSpPr>
          <p:cNvPr id="3" name="Content Placeholder 2"/>
          <p:cNvSpPr>
            <a:spLocks noGrp="1"/>
          </p:cNvSpPr>
          <p:nvPr>
            <p:ph idx="1"/>
          </p:nvPr>
        </p:nvSpPr>
        <p:spPr>
          <a:xfrm>
            <a:off x="143555" y="1749245"/>
            <a:ext cx="8856890" cy="4581151"/>
          </a:xfrm>
        </p:spPr>
        <p:txBody>
          <a:bodyPr>
            <a:normAutofit lnSpcReduction="10000"/>
          </a:bodyPr>
          <a:lstStyle/>
          <a:p>
            <a:r>
              <a:rPr lang="en-US" sz="2400" dirty="0"/>
              <a:t>Financial Accounts which are Reportable Accounts.</a:t>
            </a:r>
          </a:p>
          <a:p>
            <a:pPr marL="725488" indent="-363538"/>
            <a:r>
              <a:rPr lang="en-US" sz="2400" dirty="0"/>
              <a:t>By Virtue of Account Holder.</a:t>
            </a:r>
          </a:p>
          <a:p>
            <a:pPr marL="725488" indent="-363538"/>
            <a:r>
              <a:rPr lang="en-US" sz="2400" dirty="0"/>
              <a:t>By Virtue of Account Holder’s Controlling Person.</a:t>
            </a:r>
          </a:p>
          <a:p>
            <a:pPr marL="725488" indent="-363538"/>
            <a:endParaRPr lang="en-US" sz="2400" dirty="0"/>
          </a:p>
          <a:p>
            <a:pPr marL="438150"/>
            <a:r>
              <a:rPr lang="en-US" sz="2400" dirty="0"/>
              <a:t>Due Diligence Procedure.</a:t>
            </a:r>
          </a:p>
          <a:p>
            <a:pPr marL="725488" indent="-363538"/>
            <a:r>
              <a:rPr lang="en-US" sz="2400" dirty="0"/>
              <a:t>Pre existing Account and New Accounts</a:t>
            </a:r>
          </a:p>
          <a:p>
            <a:pPr marL="725488" indent="-363538"/>
            <a:r>
              <a:rPr lang="en-US" sz="2400" dirty="0"/>
              <a:t>Alternate Procedure in case of US Reportable A/cs.</a:t>
            </a:r>
          </a:p>
          <a:p>
            <a:pPr marL="725488" indent="-363538"/>
            <a:r>
              <a:rPr lang="en-US" sz="2400" dirty="0"/>
              <a:t>Aggregation – Joint Account</a:t>
            </a:r>
          </a:p>
          <a:p>
            <a:pPr marL="725488" indent="-363538"/>
            <a:r>
              <a:rPr lang="en-US" sz="2400" dirty="0"/>
              <a:t>Due Date for Furnishing the Report.</a:t>
            </a:r>
          </a:p>
          <a:p>
            <a:pPr marL="725488" indent="-363538"/>
            <a:endParaRPr lang="en-US" sz="2400" dirty="0"/>
          </a:p>
          <a:p>
            <a:pPr marL="438150"/>
            <a:r>
              <a:rPr lang="en-US" sz="2400" dirty="0"/>
              <a:t>Issue Related to Trust</a:t>
            </a:r>
          </a:p>
          <a:p>
            <a:pPr marL="361950" indent="0">
              <a:buNone/>
            </a:pPr>
            <a:endParaRPr lang="en-US" sz="2400" dirty="0"/>
          </a:p>
          <a:p>
            <a:pPr marL="725488" indent="-363538"/>
            <a:endParaRPr lang="en-US" sz="2400" dirty="0"/>
          </a:p>
          <a:p>
            <a:pPr marL="361950" indent="0">
              <a:buNone/>
            </a:pPr>
            <a:endParaRPr lang="en-US" sz="2400" dirty="0"/>
          </a:p>
          <a:p>
            <a:pPr marL="0" indent="0">
              <a:buNone/>
            </a:pP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10</a:t>
            </a:fld>
            <a:endParaRPr lang="en-US" sz="1600" b="1" dirty="0"/>
          </a:p>
        </p:txBody>
      </p:sp>
    </p:spTree>
    <p:extLst>
      <p:ext uri="{BB962C8B-B14F-4D97-AF65-F5344CB8AC3E}">
        <p14:creationId xmlns:p14="http://schemas.microsoft.com/office/powerpoint/2010/main" val="3750900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 What is IGA – Model – 1 and  2</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pPr marL="0" indent="95250">
              <a:buNone/>
            </a:pPr>
            <a:r>
              <a:rPr lang="en-US" sz="2400" u="sng" dirty="0"/>
              <a:t>Implementation of FATCA in India  9.7.2015.</a:t>
            </a:r>
          </a:p>
          <a:p>
            <a:pPr marL="0" indent="95250">
              <a:buNone/>
            </a:pPr>
            <a:endParaRPr lang="en-US" sz="2400" u="sng" dirty="0"/>
          </a:p>
          <a:p>
            <a:pPr marL="725488" indent="-363538"/>
            <a:r>
              <a:rPr lang="en-US" sz="2400" dirty="0"/>
              <a:t>Reporting Financial Institution (RFI)</a:t>
            </a:r>
          </a:p>
          <a:p>
            <a:pPr marL="1071563" indent="-346075"/>
            <a:r>
              <a:rPr lang="en-US" sz="2400" dirty="0"/>
              <a:t>Is it entity ?</a:t>
            </a:r>
          </a:p>
          <a:p>
            <a:pPr marL="1071563" indent="-346075"/>
            <a:r>
              <a:rPr lang="en-US" sz="2400" dirty="0"/>
              <a:t>Is the entity a Financial Institution.</a:t>
            </a:r>
          </a:p>
          <a:p>
            <a:pPr marL="1509713">
              <a:buFontTx/>
              <a:buChar char="-"/>
            </a:pPr>
            <a:r>
              <a:rPr lang="en-US" sz="2400" dirty="0"/>
              <a:t>Custodial Inst.          - Investment entity</a:t>
            </a:r>
          </a:p>
          <a:p>
            <a:pPr marL="1509713">
              <a:buFontTx/>
              <a:buChar char="-"/>
            </a:pPr>
            <a:r>
              <a:rPr lang="en-US" sz="2400" dirty="0"/>
              <a:t>Depository Inst.       - Specified Insurance Co.</a:t>
            </a:r>
          </a:p>
          <a:p>
            <a:pPr marL="1509713">
              <a:buFontTx/>
              <a:buChar char="-"/>
            </a:pPr>
            <a:r>
              <a:rPr lang="en-US" sz="2400" dirty="0"/>
              <a:t>NPS Trust as RFI ?</a:t>
            </a:r>
          </a:p>
          <a:p>
            <a:pPr marL="1509713">
              <a:buFontTx/>
              <a:buChar char="-"/>
            </a:pPr>
            <a:endParaRPr lang="en-US" sz="2400" dirty="0"/>
          </a:p>
          <a:p>
            <a:pPr marL="0" indent="0">
              <a:buNone/>
            </a:pP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11</a:t>
            </a:fld>
            <a:endParaRPr lang="en-US" sz="1600" b="1" dirty="0"/>
          </a:p>
        </p:txBody>
      </p:sp>
    </p:spTree>
    <p:extLst>
      <p:ext uri="{BB962C8B-B14F-4D97-AF65-F5344CB8AC3E}">
        <p14:creationId xmlns:p14="http://schemas.microsoft.com/office/powerpoint/2010/main" val="1191009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800" b="1" dirty="0"/>
              <a:t> CRS -  (Common Reporting Standard)</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pPr marL="725488" indent="-363538"/>
            <a:endParaRPr lang="en-US" sz="2400" dirty="0"/>
          </a:p>
          <a:p>
            <a:pPr marL="725488" indent="-363538"/>
            <a:r>
              <a:rPr lang="en-US" sz="2400" dirty="0"/>
              <a:t>Background</a:t>
            </a:r>
          </a:p>
          <a:p>
            <a:pPr marL="725488" indent="-363538"/>
            <a:r>
              <a:rPr lang="en-US" sz="2400" dirty="0"/>
              <a:t>Role of Global Forum</a:t>
            </a:r>
          </a:p>
          <a:p>
            <a:pPr marL="725488" indent="-363538"/>
            <a:r>
              <a:rPr lang="en-US" sz="2400" dirty="0"/>
              <a:t>Multilateral Competent Authority Agreement 14.9.2014</a:t>
            </a:r>
            <a:endParaRPr lang="en-US" dirty="0"/>
          </a:p>
          <a:p>
            <a:pPr marL="725488" indent="-363538"/>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12</a:t>
            </a:fld>
            <a:endParaRPr lang="en-US" sz="1600" b="1" dirty="0"/>
          </a:p>
        </p:txBody>
      </p:sp>
    </p:spTree>
    <p:extLst>
      <p:ext uri="{BB962C8B-B14F-4D97-AF65-F5344CB8AC3E}">
        <p14:creationId xmlns:p14="http://schemas.microsoft.com/office/powerpoint/2010/main" val="594254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800" b="1" dirty="0"/>
              <a:t> Reporting Financial Institution</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pPr marL="361950" indent="-361950">
              <a:buNone/>
            </a:pPr>
            <a:r>
              <a:rPr lang="en-US" sz="2400" dirty="0"/>
              <a:t>Step 1 : Is it entity ?</a:t>
            </a:r>
          </a:p>
          <a:p>
            <a:pPr marL="361950" indent="-361950">
              <a:buNone/>
            </a:pPr>
            <a:endParaRPr lang="en-US" sz="2400" dirty="0"/>
          </a:p>
          <a:p>
            <a:pPr marL="361950" indent="-361950" algn="just">
              <a:buNone/>
            </a:pPr>
            <a:r>
              <a:rPr lang="en-IN" sz="2400" dirty="0"/>
              <a:t>      Only Entities can be RFIs. The term “Entity” would include legal persons and legal arrangements, such as corporations, partnerships, trusts, foundations and HUF. Individuals, including sole proprietorships, are therefore not RFIs.</a:t>
            </a:r>
          </a:p>
          <a:p>
            <a:pPr marL="361950" indent="-361950" algn="just">
              <a:buNone/>
            </a:pPr>
            <a:r>
              <a:rPr lang="en-IN" sz="2400" dirty="0"/>
              <a:t> </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13</a:t>
            </a:fld>
            <a:endParaRPr lang="en-US" sz="1600" b="1" dirty="0"/>
          </a:p>
        </p:txBody>
      </p:sp>
    </p:spTree>
    <p:extLst>
      <p:ext uri="{BB962C8B-B14F-4D97-AF65-F5344CB8AC3E}">
        <p14:creationId xmlns:p14="http://schemas.microsoft.com/office/powerpoint/2010/main" val="689923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800" b="1" dirty="0"/>
              <a:t> Reporting Financial Institution</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pPr marL="361950" indent="-361950" algn="just">
              <a:buNone/>
            </a:pPr>
            <a:r>
              <a:rPr lang="en-IN" sz="2400" dirty="0"/>
              <a:t>Step 2 : Is the Entity a Financial Institution ?</a:t>
            </a:r>
          </a:p>
          <a:p>
            <a:pPr marL="361950" indent="-361950" algn="just">
              <a:buNone/>
            </a:pPr>
            <a:r>
              <a:rPr lang="en-IN" sz="2400" dirty="0"/>
              <a:t>	The definition of Financial Institution in the Rule 114F(3) classifies</a:t>
            </a:r>
          </a:p>
          <a:p>
            <a:pPr marL="361950" indent="-361950" algn="just">
              <a:buNone/>
            </a:pPr>
            <a:r>
              <a:rPr lang="en-IN" sz="2400" dirty="0"/>
              <a:t>	FIs in four different categories, namely,</a:t>
            </a:r>
          </a:p>
          <a:p>
            <a:pPr marL="361950" indent="-361950" algn="just">
              <a:buNone/>
            </a:pPr>
            <a:endParaRPr lang="en-IN" sz="2400" dirty="0"/>
          </a:p>
          <a:p>
            <a:pPr lvl="1"/>
            <a:r>
              <a:rPr lang="en-US" sz="2400" dirty="0"/>
              <a:t>Custodial Institutions,</a:t>
            </a:r>
          </a:p>
          <a:p>
            <a:pPr lvl="1"/>
            <a:r>
              <a:rPr lang="en-US" sz="2400" dirty="0"/>
              <a:t>Depository Institutions,</a:t>
            </a:r>
          </a:p>
          <a:p>
            <a:pPr lvl="1"/>
            <a:r>
              <a:rPr lang="en-US" sz="2400" dirty="0"/>
              <a:t>Investment Entities and</a:t>
            </a:r>
          </a:p>
          <a:p>
            <a:pPr lvl="1"/>
            <a:r>
              <a:rPr lang="en-US" sz="2400" dirty="0"/>
              <a:t>Specified Insurance Companies.</a:t>
            </a:r>
            <a:r>
              <a:rPr lang="en-IN" sz="2400" dirty="0"/>
              <a:t> </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14</a:t>
            </a:fld>
            <a:endParaRPr lang="en-US" sz="1600" b="1" dirty="0"/>
          </a:p>
        </p:txBody>
      </p:sp>
    </p:spTree>
    <p:extLst>
      <p:ext uri="{BB962C8B-B14F-4D97-AF65-F5344CB8AC3E}">
        <p14:creationId xmlns:p14="http://schemas.microsoft.com/office/powerpoint/2010/main" val="4216312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800" b="1" dirty="0"/>
              <a:t> Reporting Financial Institution</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pPr marL="0" indent="0">
              <a:buNone/>
            </a:pPr>
            <a:r>
              <a:rPr lang="en-IN" sz="2400" dirty="0"/>
              <a:t>In general terms, a Reportable Account means an account, which has</a:t>
            </a:r>
          </a:p>
          <a:p>
            <a:pPr marL="0" indent="0">
              <a:buNone/>
            </a:pPr>
            <a:r>
              <a:rPr lang="en-IN" sz="2400" dirty="0"/>
              <a:t>been identified pursuant to the due diligence procedure, as held by</a:t>
            </a:r>
          </a:p>
          <a:p>
            <a:pPr marL="400050" lvl="1" indent="0">
              <a:buNone/>
            </a:pPr>
            <a:r>
              <a:rPr lang="en-US" sz="2400" dirty="0"/>
              <a:t>(a) a reportable person; or</a:t>
            </a:r>
          </a:p>
          <a:p>
            <a:pPr marL="400050" lvl="1" indent="0">
              <a:buNone/>
            </a:pPr>
            <a:r>
              <a:rPr lang="en-IN" sz="2400" dirty="0"/>
              <a:t>(b) an entity, not based in United States of America, with one or  </a:t>
            </a:r>
          </a:p>
          <a:p>
            <a:pPr marL="400050" lvl="1" indent="0">
              <a:buNone/>
            </a:pPr>
            <a:r>
              <a:rPr lang="en-IN" sz="2400" dirty="0"/>
              <a:t>      more controlling persons that is a specified U.S. person; or</a:t>
            </a:r>
          </a:p>
          <a:p>
            <a:pPr marL="857250" lvl="1" indent="-457200">
              <a:buAutoNum type="alphaLcParenBoth" startAt="3"/>
            </a:pPr>
            <a:r>
              <a:rPr lang="en-IN" sz="2400" dirty="0"/>
              <a:t>a passive non-financial entity (passive NFE) with one or more</a:t>
            </a:r>
          </a:p>
          <a:p>
            <a:pPr marL="400050" lvl="1" indent="0">
              <a:buNone/>
            </a:pPr>
            <a:r>
              <a:rPr lang="en-IN" sz="2400" dirty="0"/>
              <a:t>       controlling persons that is a person described in sub-clause (b) </a:t>
            </a:r>
          </a:p>
          <a:p>
            <a:pPr marL="400050" lvl="1" indent="0">
              <a:buNone/>
            </a:pPr>
            <a:r>
              <a:rPr lang="en-IN" sz="2400" dirty="0"/>
              <a:t>       of clause (8) of the rule 114F.</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15</a:t>
            </a:fld>
            <a:endParaRPr lang="en-US" sz="1600" b="1" dirty="0"/>
          </a:p>
        </p:txBody>
      </p:sp>
    </p:spTree>
    <p:extLst>
      <p:ext uri="{BB962C8B-B14F-4D97-AF65-F5344CB8AC3E}">
        <p14:creationId xmlns:p14="http://schemas.microsoft.com/office/powerpoint/2010/main" val="2570014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800" b="1" dirty="0"/>
              <a:t> The Important timelines are </a:t>
            </a:r>
            <a:r>
              <a:rPr lang="en-US" sz="2800" b="1" dirty="0" err="1"/>
              <a:t>summarised</a:t>
            </a:r>
            <a:r>
              <a:rPr lang="en-US" sz="2800" b="1" dirty="0"/>
              <a:t> below :</a:t>
            </a:r>
            <a:endParaRPr lang="en-US" sz="2400" b="1" u="sng"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50292675"/>
              </p:ext>
            </p:extLst>
          </p:nvPr>
        </p:nvGraphicFramePr>
        <p:xfrm>
          <a:off x="142875" y="1749425"/>
          <a:ext cx="8858250" cy="3664742"/>
        </p:xfrm>
        <a:graphic>
          <a:graphicData uri="http://schemas.openxmlformats.org/drawingml/2006/table">
            <a:tbl>
              <a:tblPr firstRow="1" bandRow="1">
                <a:tableStyleId>{7DF18680-E054-41AD-8BC1-D1AEF772440D}</a:tableStyleId>
              </a:tblPr>
              <a:tblGrid>
                <a:gridCol w="6719700">
                  <a:extLst>
                    <a:ext uri="{9D8B030D-6E8A-4147-A177-3AD203B41FA5}">
                      <a16:colId xmlns:a16="http://schemas.microsoft.com/office/drawing/2014/main" val="20000"/>
                    </a:ext>
                  </a:extLst>
                </a:gridCol>
                <a:gridCol w="2138550">
                  <a:extLst>
                    <a:ext uri="{9D8B030D-6E8A-4147-A177-3AD203B41FA5}">
                      <a16:colId xmlns:a16="http://schemas.microsoft.com/office/drawing/2014/main" val="20001"/>
                    </a:ext>
                  </a:extLst>
                </a:gridCol>
              </a:tblGrid>
              <a:tr h="748391">
                <a:tc>
                  <a:txBody>
                    <a:bodyPr/>
                    <a:lstStyle/>
                    <a:p>
                      <a:r>
                        <a:rPr lang="en-US" dirty="0" err="1"/>
                        <a:t>Cutt</a:t>
                      </a:r>
                      <a:r>
                        <a:rPr lang="en-US" baseline="0" dirty="0"/>
                        <a:t>-off date prior to which accounts are treated as pre-existing account under FATCA</a:t>
                      </a:r>
                      <a:endParaRPr lang="en-US" dirty="0"/>
                    </a:p>
                  </a:txBody>
                  <a:tcPr/>
                </a:tc>
                <a:tc>
                  <a:txBody>
                    <a:bodyPr/>
                    <a:lstStyle/>
                    <a:p>
                      <a:pPr algn="ctr"/>
                      <a:r>
                        <a:rPr lang="en-US" dirty="0"/>
                        <a:t>30.06.2014</a:t>
                      </a:r>
                    </a:p>
                  </a:txBody>
                  <a:tcPr/>
                </a:tc>
                <a:extLst>
                  <a:ext uri="{0D108BD9-81ED-4DB2-BD59-A6C34878D82A}">
                    <a16:rowId xmlns:a16="http://schemas.microsoft.com/office/drawing/2014/main" val="10000"/>
                  </a:ext>
                </a:extLst>
              </a:tr>
              <a:tr h="433592">
                <a:tc>
                  <a:txBody>
                    <a:bodyPr/>
                    <a:lstStyle/>
                    <a:p>
                      <a:r>
                        <a:rPr lang="en-US" dirty="0"/>
                        <a:t>Date for Considering</a:t>
                      </a:r>
                      <a:r>
                        <a:rPr lang="en-US" baseline="0" dirty="0"/>
                        <a:t> New Account under FATCA</a:t>
                      </a:r>
                      <a:endParaRPr lang="en-US" dirty="0"/>
                    </a:p>
                  </a:txBody>
                  <a:tcPr/>
                </a:tc>
                <a:tc>
                  <a:txBody>
                    <a:bodyPr/>
                    <a:lstStyle/>
                    <a:p>
                      <a:pPr algn="ctr"/>
                      <a:r>
                        <a:rPr lang="en-US" dirty="0"/>
                        <a:t>01.07.2014</a:t>
                      </a:r>
                    </a:p>
                  </a:txBody>
                  <a:tcPr/>
                </a:tc>
                <a:extLst>
                  <a:ext uri="{0D108BD9-81ED-4DB2-BD59-A6C34878D82A}">
                    <a16:rowId xmlns:a16="http://schemas.microsoft.com/office/drawing/2014/main" val="10001"/>
                  </a:ext>
                </a:extLst>
              </a:tr>
              <a:tr h="433592">
                <a:tc>
                  <a:txBody>
                    <a:bodyPr/>
                    <a:lstStyle/>
                    <a:p>
                      <a:r>
                        <a:rPr lang="en-US" dirty="0"/>
                        <a:t>FATCA came into force</a:t>
                      </a:r>
                      <a:r>
                        <a:rPr lang="en-US" baseline="0" dirty="0"/>
                        <a:t> in India</a:t>
                      </a:r>
                      <a:endParaRPr lang="en-US" dirty="0"/>
                    </a:p>
                  </a:txBody>
                  <a:tcPr/>
                </a:tc>
                <a:tc>
                  <a:txBody>
                    <a:bodyPr/>
                    <a:lstStyle/>
                    <a:p>
                      <a:pPr algn="ctr"/>
                      <a:r>
                        <a:rPr lang="en-US" dirty="0"/>
                        <a:t>31.08.2015</a:t>
                      </a:r>
                    </a:p>
                  </a:txBody>
                  <a:tcPr/>
                </a:tc>
                <a:extLst>
                  <a:ext uri="{0D108BD9-81ED-4DB2-BD59-A6C34878D82A}">
                    <a16:rowId xmlns:a16="http://schemas.microsoft.com/office/drawing/2014/main" val="10002"/>
                  </a:ext>
                </a:extLst>
              </a:tr>
              <a:tr h="433592">
                <a:tc>
                  <a:txBody>
                    <a:bodyPr/>
                    <a:lstStyle/>
                    <a:p>
                      <a:r>
                        <a:rPr lang="en-US" dirty="0"/>
                        <a:t>First reporting (for</a:t>
                      </a:r>
                      <a:r>
                        <a:rPr lang="en-US" baseline="0" dirty="0"/>
                        <a:t> </a:t>
                      </a:r>
                      <a:r>
                        <a:rPr lang="en-US" baseline="0" dirty="0" err="1"/>
                        <a:t>calender</a:t>
                      </a:r>
                      <a:r>
                        <a:rPr lang="en-US" baseline="0" dirty="0"/>
                        <a:t> year 2014) under FATCA</a:t>
                      </a:r>
                      <a:endParaRPr lang="en-US" dirty="0"/>
                    </a:p>
                  </a:txBody>
                  <a:tcPr/>
                </a:tc>
                <a:tc>
                  <a:txBody>
                    <a:bodyPr/>
                    <a:lstStyle/>
                    <a:p>
                      <a:pPr algn="ctr"/>
                      <a:r>
                        <a:rPr lang="en-US" dirty="0"/>
                        <a:t>10.09.2015</a:t>
                      </a:r>
                    </a:p>
                  </a:txBody>
                  <a:tcPr/>
                </a:tc>
                <a:extLst>
                  <a:ext uri="{0D108BD9-81ED-4DB2-BD59-A6C34878D82A}">
                    <a16:rowId xmlns:a16="http://schemas.microsoft.com/office/drawing/2014/main" val="10003"/>
                  </a:ext>
                </a:extLst>
              </a:tr>
              <a:tr h="748391">
                <a:tc>
                  <a:txBody>
                    <a:bodyPr/>
                    <a:lstStyle/>
                    <a:p>
                      <a:r>
                        <a:rPr lang="en-US" dirty="0" err="1"/>
                        <a:t>Cutt</a:t>
                      </a:r>
                      <a:r>
                        <a:rPr lang="en-US" dirty="0"/>
                        <a:t>-off  date prior to which accounts</a:t>
                      </a:r>
                      <a:r>
                        <a:rPr lang="en-US" baseline="0" dirty="0"/>
                        <a:t> are treated as pre-existing account under CRS</a:t>
                      </a:r>
                      <a:endParaRPr lang="en-US" dirty="0"/>
                    </a:p>
                  </a:txBody>
                  <a:tcPr/>
                </a:tc>
                <a:tc>
                  <a:txBody>
                    <a:bodyPr/>
                    <a:lstStyle/>
                    <a:p>
                      <a:pPr algn="ctr"/>
                      <a:r>
                        <a:rPr lang="en-US" dirty="0"/>
                        <a:t>31.12.2015</a:t>
                      </a:r>
                    </a:p>
                  </a:txBody>
                  <a:tcPr/>
                </a:tc>
                <a:extLst>
                  <a:ext uri="{0D108BD9-81ED-4DB2-BD59-A6C34878D82A}">
                    <a16:rowId xmlns:a16="http://schemas.microsoft.com/office/drawing/2014/main" val="10004"/>
                  </a:ext>
                </a:extLst>
              </a:tr>
              <a:tr h="433592">
                <a:tc>
                  <a:txBody>
                    <a:bodyPr/>
                    <a:lstStyle/>
                    <a:p>
                      <a:r>
                        <a:rPr lang="en-US" dirty="0"/>
                        <a:t>Date for</a:t>
                      </a:r>
                      <a:r>
                        <a:rPr lang="en-US" baseline="0" dirty="0"/>
                        <a:t> considering New Account under CRS</a:t>
                      </a:r>
                      <a:endParaRPr lang="en-US" dirty="0"/>
                    </a:p>
                  </a:txBody>
                  <a:tcPr/>
                </a:tc>
                <a:tc>
                  <a:txBody>
                    <a:bodyPr/>
                    <a:lstStyle/>
                    <a:p>
                      <a:pPr algn="ctr"/>
                      <a:r>
                        <a:rPr lang="en-US" dirty="0"/>
                        <a:t>01.01.2016</a:t>
                      </a:r>
                    </a:p>
                  </a:txBody>
                  <a:tcPr/>
                </a:tc>
                <a:extLst>
                  <a:ext uri="{0D108BD9-81ED-4DB2-BD59-A6C34878D82A}">
                    <a16:rowId xmlns:a16="http://schemas.microsoft.com/office/drawing/2014/main" val="10005"/>
                  </a:ext>
                </a:extLst>
              </a:tr>
              <a:tr h="433592">
                <a:tc>
                  <a:txBody>
                    <a:bodyPr/>
                    <a:lstStyle/>
                    <a:p>
                      <a:r>
                        <a:rPr lang="en-US" dirty="0"/>
                        <a:t>First</a:t>
                      </a:r>
                      <a:r>
                        <a:rPr lang="en-US" baseline="0" dirty="0"/>
                        <a:t> reporting (for </a:t>
                      </a:r>
                      <a:r>
                        <a:rPr lang="en-US" baseline="0" dirty="0" err="1"/>
                        <a:t>calender</a:t>
                      </a:r>
                      <a:r>
                        <a:rPr lang="en-US" baseline="0" dirty="0"/>
                        <a:t> year 2016) under CRS</a:t>
                      </a:r>
                      <a:endParaRPr lang="en-US" dirty="0"/>
                    </a:p>
                  </a:txBody>
                  <a:tcPr/>
                </a:tc>
                <a:tc>
                  <a:txBody>
                    <a:bodyPr/>
                    <a:lstStyle/>
                    <a:p>
                      <a:pPr algn="ctr"/>
                      <a:r>
                        <a:rPr lang="en-US" dirty="0"/>
                        <a:t>31.05.2017</a:t>
                      </a:r>
                    </a:p>
                  </a:txBody>
                  <a:tcPr/>
                </a:tc>
                <a:extLst>
                  <a:ext uri="{0D108BD9-81ED-4DB2-BD59-A6C34878D82A}">
                    <a16:rowId xmlns:a16="http://schemas.microsoft.com/office/drawing/2014/main" val="10006"/>
                  </a:ext>
                </a:extLst>
              </a:tr>
            </a:tbl>
          </a:graphicData>
        </a:graphic>
      </p:graphicFrame>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16</a:t>
            </a:fld>
            <a:endParaRPr lang="en-US" sz="1600" b="1" dirty="0"/>
          </a:p>
        </p:txBody>
      </p:sp>
      <p:sp>
        <p:nvSpPr>
          <p:cNvPr id="8" name="TextBox 7"/>
          <p:cNvSpPr txBox="1"/>
          <p:nvPr/>
        </p:nvSpPr>
        <p:spPr>
          <a:xfrm>
            <a:off x="143555" y="5414165"/>
            <a:ext cx="184731" cy="646331"/>
          </a:xfrm>
          <a:prstGeom prst="rect">
            <a:avLst/>
          </a:prstGeom>
          <a:noFill/>
        </p:spPr>
        <p:txBody>
          <a:bodyPr wrap="none" rtlCol="0">
            <a:spAutoFit/>
          </a:bodyPr>
          <a:lstStyle/>
          <a:p>
            <a:endParaRPr lang="en-US" b="1" dirty="0">
              <a:solidFill>
                <a:schemeClr val="bg1"/>
              </a:solidFill>
            </a:endParaRPr>
          </a:p>
          <a:p>
            <a:endParaRPr lang="en-US" b="1" dirty="0">
              <a:solidFill>
                <a:schemeClr val="bg1"/>
              </a:solidFill>
            </a:endParaRPr>
          </a:p>
        </p:txBody>
      </p:sp>
    </p:spTree>
    <p:extLst>
      <p:ext uri="{BB962C8B-B14F-4D97-AF65-F5344CB8AC3E}">
        <p14:creationId xmlns:p14="http://schemas.microsoft.com/office/powerpoint/2010/main" val="3658475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800" b="1" dirty="0"/>
              <a:t>Process of Reporting under FATCA and CRS</a:t>
            </a:r>
            <a:endParaRPr lang="en-US" sz="2400" b="1" u="sng"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17</a:t>
            </a:fld>
            <a:endParaRPr lang="en-US" sz="1600" b="1" dirty="0"/>
          </a:p>
        </p:txBody>
      </p:sp>
      <p:sp>
        <p:nvSpPr>
          <p:cNvPr id="7" name="Rectangle 6"/>
          <p:cNvSpPr/>
          <p:nvPr/>
        </p:nvSpPr>
        <p:spPr>
          <a:xfrm>
            <a:off x="448965" y="1596540"/>
            <a:ext cx="1527050" cy="916230"/>
          </a:xfrm>
          <a:prstGeom prst="rect">
            <a:avLst/>
          </a:prstGeom>
          <a:solidFill>
            <a:schemeClr val="lt1">
              <a:alpha val="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solidFill>
                  <a:schemeClr val="bg1"/>
                </a:solidFill>
              </a:rPr>
              <a:t>Reporting Financial Institutions</a:t>
            </a:r>
          </a:p>
        </p:txBody>
      </p:sp>
      <p:sp>
        <p:nvSpPr>
          <p:cNvPr id="11" name="Rectangle 10"/>
          <p:cNvSpPr/>
          <p:nvPr/>
        </p:nvSpPr>
        <p:spPr>
          <a:xfrm>
            <a:off x="1976015" y="2512770"/>
            <a:ext cx="1527050" cy="916230"/>
          </a:xfrm>
          <a:prstGeom prst="rect">
            <a:avLst/>
          </a:prstGeom>
          <a:solidFill>
            <a:schemeClr val="lt1">
              <a:alpha val="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solidFill>
                  <a:schemeClr val="bg1"/>
                </a:solidFill>
              </a:rPr>
              <a:t>Financial Accounts</a:t>
            </a:r>
          </a:p>
        </p:txBody>
      </p:sp>
      <p:sp>
        <p:nvSpPr>
          <p:cNvPr id="12" name="Rectangle 11"/>
          <p:cNvSpPr/>
          <p:nvPr/>
        </p:nvSpPr>
        <p:spPr>
          <a:xfrm>
            <a:off x="3503065" y="3429000"/>
            <a:ext cx="1527050" cy="916230"/>
          </a:xfrm>
          <a:prstGeom prst="rect">
            <a:avLst/>
          </a:prstGeom>
          <a:solidFill>
            <a:schemeClr val="lt1">
              <a:alpha val="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solidFill>
                  <a:schemeClr val="bg1"/>
                </a:solidFill>
              </a:rPr>
              <a:t>Reportable Accounts</a:t>
            </a:r>
          </a:p>
        </p:txBody>
      </p:sp>
      <p:sp>
        <p:nvSpPr>
          <p:cNvPr id="13" name="Rectangle 12"/>
          <p:cNvSpPr/>
          <p:nvPr/>
        </p:nvSpPr>
        <p:spPr>
          <a:xfrm>
            <a:off x="5030115" y="4327142"/>
            <a:ext cx="1527050" cy="916230"/>
          </a:xfrm>
          <a:prstGeom prst="rect">
            <a:avLst/>
          </a:prstGeom>
          <a:solidFill>
            <a:schemeClr val="lt1">
              <a:alpha val="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solidFill>
                  <a:schemeClr val="bg1"/>
                </a:solidFill>
              </a:rPr>
              <a:t>Due Diligence rules</a:t>
            </a:r>
          </a:p>
        </p:txBody>
      </p:sp>
      <p:sp>
        <p:nvSpPr>
          <p:cNvPr id="14" name="Rectangle 13"/>
          <p:cNvSpPr/>
          <p:nvPr/>
        </p:nvSpPr>
        <p:spPr>
          <a:xfrm>
            <a:off x="6557165" y="5243371"/>
            <a:ext cx="2443280" cy="1239729"/>
          </a:xfrm>
          <a:prstGeom prst="rect">
            <a:avLst/>
          </a:prstGeom>
          <a:solidFill>
            <a:schemeClr val="lt1">
              <a:alpha val="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solidFill>
                  <a:schemeClr val="bg1"/>
                </a:solidFill>
              </a:rPr>
              <a:t>Report the relevant information in respect of identified Reportable Accounts in Form 61B</a:t>
            </a:r>
          </a:p>
        </p:txBody>
      </p:sp>
      <p:sp>
        <p:nvSpPr>
          <p:cNvPr id="8" name="TextBox 7"/>
          <p:cNvSpPr txBox="1"/>
          <p:nvPr/>
        </p:nvSpPr>
        <p:spPr>
          <a:xfrm>
            <a:off x="394348" y="2824718"/>
            <a:ext cx="1356525" cy="369332"/>
          </a:xfrm>
          <a:prstGeom prst="rect">
            <a:avLst/>
          </a:prstGeom>
          <a:noFill/>
        </p:spPr>
        <p:txBody>
          <a:bodyPr wrap="none" rtlCol="0">
            <a:spAutoFit/>
          </a:bodyPr>
          <a:lstStyle/>
          <a:p>
            <a:r>
              <a:rPr lang="en-US" dirty="0">
                <a:solidFill>
                  <a:schemeClr val="bg1"/>
                </a:solidFill>
              </a:rPr>
              <a:t>Review their</a:t>
            </a:r>
          </a:p>
        </p:txBody>
      </p:sp>
      <p:sp>
        <p:nvSpPr>
          <p:cNvPr id="17" name="TextBox 16"/>
          <p:cNvSpPr txBox="1"/>
          <p:nvPr/>
        </p:nvSpPr>
        <p:spPr>
          <a:xfrm>
            <a:off x="1612312" y="3702449"/>
            <a:ext cx="1149674" cy="369332"/>
          </a:xfrm>
          <a:prstGeom prst="rect">
            <a:avLst/>
          </a:prstGeom>
          <a:noFill/>
        </p:spPr>
        <p:txBody>
          <a:bodyPr wrap="none" rtlCol="0">
            <a:spAutoFit/>
          </a:bodyPr>
          <a:lstStyle/>
          <a:p>
            <a:r>
              <a:rPr lang="en-US" dirty="0">
                <a:solidFill>
                  <a:schemeClr val="bg1"/>
                </a:solidFill>
              </a:rPr>
              <a:t>to identify</a:t>
            </a:r>
          </a:p>
        </p:txBody>
      </p:sp>
      <p:sp>
        <p:nvSpPr>
          <p:cNvPr id="18" name="TextBox 17"/>
          <p:cNvSpPr txBox="1"/>
          <p:nvPr/>
        </p:nvSpPr>
        <p:spPr>
          <a:xfrm>
            <a:off x="3044950" y="4600591"/>
            <a:ext cx="1259640" cy="369332"/>
          </a:xfrm>
          <a:prstGeom prst="rect">
            <a:avLst/>
          </a:prstGeom>
          <a:noFill/>
        </p:spPr>
        <p:txBody>
          <a:bodyPr wrap="none" rtlCol="0">
            <a:spAutoFit/>
          </a:bodyPr>
          <a:lstStyle/>
          <a:p>
            <a:r>
              <a:rPr lang="en-US" dirty="0">
                <a:solidFill>
                  <a:schemeClr val="bg1"/>
                </a:solidFill>
              </a:rPr>
              <a:t>By applying</a:t>
            </a:r>
          </a:p>
        </p:txBody>
      </p:sp>
      <p:sp>
        <p:nvSpPr>
          <p:cNvPr id="19" name="TextBox 18"/>
          <p:cNvSpPr txBox="1"/>
          <p:nvPr/>
        </p:nvSpPr>
        <p:spPr>
          <a:xfrm>
            <a:off x="4724705" y="5678569"/>
            <a:ext cx="1050288" cy="369332"/>
          </a:xfrm>
          <a:prstGeom prst="rect">
            <a:avLst/>
          </a:prstGeom>
          <a:noFill/>
        </p:spPr>
        <p:txBody>
          <a:bodyPr wrap="none" rtlCol="0">
            <a:spAutoFit/>
          </a:bodyPr>
          <a:lstStyle/>
          <a:p>
            <a:r>
              <a:rPr lang="en-US" dirty="0">
                <a:solidFill>
                  <a:schemeClr val="bg1"/>
                </a:solidFill>
              </a:rPr>
              <a:t>And then</a:t>
            </a:r>
          </a:p>
        </p:txBody>
      </p:sp>
      <p:cxnSp>
        <p:nvCxnSpPr>
          <p:cNvPr id="24" name="Straight Connector 23"/>
          <p:cNvCxnSpPr/>
          <p:nvPr/>
        </p:nvCxnSpPr>
        <p:spPr>
          <a:xfrm>
            <a:off x="1059785" y="2512770"/>
            <a:ext cx="0" cy="311948"/>
          </a:xfrm>
          <a:prstGeom prst="line">
            <a:avLst/>
          </a:prstGeom>
        </p:spPr>
        <p:style>
          <a:lnRef idx="3">
            <a:schemeClr val="accent1"/>
          </a:lnRef>
          <a:fillRef idx="0">
            <a:schemeClr val="accent1"/>
          </a:fillRef>
          <a:effectRef idx="2">
            <a:schemeClr val="accent1"/>
          </a:effectRef>
          <a:fontRef idx="minor">
            <a:schemeClr val="tx1"/>
          </a:fontRef>
        </p:style>
      </p:cxnSp>
      <p:cxnSp>
        <p:nvCxnSpPr>
          <p:cNvPr id="26" name="Straight Connector 25"/>
          <p:cNvCxnSpPr/>
          <p:nvPr/>
        </p:nvCxnSpPr>
        <p:spPr>
          <a:xfrm>
            <a:off x="2434130" y="3422462"/>
            <a:ext cx="0" cy="311948"/>
          </a:xfrm>
          <a:prstGeom prst="line">
            <a:avLst/>
          </a:prstGeom>
        </p:spPr>
        <p:style>
          <a:lnRef idx="3">
            <a:schemeClr val="accent1"/>
          </a:lnRef>
          <a:fillRef idx="0">
            <a:schemeClr val="accent1"/>
          </a:fillRef>
          <a:effectRef idx="2">
            <a:schemeClr val="accent1"/>
          </a:effectRef>
          <a:fontRef idx="minor">
            <a:schemeClr val="tx1"/>
          </a:fontRef>
        </p:style>
      </p:cxnSp>
      <p:cxnSp>
        <p:nvCxnSpPr>
          <p:cNvPr id="27" name="Straight Connector 26"/>
          <p:cNvCxnSpPr/>
          <p:nvPr/>
        </p:nvCxnSpPr>
        <p:spPr>
          <a:xfrm>
            <a:off x="3961180" y="4338692"/>
            <a:ext cx="0" cy="311948"/>
          </a:xfrm>
          <a:prstGeom prst="line">
            <a:avLst/>
          </a:prstGeom>
        </p:spPr>
        <p:style>
          <a:lnRef idx="3">
            <a:schemeClr val="accent1"/>
          </a:lnRef>
          <a:fillRef idx="0">
            <a:schemeClr val="accent1"/>
          </a:fillRef>
          <a:effectRef idx="2">
            <a:schemeClr val="accent1"/>
          </a:effectRef>
          <a:fontRef idx="minor">
            <a:schemeClr val="tx1"/>
          </a:fontRef>
        </p:style>
      </p:cxnSp>
      <p:cxnSp>
        <p:nvCxnSpPr>
          <p:cNvPr id="28" name="Straight Connector 27"/>
          <p:cNvCxnSpPr/>
          <p:nvPr/>
        </p:nvCxnSpPr>
        <p:spPr>
          <a:xfrm>
            <a:off x="5335525" y="5261460"/>
            <a:ext cx="0" cy="311948"/>
          </a:xfrm>
          <a:prstGeom prst="line">
            <a:avLst/>
          </a:prstGeom>
        </p:spPr>
        <p:style>
          <a:lnRef idx="3">
            <a:schemeClr val="accent1"/>
          </a:lnRef>
          <a:fillRef idx="0">
            <a:schemeClr val="accent1"/>
          </a:fillRef>
          <a:effectRef idx="2">
            <a:schemeClr val="accent1"/>
          </a:effectRef>
          <a:fontRef idx="minor">
            <a:schemeClr val="tx1"/>
          </a:fontRef>
        </p:style>
      </p:cxnSp>
      <p:cxnSp>
        <p:nvCxnSpPr>
          <p:cNvPr id="29" name="Straight Arrow Connector 28"/>
          <p:cNvCxnSpPr>
            <a:stCxn id="8" idx="2"/>
          </p:cNvCxnSpPr>
          <p:nvPr/>
        </p:nvCxnSpPr>
        <p:spPr>
          <a:xfrm>
            <a:off x="1072611" y="3194050"/>
            <a:ext cx="67826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1" name="Straight Arrow Connector 30"/>
          <p:cNvCxnSpPr/>
          <p:nvPr/>
        </p:nvCxnSpPr>
        <p:spPr>
          <a:xfrm>
            <a:off x="2403765" y="4071781"/>
            <a:ext cx="67826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2" name="Straight Arrow Connector 31"/>
          <p:cNvCxnSpPr/>
          <p:nvPr/>
        </p:nvCxnSpPr>
        <p:spPr>
          <a:xfrm>
            <a:off x="4000727" y="5016242"/>
            <a:ext cx="67826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3" name="Straight Arrow Connector 32"/>
          <p:cNvCxnSpPr/>
          <p:nvPr/>
        </p:nvCxnSpPr>
        <p:spPr>
          <a:xfrm>
            <a:off x="5335525" y="6062689"/>
            <a:ext cx="67826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7747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u="sng" dirty="0"/>
              <a:t>Accounts not required to be reviewed or reported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18</a:t>
            </a:fld>
            <a:endParaRPr lang="en-US" sz="1600" b="1" dirty="0"/>
          </a:p>
        </p:txBody>
      </p:sp>
      <p:sp>
        <p:nvSpPr>
          <p:cNvPr id="3" name="TextBox 2"/>
          <p:cNvSpPr txBox="1"/>
          <p:nvPr/>
        </p:nvSpPr>
        <p:spPr>
          <a:xfrm>
            <a:off x="296260" y="1901950"/>
            <a:ext cx="8551480" cy="4093428"/>
          </a:xfrm>
          <a:prstGeom prst="rect">
            <a:avLst/>
          </a:prstGeom>
          <a:noFill/>
        </p:spPr>
        <p:txBody>
          <a:bodyPr wrap="square" rtlCol="0">
            <a:spAutoFit/>
          </a:bodyPr>
          <a:lstStyle/>
          <a:p>
            <a:pPr algn="just"/>
            <a:r>
              <a:rPr lang="en-IN" sz="2000" b="1" dirty="0">
                <a:solidFill>
                  <a:schemeClr val="bg1"/>
                </a:solidFill>
              </a:rPr>
              <a:t>There are certain pre existing individual accounts which are not required</a:t>
            </a:r>
          </a:p>
          <a:p>
            <a:pPr algn="just"/>
            <a:r>
              <a:rPr lang="en-IN" sz="2000" b="1" dirty="0">
                <a:solidFill>
                  <a:schemeClr val="bg1"/>
                </a:solidFill>
              </a:rPr>
              <a:t>to be reviewed or reported. Rule 114H(3)(a) describes the criterion which is as</a:t>
            </a:r>
          </a:p>
          <a:p>
            <a:pPr algn="just"/>
            <a:r>
              <a:rPr lang="en-US" sz="2000" b="1" dirty="0">
                <a:solidFill>
                  <a:schemeClr val="bg1"/>
                </a:solidFill>
              </a:rPr>
              <a:t>follows:</a:t>
            </a:r>
          </a:p>
          <a:p>
            <a:pPr marL="342900" indent="-342900" algn="just">
              <a:buFont typeface="Arial" pitchFamily="34" charset="0"/>
              <a:buChar char="•"/>
            </a:pPr>
            <a:r>
              <a:rPr lang="en-IN" sz="2000" b="1" dirty="0">
                <a:solidFill>
                  <a:schemeClr val="bg1"/>
                </a:solidFill>
              </a:rPr>
              <a:t>In case of US reportable accounts</a:t>
            </a:r>
          </a:p>
          <a:p>
            <a:pPr marL="800100" lvl="1" indent="-438150" algn="just">
              <a:buFont typeface="Arial" pitchFamily="34" charset="0"/>
              <a:buChar char="•"/>
            </a:pPr>
            <a:r>
              <a:rPr lang="en-IN" sz="2000" b="1" dirty="0">
                <a:solidFill>
                  <a:schemeClr val="bg1"/>
                </a:solidFill>
              </a:rPr>
              <a:t>If the account balance or value as on 30th June, 2014 does not</a:t>
            </a:r>
          </a:p>
          <a:p>
            <a:pPr algn="just"/>
            <a:r>
              <a:rPr lang="en-US" sz="2000" b="1" dirty="0">
                <a:solidFill>
                  <a:schemeClr val="bg1"/>
                </a:solidFill>
              </a:rPr>
              <a:t>              exceed USD 50,000;</a:t>
            </a:r>
          </a:p>
          <a:p>
            <a:pPr marL="342900" indent="98425" algn="just">
              <a:buFont typeface="Arial" pitchFamily="34" charset="0"/>
              <a:buChar char="•"/>
            </a:pPr>
            <a:r>
              <a:rPr lang="en-IN" sz="2000" b="1" dirty="0">
                <a:solidFill>
                  <a:schemeClr val="bg1"/>
                </a:solidFill>
              </a:rPr>
              <a:t>      If the account is a cash value insurance contract or an annuity</a:t>
            </a:r>
          </a:p>
          <a:p>
            <a:pPr algn="just"/>
            <a:r>
              <a:rPr lang="en-IN" sz="2000" b="1" dirty="0">
                <a:solidFill>
                  <a:schemeClr val="bg1"/>
                </a:solidFill>
              </a:rPr>
              <a:t>              contract, and account balance or value as on 30th June, 2014 does</a:t>
            </a:r>
          </a:p>
          <a:p>
            <a:pPr algn="just"/>
            <a:r>
              <a:rPr lang="en-US" sz="2000" b="1" dirty="0">
                <a:solidFill>
                  <a:schemeClr val="bg1"/>
                </a:solidFill>
              </a:rPr>
              <a:t>              not exceed USD 250,000;</a:t>
            </a:r>
          </a:p>
          <a:p>
            <a:pPr marL="342900" indent="19050" algn="just">
              <a:buFont typeface="Arial" pitchFamily="34" charset="0"/>
              <a:buChar char="•"/>
            </a:pPr>
            <a:r>
              <a:rPr lang="en-IN" sz="2000" b="1" dirty="0">
                <a:solidFill>
                  <a:schemeClr val="bg1"/>
                </a:solidFill>
              </a:rPr>
              <a:t>       If the account is a cash value insurance contract or an annuity</a:t>
            </a:r>
          </a:p>
          <a:p>
            <a:pPr algn="just"/>
            <a:r>
              <a:rPr lang="en-IN" sz="2000" b="1" dirty="0">
                <a:solidFill>
                  <a:schemeClr val="bg1"/>
                </a:solidFill>
              </a:rPr>
              <a:t>              contract and the RFI, under any other law for the time being in</a:t>
            </a:r>
          </a:p>
          <a:p>
            <a:pPr algn="just"/>
            <a:r>
              <a:rPr lang="en-IN" sz="2000" b="1" dirty="0">
                <a:solidFill>
                  <a:schemeClr val="bg1"/>
                </a:solidFill>
              </a:rPr>
              <a:t>              force in India or of the USA, is prevented from selling such</a:t>
            </a:r>
          </a:p>
          <a:p>
            <a:pPr algn="just"/>
            <a:r>
              <a:rPr lang="en-IN" sz="2000" b="1" dirty="0">
                <a:solidFill>
                  <a:schemeClr val="bg1"/>
                </a:solidFill>
              </a:rPr>
              <a:t>              contract to a person who is a resident of the USA.</a:t>
            </a:r>
          </a:p>
        </p:txBody>
      </p:sp>
    </p:spTree>
    <p:extLst>
      <p:ext uri="{BB962C8B-B14F-4D97-AF65-F5344CB8AC3E}">
        <p14:creationId xmlns:p14="http://schemas.microsoft.com/office/powerpoint/2010/main" val="296935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u="sng" dirty="0"/>
              <a:t>Accounts not required to be reviewed or reported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19</a:t>
            </a:fld>
            <a:endParaRPr lang="en-US" sz="1600" b="1" dirty="0"/>
          </a:p>
        </p:txBody>
      </p:sp>
      <p:sp>
        <p:nvSpPr>
          <p:cNvPr id="3" name="TextBox 2"/>
          <p:cNvSpPr txBox="1"/>
          <p:nvPr/>
        </p:nvSpPr>
        <p:spPr>
          <a:xfrm>
            <a:off x="296260" y="1901950"/>
            <a:ext cx="8551480" cy="4524315"/>
          </a:xfrm>
          <a:prstGeom prst="rect">
            <a:avLst/>
          </a:prstGeom>
          <a:noFill/>
        </p:spPr>
        <p:txBody>
          <a:bodyPr wrap="square" rtlCol="0">
            <a:spAutoFit/>
          </a:bodyPr>
          <a:lstStyle/>
          <a:p>
            <a:pPr marL="285750" indent="-285750" algn="just">
              <a:buFont typeface="Arial" pitchFamily="34" charset="0"/>
              <a:buChar char="•"/>
            </a:pPr>
            <a:r>
              <a:rPr lang="en-IN" b="1" dirty="0">
                <a:solidFill>
                  <a:schemeClr val="bg1"/>
                </a:solidFill>
              </a:rPr>
              <a:t> </a:t>
            </a:r>
            <a:r>
              <a:rPr lang="en-IN" sz="2400" b="1" dirty="0">
                <a:solidFill>
                  <a:schemeClr val="bg1"/>
                </a:solidFill>
              </a:rPr>
              <a:t>In case of other reportable accounts</a:t>
            </a:r>
          </a:p>
          <a:p>
            <a:pPr algn="just"/>
            <a:endParaRPr lang="en-IN" sz="2400" b="1" dirty="0">
              <a:solidFill>
                <a:schemeClr val="bg1"/>
              </a:solidFill>
            </a:endParaRPr>
          </a:p>
          <a:p>
            <a:pPr marL="993775" indent="-363538" algn="just">
              <a:buFont typeface="Arial" pitchFamily="34" charset="0"/>
              <a:buChar char="•"/>
            </a:pPr>
            <a:r>
              <a:rPr lang="en-IN" sz="2400" b="1" dirty="0">
                <a:solidFill>
                  <a:schemeClr val="bg1"/>
                </a:solidFill>
              </a:rPr>
              <a:t>If it is a cash value insurance contract or an annuity contract and RFI, under any   other law for the time being in force in India, is prevented from selling such contract to a person who is not a tax </a:t>
            </a:r>
            <a:r>
              <a:rPr lang="en-US" sz="2400" b="1" dirty="0">
                <a:solidFill>
                  <a:schemeClr val="bg1"/>
                </a:solidFill>
              </a:rPr>
              <a:t>resident of India.</a:t>
            </a:r>
          </a:p>
          <a:p>
            <a:pPr marL="630238" algn="just"/>
            <a:endParaRPr lang="en-US" sz="2400" b="1" dirty="0">
              <a:solidFill>
                <a:schemeClr val="bg1"/>
              </a:solidFill>
            </a:endParaRPr>
          </a:p>
          <a:p>
            <a:pPr marL="993775" indent="-363538" algn="just">
              <a:buFont typeface="Arial" pitchFamily="34" charset="0"/>
              <a:buChar char="•"/>
            </a:pPr>
            <a:r>
              <a:rPr lang="en-IN" sz="2400" b="1" dirty="0">
                <a:solidFill>
                  <a:schemeClr val="bg1"/>
                </a:solidFill>
              </a:rPr>
              <a:t>All other accounts are required to be reviewed unless they are excluded </a:t>
            </a:r>
            <a:r>
              <a:rPr lang="en-US" sz="2400" b="1" dirty="0">
                <a:solidFill>
                  <a:schemeClr val="bg1"/>
                </a:solidFill>
              </a:rPr>
              <a:t>accounts. </a:t>
            </a:r>
            <a:r>
              <a:rPr lang="en-IN" sz="2400" b="1" dirty="0">
                <a:solidFill>
                  <a:schemeClr val="bg1"/>
                </a:solidFill>
              </a:rPr>
              <a:t>Thus it can be seen that while there is threshold account balance below which pre existing individual accounts are not required to be reviewed and reported </a:t>
            </a:r>
            <a:r>
              <a:rPr lang="en-US" sz="2400" b="1" dirty="0">
                <a:solidFill>
                  <a:schemeClr val="bg1"/>
                </a:solidFill>
              </a:rPr>
              <a:t>under FATCA,</a:t>
            </a:r>
          </a:p>
        </p:txBody>
      </p:sp>
    </p:spTree>
    <p:extLst>
      <p:ext uri="{BB962C8B-B14F-4D97-AF65-F5344CB8AC3E}">
        <p14:creationId xmlns:p14="http://schemas.microsoft.com/office/powerpoint/2010/main" val="90355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Why FATCA (Foreign Account Tax Compliance Act, 2010)</a:t>
            </a:r>
          </a:p>
        </p:txBody>
      </p:sp>
      <p:sp>
        <p:nvSpPr>
          <p:cNvPr id="3" name="Content Placeholder 2"/>
          <p:cNvSpPr>
            <a:spLocks noGrp="1"/>
          </p:cNvSpPr>
          <p:nvPr>
            <p:ph idx="1"/>
          </p:nvPr>
        </p:nvSpPr>
        <p:spPr>
          <a:xfrm>
            <a:off x="143555" y="1749245"/>
            <a:ext cx="8229600" cy="4428445"/>
          </a:xfrm>
        </p:spPr>
        <p:txBody>
          <a:bodyPr/>
          <a:lstStyle/>
          <a:p>
            <a:r>
              <a:rPr lang="en-US" dirty="0"/>
              <a:t>Background of USA Taxation for Individual and Corporation.</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2</a:t>
            </a:fld>
            <a:endParaRPr lang="en-US" sz="1600" b="1" dirty="0"/>
          </a:p>
        </p:txBody>
      </p:sp>
    </p:spTree>
    <p:extLst>
      <p:ext uri="{BB962C8B-B14F-4D97-AF65-F5344CB8AC3E}">
        <p14:creationId xmlns:p14="http://schemas.microsoft.com/office/powerpoint/2010/main" val="4103309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233" y="1326696"/>
            <a:ext cx="7924190" cy="532180"/>
          </a:xfrm>
        </p:spPr>
        <p:txBody>
          <a:bodyPr>
            <a:noAutofit/>
          </a:bodyPr>
          <a:lstStyle/>
          <a:p>
            <a:r>
              <a:rPr lang="en-US" sz="2400" b="1" u="sng" dirty="0"/>
              <a:t>Due Diligence 	for Pre-existing Entity Accounts</a:t>
            </a:r>
            <a:br>
              <a:rPr lang="en-US" sz="2400" b="1" u="sng" dirty="0"/>
            </a:br>
            <a:r>
              <a:rPr lang="en-US" sz="2400" b="1" dirty="0"/>
              <a:t>Accounts not required to be reported or reviewed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20</a:t>
            </a:fld>
            <a:endParaRPr lang="en-US" sz="1600" b="1" dirty="0"/>
          </a:p>
        </p:txBody>
      </p:sp>
      <p:sp>
        <p:nvSpPr>
          <p:cNvPr id="3" name="TextBox 2"/>
          <p:cNvSpPr txBox="1"/>
          <p:nvPr/>
        </p:nvSpPr>
        <p:spPr>
          <a:xfrm>
            <a:off x="360237" y="2207360"/>
            <a:ext cx="8551480" cy="3477875"/>
          </a:xfrm>
          <a:prstGeom prst="rect">
            <a:avLst/>
          </a:prstGeom>
          <a:noFill/>
        </p:spPr>
        <p:txBody>
          <a:bodyPr wrap="square" rtlCol="0">
            <a:spAutoFit/>
          </a:bodyPr>
          <a:lstStyle/>
          <a:p>
            <a:pPr algn="just"/>
            <a:r>
              <a:rPr lang="en-IN" sz="2000" dirty="0">
                <a:solidFill>
                  <a:schemeClr val="bg1"/>
                </a:solidFill>
              </a:rPr>
              <a:t>There are certain categories of pre-existing entity accounts which are not required to be reviewed, identified or reported. These have been defined in Rule </a:t>
            </a:r>
            <a:r>
              <a:rPr lang="en-US" sz="2000" dirty="0">
                <a:solidFill>
                  <a:schemeClr val="bg1"/>
                </a:solidFill>
              </a:rPr>
              <a:t>114H(5)(a). These are</a:t>
            </a:r>
          </a:p>
          <a:p>
            <a:pPr algn="just"/>
            <a:endParaRPr lang="en-US" sz="2000" dirty="0">
              <a:solidFill>
                <a:schemeClr val="bg1"/>
              </a:solidFill>
            </a:endParaRPr>
          </a:p>
          <a:p>
            <a:pPr marL="285750" indent="-285750" algn="just">
              <a:buFont typeface="Arial" pitchFamily="34" charset="0"/>
              <a:buChar char="•"/>
            </a:pPr>
            <a:r>
              <a:rPr lang="en-IN" sz="2000" dirty="0">
                <a:solidFill>
                  <a:schemeClr val="bg1"/>
                </a:solidFill>
              </a:rPr>
              <a:t>In case of US reportable accounts if the aggregate account balance or value as on 30.6.2014 does not exceed an amount equivalent to USD 250,000 or the end of any subsequent calendar year;</a:t>
            </a:r>
          </a:p>
          <a:p>
            <a:pPr algn="just"/>
            <a:endParaRPr lang="en-IN" sz="2000" dirty="0">
              <a:solidFill>
                <a:schemeClr val="bg1"/>
              </a:solidFill>
            </a:endParaRPr>
          </a:p>
          <a:p>
            <a:pPr marL="285750" indent="-285750" algn="just">
              <a:buFont typeface="Arial" pitchFamily="34" charset="0"/>
              <a:buChar char="•"/>
            </a:pPr>
            <a:r>
              <a:rPr lang="en-IN" sz="2000" dirty="0">
                <a:solidFill>
                  <a:schemeClr val="bg1"/>
                </a:solidFill>
              </a:rPr>
              <a:t>In case of other reportable accounts if the balance or value as  on 31.12.2015 does not exceed an amount equivalent to USD 250,000 or the end of any subsequent calendar year.</a:t>
            </a:r>
            <a:endParaRPr lang="en-US" sz="2000" b="1" dirty="0">
              <a:solidFill>
                <a:schemeClr val="bg1"/>
              </a:solidFill>
            </a:endParaRPr>
          </a:p>
        </p:txBody>
      </p:sp>
    </p:spTree>
    <p:extLst>
      <p:ext uri="{BB962C8B-B14F-4D97-AF65-F5344CB8AC3E}">
        <p14:creationId xmlns:p14="http://schemas.microsoft.com/office/powerpoint/2010/main" val="3072395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990" y="2360065"/>
            <a:ext cx="7924190" cy="532180"/>
          </a:xfrm>
        </p:spPr>
        <p:txBody>
          <a:bodyPr>
            <a:noAutofit/>
          </a:bodyPr>
          <a:lstStyle/>
          <a:p>
            <a:pPr algn="ctr"/>
            <a:r>
              <a:rPr lang="en-US" sz="4400" b="1" dirty="0"/>
              <a:t>Thank you.</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21</a:t>
            </a:fld>
            <a:endParaRPr lang="en-US" sz="1600" b="1" dirty="0"/>
          </a:p>
        </p:txBody>
      </p:sp>
      <p:sp>
        <p:nvSpPr>
          <p:cNvPr id="3" name="TextBox 2"/>
          <p:cNvSpPr txBox="1"/>
          <p:nvPr/>
        </p:nvSpPr>
        <p:spPr>
          <a:xfrm>
            <a:off x="296260" y="4203187"/>
            <a:ext cx="8551480" cy="2585323"/>
          </a:xfrm>
          <a:prstGeom prst="rect">
            <a:avLst/>
          </a:prstGeom>
          <a:noFill/>
        </p:spPr>
        <p:txBody>
          <a:bodyPr wrap="square" rtlCol="0">
            <a:spAutoFit/>
          </a:bodyPr>
          <a:lstStyle/>
          <a:p>
            <a:pPr algn="just"/>
            <a:r>
              <a:rPr lang="en-US" b="1" dirty="0">
                <a:solidFill>
                  <a:schemeClr val="bg1"/>
                </a:solidFill>
              </a:rPr>
              <a:t>P. K Modi &amp; CO.</a:t>
            </a:r>
          </a:p>
          <a:p>
            <a:pPr algn="just"/>
            <a:r>
              <a:rPr lang="en-US" b="1" dirty="0">
                <a:solidFill>
                  <a:schemeClr val="bg1"/>
                </a:solidFill>
              </a:rPr>
              <a:t>Chartered Accountants</a:t>
            </a:r>
          </a:p>
          <a:p>
            <a:pPr algn="just"/>
            <a:endParaRPr lang="en-US" b="1" dirty="0">
              <a:solidFill>
                <a:schemeClr val="bg1"/>
              </a:solidFill>
            </a:endParaRPr>
          </a:p>
          <a:p>
            <a:pPr algn="just"/>
            <a:r>
              <a:rPr lang="en-US" b="1" dirty="0">
                <a:solidFill>
                  <a:schemeClr val="bg1"/>
                </a:solidFill>
              </a:rPr>
              <a:t>A- 411, </a:t>
            </a:r>
            <a:r>
              <a:rPr lang="en-US" b="1" dirty="0" err="1">
                <a:solidFill>
                  <a:schemeClr val="bg1"/>
                </a:solidFill>
              </a:rPr>
              <a:t>Safal</a:t>
            </a:r>
            <a:r>
              <a:rPr lang="en-US" b="1" dirty="0">
                <a:solidFill>
                  <a:schemeClr val="bg1"/>
                </a:solidFill>
              </a:rPr>
              <a:t> Pegasus, 100ft </a:t>
            </a:r>
            <a:r>
              <a:rPr lang="en-US" b="1" dirty="0" err="1">
                <a:solidFill>
                  <a:schemeClr val="bg1"/>
                </a:solidFill>
              </a:rPr>
              <a:t>Anand</a:t>
            </a:r>
            <a:r>
              <a:rPr lang="en-US" b="1" dirty="0">
                <a:solidFill>
                  <a:schemeClr val="bg1"/>
                </a:solidFill>
              </a:rPr>
              <a:t> Nagar Road</a:t>
            </a:r>
          </a:p>
          <a:p>
            <a:pPr algn="just"/>
            <a:r>
              <a:rPr lang="en-US" b="1" dirty="0" err="1">
                <a:solidFill>
                  <a:schemeClr val="bg1"/>
                </a:solidFill>
              </a:rPr>
              <a:t>Prahalad</a:t>
            </a:r>
            <a:r>
              <a:rPr lang="en-US" b="1" dirty="0">
                <a:solidFill>
                  <a:schemeClr val="bg1"/>
                </a:solidFill>
              </a:rPr>
              <a:t> Nagar, Satellite, Ahmedabad -380015.</a:t>
            </a:r>
          </a:p>
          <a:p>
            <a:pPr algn="just"/>
            <a:r>
              <a:rPr lang="en-US" b="1" dirty="0">
                <a:solidFill>
                  <a:schemeClr val="bg1"/>
                </a:solidFill>
              </a:rPr>
              <a:t>079 40065204. (M)  9824014310  pkm@pkmodi.com</a:t>
            </a:r>
          </a:p>
          <a:p>
            <a:pPr algn="just"/>
            <a:r>
              <a:rPr lang="en-US" b="1" dirty="0">
                <a:solidFill>
                  <a:schemeClr val="bg1"/>
                </a:solidFill>
              </a:rPr>
              <a:t>www.pkmodi.com</a:t>
            </a:r>
          </a:p>
          <a:p>
            <a:pPr algn="just"/>
            <a:endParaRPr lang="en-US" b="1" dirty="0">
              <a:solidFill>
                <a:schemeClr val="bg1"/>
              </a:solidFill>
            </a:endParaRPr>
          </a:p>
          <a:p>
            <a:pPr algn="just"/>
            <a:endParaRPr lang="en-US" b="1" dirty="0">
              <a:solidFill>
                <a:schemeClr val="bg1"/>
              </a:solidFill>
            </a:endParaRPr>
          </a:p>
        </p:txBody>
      </p:sp>
      <p:cxnSp>
        <p:nvCxnSpPr>
          <p:cNvPr id="8" name="Straight Connector 7"/>
          <p:cNvCxnSpPr/>
          <p:nvPr/>
        </p:nvCxnSpPr>
        <p:spPr>
          <a:xfrm>
            <a:off x="296260" y="4203187"/>
            <a:ext cx="8551480"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26340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USA Tax Payer : </a:t>
            </a:r>
            <a:r>
              <a:rPr lang="en-US" sz="2400" b="1" u="sng" dirty="0"/>
              <a:t>GIST of Taxation - Individual</a:t>
            </a:r>
          </a:p>
        </p:txBody>
      </p:sp>
      <p:sp>
        <p:nvSpPr>
          <p:cNvPr id="3" name="Content Placeholder 2"/>
          <p:cNvSpPr>
            <a:spLocks noGrp="1"/>
          </p:cNvSpPr>
          <p:nvPr>
            <p:ph idx="1"/>
          </p:nvPr>
        </p:nvSpPr>
        <p:spPr>
          <a:xfrm>
            <a:off x="143555" y="1749245"/>
            <a:ext cx="8856890" cy="4581151"/>
          </a:xfrm>
        </p:spPr>
        <p:txBody>
          <a:bodyPr>
            <a:normAutofit/>
          </a:bodyPr>
          <a:lstStyle/>
          <a:p>
            <a:r>
              <a:rPr lang="en-US" sz="2400" dirty="0"/>
              <a:t>Tax Payer under U.S. Law (International Revenue Code).</a:t>
            </a:r>
          </a:p>
          <a:p>
            <a:pPr marL="0" indent="0">
              <a:buNone/>
            </a:pPr>
            <a:endParaRPr lang="en-US" sz="2400" dirty="0"/>
          </a:p>
          <a:p>
            <a:pPr marL="536575" indent="361950"/>
            <a:r>
              <a:rPr lang="en-US" sz="2400" dirty="0"/>
              <a:t>Citizen</a:t>
            </a:r>
          </a:p>
          <a:p>
            <a:pPr marL="536575" indent="361950"/>
            <a:r>
              <a:rPr lang="en-US" sz="2400" dirty="0"/>
              <a:t>Green Card Holder</a:t>
            </a:r>
          </a:p>
          <a:p>
            <a:pPr marL="536575" indent="361950"/>
            <a:r>
              <a:rPr lang="en-US" sz="2400" dirty="0"/>
              <a:t>Stay in U.S – 31 days during current year and 183 days in 3    </a:t>
            </a:r>
          </a:p>
          <a:p>
            <a:pPr marL="536575" indent="0">
              <a:buNone/>
            </a:pPr>
            <a:r>
              <a:rPr lang="en-US" sz="2400" dirty="0"/>
              <a:t>     years including relevant tax year, etc.</a:t>
            </a:r>
          </a:p>
          <a:p>
            <a:pPr marL="536575" indent="361950"/>
            <a:r>
              <a:rPr lang="en-US" sz="2400" dirty="0"/>
              <a:t>Others.</a:t>
            </a:r>
          </a:p>
          <a:p>
            <a:pPr marL="536575" indent="361950"/>
            <a:endParaRPr lang="en-US" sz="2400" dirty="0"/>
          </a:p>
          <a:p>
            <a:pPr marL="0" indent="441325"/>
            <a:r>
              <a:rPr lang="en-US" sz="2400" dirty="0"/>
              <a:t>Income Tax levied at Federal, State and Local Level.</a:t>
            </a:r>
          </a:p>
          <a:p>
            <a:pPr marL="0" indent="441325"/>
            <a:r>
              <a:rPr lang="en-US" sz="2400" dirty="0"/>
              <a:t>Tax Rate at Federal level is graduated.</a:t>
            </a:r>
          </a:p>
          <a:p>
            <a:pPr marL="0" indent="0">
              <a:buNone/>
            </a:pPr>
            <a:endParaRPr lang="en-US" sz="2400" dirty="0"/>
          </a:p>
          <a:p>
            <a:endParaRPr lang="en-US" sz="2400" dirty="0"/>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3</a:t>
            </a:fld>
            <a:endParaRPr lang="en-US" sz="1600" b="1" dirty="0"/>
          </a:p>
        </p:txBody>
      </p:sp>
    </p:spTree>
    <p:extLst>
      <p:ext uri="{BB962C8B-B14F-4D97-AF65-F5344CB8AC3E}">
        <p14:creationId xmlns:p14="http://schemas.microsoft.com/office/powerpoint/2010/main" val="156369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USA Tax Payer : </a:t>
            </a:r>
            <a:r>
              <a:rPr lang="en-US" sz="2400" b="1" u="sng" dirty="0"/>
              <a:t>GIST of Taxation - Individual</a:t>
            </a:r>
          </a:p>
        </p:txBody>
      </p:sp>
      <p:sp>
        <p:nvSpPr>
          <p:cNvPr id="3" name="Content Placeholder 2"/>
          <p:cNvSpPr>
            <a:spLocks noGrp="1"/>
          </p:cNvSpPr>
          <p:nvPr>
            <p:ph idx="1"/>
          </p:nvPr>
        </p:nvSpPr>
        <p:spPr>
          <a:xfrm>
            <a:off x="143555" y="1749245"/>
            <a:ext cx="8856890" cy="4581151"/>
          </a:xfrm>
        </p:spPr>
        <p:txBody>
          <a:bodyPr>
            <a:normAutofit/>
          </a:bodyPr>
          <a:lstStyle/>
          <a:p>
            <a:r>
              <a:rPr lang="en-US" sz="2400" dirty="0"/>
              <a:t>Taxation includes Income Tax, Social Security Tax and Medicare Tax.</a:t>
            </a:r>
          </a:p>
          <a:p>
            <a:r>
              <a:rPr lang="en-US" sz="2400" dirty="0"/>
              <a:t>Married Individual has option to file I.T. Return Jointly or Separately</a:t>
            </a:r>
          </a:p>
          <a:p>
            <a:r>
              <a:rPr lang="en-US" sz="2400" dirty="0"/>
              <a:t>Provision of Personal Deduction $4050</a:t>
            </a:r>
          </a:p>
          <a:p>
            <a:r>
              <a:rPr lang="en-US" sz="2400" dirty="0"/>
              <a:t>Provision of Standard Deduction @$6300 / 12600</a:t>
            </a:r>
          </a:p>
          <a:p>
            <a:r>
              <a:rPr lang="en-US" sz="2400" dirty="0"/>
              <a:t>Tax Return to be filed before 15</a:t>
            </a:r>
            <a:r>
              <a:rPr lang="en-US" sz="2400" baseline="30000" dirty="0"/>
              <a:t>th</a:t>
            </a:r>
            <a:r>
              <a:rPr lang="en-US" sz="2400" dirty="0"/>
              <a:t> April</a:t>
            </a:r>
          </a:p>
          <a:p>
            <a:r>
              <a:rPr lang="en-US" sz="2400" dirty="0"/>
              <a:t>Calendar year will be Tax year.</a:t>
            </a:r>
          </a:p>
          <a:p>
            <a:r>
              <a:rPr lang="en-US" sz="2400" dirty="0"/>
              <a:t>Tax Return Adjustment up to 3 years by IRS.</a:t>
            </a:r>
          </a:p>
          <a:p>
            <a:r>
              <a:rPr lang="en-US" sz="2400" dirty="0"/>
              <a:t>Gift received from Foreign Person in aggregate value &gt; $15670 per</a:t>
            </a:r>
          </a:p>
          <a:p>
            <a:pPr marL="0" indent="0">
              <a:buNone/>
            </a:pPr>
            <a:r>
              <a:rPr lang="en-US" sz="2400" dirty="0"/>
              <a:t>      year Tax year – No Reporting,  in excess Form 3520.</a:t>
            </a:r>
          </a:p>
          <a:p>
            <a:pPr marL="0" indent="0">
              <a:buNone/>
            </a:pPr>
            <a:endParaRPr lang="en-US" sz="2400" dirty="0"/>
          </a:p>
          <a:p>
            <a:pPr marL="0" indent="0">
              <a:buNone/>
            </a:pPr>
            <a:endParaRPr lang="en-US" sz="2400" dirty="0"/>
          </a:p>
          <a:p>
            <a:endParaRPr lang="en-US" sz="2400" dirty="0"/>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4</a:t>
            </a:fld>
            <a:endParaRPr lang="en-US" sz="1600" b="1" dirty="0"/>
          </a:p>
        </p:txBody>
      </p:sp>
    </p:spTree>
    <p:extLst>
      <p:ext uri="{BB962C8B-B14F-4D97-AF65-F5344CB8AC3E}">
        <p14:creationId xmlns:p14="http://schemas.microsoft.com/office/powerpoint/2010/main" val="2274077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USA Tax Payer : </a:t>
            </a:r>
            <a:r>
              <a:rPr lang="en-US" sz="2400" b="1" u="sng" dirty="0"/>
              <a:t>GIST of Taxation - Individual</a:t>
            </a:r>
          </a:p>
        </p:txBody>
      </p:sp>
      <p:sp>
        <p:nvSpPr>
          <p:cNvPr id="3" name="Content Placeholder 2"/>
          <p:cNvSpPr>
            <a:spLocks noGrp="1"/>
          </p:cNvSpPr>
          <p:nvPr>
            <p:ph idx="1"/>
          </p:nvPr>
        </p:nvSpPr>
        <p:spPr>
          <a:xfrm>
            <a:off x="143555" y="1749245"/>
            <a:ext cx="8856890" cy="4581151"/>
          </a:xfrm>
        </p:spPr>
        <p:txBody>
          <a:bodyPr>
            <a:normAutofit/>
          </a:bodyPr>
          <a:lstStyle/>
          <a:p>
            <a:r>
              <a:rPr lang="en-US" sz="2400" dirty="0"/>
              <a:t>Generally Form 1040 - EZ to be filed with w.2 or Schedule – A and Schedule – B.</a:t>
            </a:r>
          </a:p>
          <a:p>
            <a:pPr marL="0" indent="0">
              <a:buNone/>
            </a:pPr>
            <a:endParaRPr lang="en-US" sz="2400" dirty="0"/>
          </a:p>
          <a:p>
            <a:r>
              <a:rPr lang="en-US" sz="2400" dirty="0"/>
              <a:t>Ownership or Signature Authority over Foreign Bank Account – FBAR Form 114.</a:t>
            </a:r>
          </a:p>
          <a:p>
            <a:endParaRPr lang="en-US" sz="2400" dirty="0"/>
          </a:p>
          <a:p>
            <a:pPr marL="0" indent="0">
              <a:buNone/>
            </a:pPr>
            <a:endParaRPr lang="en-US" sz="2400" dirty="0"/>
          </a:p>
          <a:p>
            <a:pPr marL="0" indent="0">
              <a:buNone/>
            </a:pPr>
            <a:endParaRPr lang="en-US" sz="2400" dirty="0"/>
          </a:p>
          <a:p>
            <a:endParaRPr lang="en-US" sz="2400" dirty="0"/>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5</a:t>
            </a:fld>
            <a:endParaRPr lang="en-US" sz="1600" b="1" dirty="0"/>
          </a:p>
        </p:txBody>
      </p:sp>
    </p:spTree>
    <p:extLst>
      <p:ext uri="{BB962C8B-B14F-4D97-AF65-F5344CB8AC3E}">
        <p14:creationId xmlns:p14="http://schemas.microsoft.com/office/powerpoint/2010/main" val="39329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Foreign Bank Account Reporting (FBAR)</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r>
              <a:rPr lang="en-US" sz="2400" dirty="0"/>
              <a:t>US Tax Payer has to answer “Yes” on Form 1040. Schedule B, </a:t>
            </a:r>
          </a:p>
          <a:p>
            <a:pPr marL="0" indent="0">
              <a:buNone/>
            </a:pPr>
            <a:r>
              <a:rPr lang="en-US" sz="2400" dirty="0"/>
              <a:t>      Part –III.  Each Category of Tax Payer has different requirements to  </a:t>
            </a:r>
          </a:p>
          <a:p>
            <a:pPr marL="0" indent="0">
              <a:buNone/>
            </a:pPr>
            <a:r>
              <a:rPr lang="en-US" sz="2400" dirty="0"/>
              <a:t>      comply with.</a:t>
            </a:r>
          </a:p>
          <a:p>
            <a:pPr marL="0" indent="0">
              <a:buNone/>
            </a:pPr>
            <a:endParaRPr lang="en-US" sz="2400" dirty="0"/>
          </a:p>
          <a:p>
            <a:r>
              <a:rPr lang="en-US" sz="2400" dirty="0"/>
              <a:t>Annual Filing June – 30. No Extension.</a:t>
            </a:r>
          </a:p>
          <a:p>
            <a:r>
              <a:rPr lang="en-US" sz="2400" dirty="0"/>
              <a:t>Aggregate account balance of all foreign accounts </a:t>
            </a:r>
          </a:p>
          <a:p>
            <a:pPr marL="0" indent="0">
              <a:buNone/>
            </a:pPr>
            <a:r>
              <a:rPr lang="en-US" sz="2400" dirty="0"/>
              <a:t>     =/&gt;USD 10,000 at anytime during the tax year.</a:t>
            </a:r>
          </a:p>
          <a:p>
            <a:pPr marL="993775" indent="-268288">
              <a:buNone/>
            </a:pPr>
            <a:endParaRPr lang="en-US" sz="2400" dirty="0"/>
          </a:p>
          <a:p>
            <a:pPr marL="0" indent="0">
              <a:buNone/>
            </a:pPr>
            <a:endParaRPr lang="en-US" sz="2400" dirty="0"/>
          </a:p>
          <a:p>
            <a:pPr marL="0" indent="0">
              <a:buNone/>
            </a:pPr>
            <a:endParaRPr lang="en-US" sz="2400" dirty="0"/>
          </a:p>
          <a:p>
            <a:endParaRPr lang="en-US" sz="2400" dirty="0"/>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6</a:t>
            </a:fld>
            <a:endParaRPr lang="en-US" sz="1600" b="1" dirty="0"/>
          </a:p>
        </p:txBody>
      </p:sp>
    </p:spTree>
    <p:extLst>
      <p:ext uri="{BB962C8B-B14F-4D97-AF65-F5344CB8AC3E}">
        <p14:creationId xmlns:p14="http://schemas.microsoft.com/office/powerpoint/2010/main" val="163795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Foreign Bank Account Reporting (FBAR)</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r>
              <a:rPr lang="en-US" sz="2400" dirty="0"/>
              <a:t>Foreign Account includes :</a:t>
            </a:r>
          </a:p>
          <a:p>
            <a:pPr marL="993775" indent="-268288"/>
            <a:r>
              <a:rPr lang="en-US" sz="2400" dirty="0"/>
              <a:t>Bank Account</a:t>
            </a:r>
          </a:p>
          <a:p>
            <a:pPr marL="993775" indent="-268288"/>
            <a:r>
              <a:rPr lang="en-US" sz="2400" dirty="0"/>
              <a:t>Securities Account (Demat Account)</a:t>
            </a:r>
          </a:p>
          <a:p>
            <a:pPr marL="993775" indent="-268288"/>
            <a:r>
              <a:rPr lang="en-US" sz="2400" dirty="0"/>
              <a:t>NBFC Deposit</a:t>
            </a:r>
          </a:p>
          <a:p>
            <a:pPr marL="993775" indent="-268288"/>
            <a:r>
              <a:rPr lang="en-US" sz="2400" dirty="0"/>
              <a:t>Account with Brokers for Options, or future for commodity and security.</a:t>
            </a:r>
          </a:p>
          <a:p>
            <a:pPr marL="993775" indent="-268288"/>
            <a:r>
              <a:rPr lang="en-US" sz="2400" dirty="0"/>
              <a:t>Account with Mutual funds.</a:t>
            </a:r>
          </a:p>
          <a:p>
            <a:pPr marL="361950" indent="-361950"/>
            <a:r>
              <a:rPr lang="en-US" sz="2400" dirty="0"/>
              <a:t>Disclosure of Interest in Foreign Corporation / Partnership. </a:t>
            </a:r>
          </a:p>
          <a:p>
            <a:pPr marL="0" indent="0">
              <a:buNone/>
            </a:pPr>
            <a:r>
              <a:rPr lang="en-US" sz="2400" dirty="0"/>
              <a:t>     Form 5471 and  8865.</a:t>
            </a:r>
          </a:p>
          <a:p>
            <a:r>
              <a:rPr lang="en-US" sz="2400" dirty="0"/>
              <a:t>Specified Foreign Financial Assets form 8938.</a:t>
            </a:r>
          </a:p>
          <a:p>
            <a:pPr marL="993775" indent="-268288"/>
            <a:endParaRPr lang="en-US" sz="2400" dirty="0"/>
          </a:p>
          <a:p>
            <a:pPr marL="0" indent="0">
              <a:buNone/>
            </a:pPr>
            <a:endParaRPr lang="en-US" sz="2400" dirty="0"/>
          </a:p>
          <a:p>
            <a:pPr marL="0" indent="0">
              <a:buNone/>
            </a:pPr>
            <a:endParaRPr lang="en-US" sz="2400" dirty="0"/>
          </a:p>
          <a:p>
            <a:endParaRPr lang="en-US" sz="2400" dirty="0"/>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7</a:t>
            </a:fld>
            <a:endParaRPr lang="en-US" sz="1600" b="1" dirty="0"/>
          </a:p>
        </p:txBody>
      </p:sp>
    </p:spTree>
    <p:extLst>
      <p:ext uri="{BB962C8B-B14F-4D97-AF65-F5344CB8AC3E}">
        <p14:creationId xmlns:p14="http://schemas.microsoft.com/office/powerpoint/2010/main" val="1883241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Foreign Financial Assets  Form 8938</a:t>
            </a:r>
            <a:endParaRPr lang="en-US" sz="2400" b="1" u="sng" dirty="0"/>
          </a:p>
        </p:txBody>
      </p:sp>
      <p:sp>
        <p:nvSpPr>
          <p:cNvPr id="3" name="Content Placeholder 2"/>
          <p:cNvSpPr>
            <a:spLocks noGrp="1"/>
          </p:cNvSpPr>
          <p:nvPr>
            <p:ph idx="1"/>
          </p:nvPr>
        </p:nvSpPr>
        <p:spPr>
          <a:xfrm>
            <a:off x="143555" y="1749245"/>
            <a:ext cx="8856890" cy="4581151"/>
          </a:xfrm>
        </p:spPr>
        <p:txBody>
          <a:bodyPr>
            <a:normAutofit/>
          </a:bodyPr>
          <a:lstStyle/>
          <a:p>
            <a:pPr marL="0" indent="0">
              <a:buNone/>
            </a:pPr>
            <a:r>
              <a:rPr lang="en-US" sz="2400" dirty="0"/>
              <a:t>Specified Foreign </a:t>
            </a:r>
            <a:r>
              <a:rPr lang="en-US" sz="2400" b="1" u="sng" dirty="0"/>
              <a:t>Financial</a:t>
            </a:r>
            <a:r>
              <a:rPr lang="en-US" sz="2400" dirty="0"/>
              <a:t> Assets,   include :</a:t>
            </a:r>
          </a:p>
          <a:p>
            <a:pPr marL="725488" indent="-363538">
              <a:buFont typeface="Courier New" pitchFamily="49" charset="0"/>
              <a:buChar char="o"/>
            </a:pPr>
            <a:endParaRPr lang="en-US" sz="2400" dirty="0"/>
          </a:p>
          <a:p>
            <a:pPr marL="725488" indent="-363538">
              <a:buFont typeface="Courier New" pitchFamily="49" charset="0"/>
              <a:buChar char="o"/>
            </a:pPr>
            <a:r>
              <a:rPr lang="en-US" sz="2400" dirty="0"/>
              <a:t>Foreign Bank Accounts</a:t>
            </a:r>
          </a:p>
          <a:p>
            <a:pPr marL="725488" indent="-363538">
              <a:buFont typeface="Courier New" pitchFamily="49" charset="0"/>
              <a:buChar char="o"/>
            </a:pPr>
            <a:r>
              <a:rPr lang="en-US" sz="2400" dirty="0"/>
              <a:t>Foreign Mutual Funds</a:t>
            </a:r>
          </a:p>
          <a:p>
            <a:pPr marL="725488" indent="-363538">
              <a:buFont typeface="Courier New" pitchFamily="49" charset="0"/>
              <a:buChar char="o"/>
            </a:pPr>
            <a:r>
              <a:rPr lang="en-US" sz="2400" dirty="0"/>
              <a:t>Foreign Hedge Funds</a:t>
            </a:r>
          </a:p>
          <a:p>
            <a:pPr marL="725488" indent="-363538">
              <a:buFont typeface="Courier New" pitchFamily="49" charset="0"/>
              <a:buChar char="o"/>
            </a:pPr>
            <a:r>
              <a:rPr lang="en-US" sz="2400" dirty="0"/>
              <a:t>Foreign Private Equity Funds</a:t>
            </a:r>
          </a:p>
          <a:p>
            <a:pPr marL="725488" indent="-363538">
              <a:buFont typeface="Courier New" pitchFamily="49" charset="0"/>
              <a:buChar char="o"/>
            </a:pPr>
            <a:r>
              <a:rPr lang="en-US" sz="2400" dirty="0"/>
              <a:t>Certain Foreign Insurance Products</a:t>
            </a:r>
          </a:p>
          <a:p>
            <a:pPr marL="725488" indent="-363538">
              <a:buFont typeface="Courier New" pitchFamily="49" charset="0"/>
              <a:buChar char="o"/>
            </a:pPr>
            <a:endParaRPr lang="en-US" sz="2400" dirty="0"/>
          </a:p>
          <a:p>
            <a:pPr marL="0" indent="0">
              <a:buNone/>
            </a:pPr>
            <a:endParaRPr lang="en-US" sz="2400" dirty="0"/>
          </a:p>
          <a:p>
            <a:endParaRPr lang="en-US" sz="2400" dirty="0"/>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8</a:t>
            </a:fld>
            <a:endParaRPr lang="en-US" sz="1600" b="1" dirty="0"/>
          </a:p>
        </p:txBody>
      </p:sp>
    </p:spTree>
    <p:extLst>
      <p:ext uri="{BB962C8B-B14F-4D97-AF65-F5344CB8AC3E}">
        <p14:creationId xmlns:p14="http://schemas.microsoft.com/office/powerpoint/2010/main" val="3922759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138425"/>
            <a:ext cx="7924190" cy="532180"/>
          </a:xfrm>
        </p:spPr>
        <p:txBody>
          <a:bodyPr>
            <a:noAutofit/>
          </a:bodyPr>
          <a:lstStyle/>
          <a:p>
            <a:r>
              <a:rPr lang="en-US" sz="2400" b="1" dirty="0"/>
              <a:t>Foreign Bank Account Reporting (FBAR)</a:t>
            </a:r>
            <a:endParaRPr lang="en-US" sz="2400" b="1" u="sng" dirty="0"/>
          </a:p>
        </p:txBody>
      </p:sp>
      <p:sp>
        <p:nvSpPr>
          <p:cNvPr id="3" name="Content Placeholder 2"/>
          <p:cNvSpPr>
            <a:spLocks noGrp="1"/>
          </p:cNvSpPr>
          <p:nvPr>
            <p:ph idx="1"/>
          </p:nvPr>
        </p:nvSpPr>
        <p:spPr>
          <a:xfrm>
            <a:off x="143555" y="1596540"/>
            <a:ext cx="8856890" cy="4886559"/>
          </a:xfrm>
        </p:spPr>
        <p:txBody>
          <a:bodyPr>
            <a:normAutofit/>
          </a:bodyPr>
          <a:lstStyle/>
          <a:p>
            <a:pPr marL="361950" indent="0">
              <a:buNone/>
            </a:pPr>
            <a:r>
              <a:rPr lang="en-US" sz="2400" u="sng" dirty="0"/>
              <a:t>For U.S. living, Individual – Reporting Thresholds on last day of Tax Year. (USD).</a:t>
            </a:r>
          </a:p>
          <a:p>
            <a:pPr marL="361950" indent="0">
              <a:buNone/>
            </a:pPr>
            <a:endParaRPr lang="en-US" sz="2400" u="sng" dirty="0"/>
          </a:p>
          <a:p>
            <a:pPr marL="361950" indent="0">
              <a:buNone/>
            </a:pPr>
            <a:endParaRPr lang="en-US" sz="2400" dirty="0"/>
          </a:p>
          <a:p>
            <a:pPr marL="0" indent="0">
              <a:buNone/>
            </a:pPr>
            <a:endParaRPr lang="en-US" sz="2400" dirty="0"/>
          </a:p>
          <a:p>
            <a:pPr marL="0" indent="0">
              <a:buNone/>
            </a:pPr>
            <a:r>
              <a:rPr lang="en-US" sz="2400" dirty="0"/>
              <a:t>     </a:t>
            </a:r>
            <a:r>
              <a:rPr lang="en-US" sz="2400" u="sng" dirty="0"/>
              <a:t>For Tax Payer living Abroad : U.S. Citizen or Resident in a Tax year </a:t>
            </a:r>
          </a:p>
          <a:p>
            <a:pPr marL="0" indent="0">
              <a:buNone/>
            </a:pPr>
            <a:r>
              <a:rPr lang="en-US" sz="2400" dirty="0"/>
              <a:t>     </a:t>
            </a:r>
            <a:r>
              <a:rPr lang="en-US" sz="2400" u="sng" dirty="0"/>
              <a:t>stays in foreign country at least 330 days.</a:t>
            </a:r>
          </a:p>
          <a:p>
            <a:pPr marL="0" indent="0">
              <a:buNone/>
            </a:pPr>
            <a:endParaRPr lang="en-US" sz="2400" dirty="0"/>
          </a:p>
          <a:p>
            <a:pPr marL="0" indent="0">
              <a:buNone/>
            </a:pPr>
            <a:endParaRPr lang="en-US" sz="2400" dirty="0"/>
          </a:p>
          <a:p>
            <a:pPr marL="0" indent="0"/>
            <a:r>
              <a:rPr lang="en-US" sz="2400" dirty="0"/>
              <a:t>     General Potential Financial Penalty US $ 10000 for each failure to      </a:t>
            </a:r>
          </a:p>
          <a:p>
            <a:pPr marL="0" indent="0">
              <a:buNone/>
            </a:pPr>
            <a:r>
              <a:rPr lang="en-US" sz="2400" dirty="0"/>
              <a:t>     File or incorrect filing information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0310"/>
            <a:ext cx="2290575" cy="389777"/>
          </a:xfrm>
          <a:prstGeom prst="rect">
            <a:avLst/>
          </a:prstGeom>
        </p:spPr>
      </p:pic>
      <p:sp>
        <p:nvSpPr>
          <p:cNvPr id="5" name="8-Point Star 4"/>
          <p:cNvSpPr/>
          <p:nvPr/>
        </p:nvSpPr>
        <p:spPr>
          <a:xfrm>
            <a:off x="8389625" y="6330396"/>
            <a:ext cx="916230" cy="610820"/>
          </a:xfrm>
          <a:prstGeom prst="star8">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6862575" y="6453243"/>
            <a:ext cx="2133600" cy="365125"/>
          </a:xfrm>
        </p:spPr>
        <p:txBody>
          <a:bodyPr/>
          <a:lstStyle/>
          <a:p>
            <a:fld id="{B82CCC60-E8CD-4174-8B1A-7DF615B22EEF}" type="slidenum">
              <a:rPr lang="en-US" sz="1600" b="1" smtClean="0"/>
              <a:pPr/>
              <a:t>9</a:t>
            </a:fld>
            <a:endParaRPr lang="en-US" sz="1600" b="1" dirty="0"/>
          </a:p>
        </p:txBody>
      </p:sp>
      <p:graphicFrame>
        <p:nvGraphicFramePr>
          <p:cNvPr id="7" name="Table 6"/>
          <p:cNvGraphicFramePr>
            <a:graphicFrameLocks noGrp="1"/>
          </p:cNvGraphicFramePr>
          <p:nvPr>
            <p:extLst>
              <p:ext uri="{D42A27DB-BD31-4B8C-83A1-F6EECF244321}">
                <p14:modId xmlns:p14="http://schemas.microsoft.com/office/powerpoint/2010/main" val="2045729935"/>
              </p:ext>
            </p:extLst>
          </p:nvPr>
        </p:nvGraphicFramePr>
        <p:xfrm>
          <a:off x="601670" y="2512770"/>
          <a:ext cx="7940661" cy="1112520"/>
        </p:xfrm>
        <a:graphic>
          <a:graphicData uri="http://schemas.openxmlformats.org/drawingml/2006/table">
            <a:tbl>
              <a:tblPr firstRow="1" bandRow="1">
                <a:tableStyleId>{5C22544A-7EE6-4342-B048-85BDC9FD1C3A}</a:tableStyleId>
              </a:tblPr>
              <a:tblGrid>
                <a:gridCol w="3182621">
                  <a:extLst>
                    <a:ext uri="{9D8B030D-6E8A-4147-A177-3AD203B41FA5}">
                      <a16:colId xmlns:a16="http://schemas.microsoft.com/office/drawing/2014/main" val="20000"/>
                    </a:ext>
                  </a:extLst>
                </a:gridCol>
                <a:gridCol w="2111153">
                  <a:extLst>
                    <a:ext uri="{9D8B030D-6E8A-4147-A177-3AD203B41FA5}">
                      <a16:colId xmlns:a16="http://schemas.microsoft.com/office/drawing/2014/main" val="20001"/>
                    </a:ext>
                  </a:extLst>
                </a:gridCol>
                <a:gridCol w="2646887">
                  <a:extLst>
                    <a:ext uri="{9D8B030D-6E8A-4147-A177-3AD203B41FA5}">
                      <a16:colId xmlns:a16="http://schemas.microsoft.com/office/drawing/2014/main" val="20002"/>
                    </a:ext>
                  </a:extLst>
                </a:gridCol>
              </a:tblGrid>
              <a:tr h="370840">
                <a:tc>
                  <a:txBody>
                    <a:bodyPr/>
                    <a:lstStyle/>
                    <a:p>
                      <a:r>
                        <a:rPr lang="en-US" dirty="0"/>
                        <a:t>Unmarried Tax Payer</a:t>
                      </a:r>
                    </a:p>
                  </a:txBody>
                  <a:tcPr/>
                </a:tc>
                <a:tc>
                  <a:txBody>
                    <a:bodyPr/>
                    <a:lstStyle/>
                    <a:p>
                      <a:r>
                        <a:rPr lang="en-US" dirty="0"/>
                        <a:t>&gt; 50,000</a:t>
                      </a:r>
                    </a:p>
                  </a:txBody>
                  <a:tcPr/>
                </a:tc>
                <a:tc>
                  <a:txBody>
                    <a:bodyPr/>
                    <a:lstStyle/>
                    <a:p>
                      <a:r>
                        <a:rPr lang="en-US" dirty="0"/>
                        <a:t>During Year &gt; 75000</a:t>
                      </a:r>
                    </a:p>
                  </a:txBody>
                  <a:tcPr/>
                </a:tc>
                <a:extLst>
                  <a:ext uri="{0D108BD9-81ED-4DB2-BD59-A6C34878D82A}">
                    <a16:rowId xmlns:a16="http://schemas.microsoft.com/office/drawing/2014/main" val="10000"/>
                  </a:ext>
                </a:extLst>
              </a:tr>
              <a:tr h="370840">
                <a:tc>
                  <a:txBody>
                    <a:bodyPr/>
                    <a:lstStyle/>
                    <a:p>
                      <a:r>
                        <a:rPr lang="en-US" dirty="0"/>
                        <a:t>Married – Joint</a:t>
                      </a:r>
                      <a:r>
                        <a:rPr lang="en-US" baseline="0" dirty="0"/>
                        <a:t> Return</a:t>
                      </a:r>
                      <a:endParaRPr lang="en-US" dirty="0"/>
                    </a:p>
                  </a:txBody>
                  <a:tcPr/>
                </a:tc>
                <a:tc>
                  <a:txBody>
                    <a:bodyPr/>
                    <a:lstStyle/>
                    <a:p>
                      <a:r>
                        <a:rPr lang="en-US" dirty="0"/>
                        <a:t>&gt;1,00,000</a:t>
                      </a:r>
                    </a:p>
                  </a:txBody>
                  <a:tcPr/>
                </a:tc>
                <a:tc>
                  <a:txBody>
                    <a:bodyPr/>
                    <a:lstStyle/>
                    <a:p>
                      <a:r>
                        <a:rPr lang="en-US" dirty="0"/>
                        <a:t>&gt;1,50,000</a:t>
                      </a:r>
                    </a:p>
                  </a:txBody>
                  <a:tcPr/>
                </a:tc>
                <a:extLst>
                  <a:ext uri="{0D108BD9-81ED-4DB2-BD59-A6C34878D82A}">
                    <a16:rowId xmlns:a16="http://schemas.microsoft.com/office/drawing/2014/main" val="10001"/>
                  </a:ext>
                </a:extLst>
              </a:tr>
              <a:tr h="370840">
                <a:tc>
                  <a:txBody>
                    <a:bodyPr/>
                    <a:lstStyle/>
                    <a:p>
                      <a:r>
                        <a:rPr lang="en-US" dirty="0"/>
                        <a:t>Married –</a:t>
                      </a:r>
                      <a:r>
                        <a:rPr lang="en-US" baseline="0" dirty="0"/>
                        <a:t> Separate Return</a:t>
                      </a:r>
                      <a:endParaRPr lang="en-US" dirty="0"/>
                    </a:p>
                  </a:txBody>
                  <a:tcPr/>
                </a:tc>
                <a:tc>
                  <a:txBody>
                    <a:bodyPr/>
                    <a:lstStyle/>
                    <a:p>
                      <a:r>
                        <a:rPr lang="en-US" dirty="0"/>
                        <a:t>&gt;50,000</a:t>
                      </a:r>
                    </a:p>
                  </a:txBody>
                  <a:tcPr/>
                </a:tc>
                <a:tc>
                  <a:txBody>
                    <a:bodyPr/>
                    <a:lstStyle/>
                    <a:p>
                      <a:r>
                        <a:rPr lang="en-US" dirty="0"/>
                        <a:t>&gt;75,000</a:t>
                      </a:r>
                    </a:p>
                  </a:txBody>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97233794"/>
              </p:ext>
            </p:extLst>
          </p:nvPr>
        </p:nvGraphicFramePr>
        <p:xfrm>
          <a:off x="601670" y="4650640"/>
          <a:ext cx="7940661" cy="701040"/>
        </p:xfrm>
        <a:graphic>
          <a:graphicData uri="http://schemas.openxmlformats.org/drawingml/2006/table">
            <a:tbl>
              <a:tblPr firstRow="1" bandRow="1">
                <a:tableStyleId>{5C22544A-7EE6-4342-B048-85BDC9FD1C3A}</a:tableStyleId>
              </a:tblPr>
              <a:tblGrid>
                <a:gridCol w="2646887">
                  <a:extLst>
                    <a:ext uri="{9D8B030D-6E8A-4147-A177-3AD203B41FA5}">
                      <a16:colId xmlns:a16="http://schemas.microsoft.com/office/drawing/2014/main" val="20000"/>
                    </a:ext>
                  </a:extLst>
                </a:gridCol>
                <a:gridCol w="2646887">
                  <a:extLst>
                    <a:ext uri="{9D8B030D-6E8A-4147-A177-3AD203B41FA5}">
                      <a16:colId xmlns:a16="http://schemas.microsoft.com/office/drawing/2014/main" val="20001"/>
                    </a:ext>
                  </a:extLst>
                </a:gridCol>
                <a:gridCol w="2646887">
                  <a:extLst>
                    <a:ext uri="{9D8B030D-6E8A-4147-A177-3AD203B41FA5}">
                      <a16:colId xmlns:a16="http://schemas.microsoft.com/office/drawing/2014/main" val="20002"/>
                    </a:ext>
                  </a:extLst>
                </a:gridCol>
              </a:tblGrid>
              <a:tr h="171300">
                <a:tc>
                  <a:txBody>
                    <a:bodyPr/>
                    <a:lstStyle/>
                    <a:p>
                      <a:r>
                        <a:rPr lang="en-US" sz="1600" dirty="0"/>
                        <a:t>Single Return</a:t>
                      </a:r>
                    </a:p>
                  </a:txBody>
                  <a:tcPr/>
                </a:tc>
                <a:tc>
                  <a:txBody>
                    <a:bodyPr/>
                    <a:lstStyle/>
                    <a:p>
                      <a:r>
                        <a:rPr lang="en-US" sz="1600" dirty="0"/>
                        <a:t>&gt; 2,00,00</a:t>
                      </a:r>
                    </a:p>
                  </a:txBody>
                  <a:tcPr/>
                </a:tc>
                <a:tc>
                  <a:txBody>
                    <a:bodyPr/>
                    <a:lstStyle/>
                    <a:p>
                      <a:r>
                        <a:rPr lang="en-US" sz="1600" dirty="0"/>
                        <a:t>During year ?</a:t>
                      </a:r>
                      <a:r>
                        <a:rPr lang="en-US" sz="1600" baseline="0" dirty="0"/>
                        <a:t> USD 3,00,000</a:t>
                      </a:r>
                      <a:endParaRPr lang="en-US" sz="1600" dirty="0"/>
                    </a:p>
                  </a:txBody>
                  <a:tcPr/>
                </a:tc>
                <a:extLst>
                  <a:ext uri="{0D108BD9-81ED-4DB2-BD59-A6C34878D82A}">
                    <a16:rowId xmlns:a16="http://schemas.microsoft.com/office/drawing/2014/main" val="10000"/>
                  </a:ext>
                </a:extLst>
              </a:tr>
              <a:tr h="171300">
                <a:tc>
                  <a:txBody>
                    <a:bodyPr/>
                    <a:lstStyle/>
                    <a:p>
                      <a:r>
                        <a:rPr lang="en-US" dirty="0"/>
                        <a:t>Joint Return</a:t>
                      </a:r>
                    </a:p>
                  </a:txBody>
                  <a:tcPr/>
                </a:tc>
                <a:tc>
                  <a:txBody>
                    <a:bodyPr/>
                    <a:lstStyle/>
                    <a:p>
                      <a:r>
                        <a:rPr lang="en-US" dirty="0"/>
                        <a:t>&gt;4,00,000</a:t>
                      </a:r>
                    </a:p>
                  </a:txBody>
                  <a:tcPr/>
                </a:tc>
                <a:tc>
                  <a:txBody>
                    <a:bodyPr/>
                    <a:lstStyle/>
                    <a:p>
                      <a:r>
                        <a:rPr lang="en-US" dirty="0"/>
                        <a:t>&gt;6,00,000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47749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1553</TotalTime>
  <Words>1451</Words>
  <Application>Microsoft Office PowerPoint</Application>
  <PresentationFormat>On-screen Show (4:3)</PresentationFormat>
  <Paragraphs>225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Courier New</vt:lpstr>
      <vt:lpstr>Wingdings</vt:lpstr>
      <vt:lpstr>Office Theme</vt:lpstr>
      <vt:lpstr>FATCA (Foreign Account Tax Compliance Act) and CRS (Common Reporting Standards) Next Practice Opportunity.</vt:lpstr>
      <vt:lpstr>Why FATCA (Foreign Account Tax Compliance Act, 2010)</vt:lpstr>
      <vt:lpstr>USA Tax Payer : GIST of Taxation - Individual</vt:lpstr>
      <vt:lpstr>USA Tax Payer : GIST of Taxation - Individual</vt:lpstr>
      <vt:lpstr>USA Tax Payer : GIST of Taxation - Individual</vt:lpstr>
      <vt:lpstr>Foreign Bank Account Reporting (FBAR)</vt:lpstr>
      <vt:lpstr>Foreign Bank Account Reporting (FBAR)</vt:lpstr>
      <vt:lpstr>Foreign Financial Assets  Form 8938</vt:lpstr>
      <vt:lpstr>Foreign Bank Account Reporting (FBAR)</vt:lpstr>
      <vt:lpstr>What is IGA – Model – 1 and  2</vt:lpstr>
      <vt:lpstr> What is IGA – Model – 1 and  2</vt:lpstr>
      <vt:lpstr> CRS -  (Common Reporting Standard)</vt:lpstr>
      <vt:lpstr> Reporting Financial Institution</vt:lpstr>
      <vt:lpstr> Reporting Financial Institution</vt:lpstr>
      <vt:lpstr> Reporting Financial Institution</vt:lpstr>
      <vt:lpstr> The Important timelines are summarised below :</vt:lpstr>
      <vt:lpstr>Process of Reporting under FATCA and CRS</vt:lpstr>
      <vt:lpstr>Accounts not required to be reviewed or reported</vt:lpstr>
      <vt:lpstr>Accounts not required to be reviewed or reported</vt:lpstr>
      <vt:lpstr>Due Diligence  for Pre-existing Entity Accounts Accounts not required to be reported or reviewed</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Windows User</cp:lastModifiedBy>
  <cp:revision>64</cp:revision>
  <dcterms:created xsi:type="dcterms:W3CDTF">2013-08-21T19:17:07Z</dcterms:created>
  <dcterms:modified xsi:type="dcterms:W3CDTF">2020-12-25T12:22:26Z</dcterms:modified>
</cp:coreProperties>
</file>