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1"/>
  </p:notesMasterIdLst>
  <p:handoutMasterIdLst>
    <p:handoutMasterId r:id="rId22"/>
  </p:handoutMasterIdLst>
  <p:sldIdLst>
    <p:sldId id="256" r:id="rId5"/>
    <p:sldId id="285" r:id="rId6"/>
    <p:sldId id="283" r:id="rId7"/>
    <p:sldId id="287" r:id="rId8"/>
    <p:sldId id="286" r:id="rId9"/>
    <p:sldId id="288" r:id="rId10"/>
    <p:sldId id="289" r:id="rId11"/>
    <p:sldId id="290" r:id="rId12"/>
    <p:sldId id="291" r:id="rId13"/>
    <p:sldId id="292" r:id="rId14"/>
    <p:sldId id="293" r:id="rId15"/>
    <p:sldId id="294" r:id="rId16"/>
    <p:sldId id="295" r:id="rId17"/>
    <p:sldId id="296" r:id="rId18"/>
    <p:sldId id="297" r:id="rId19"/>
    <p:sldId id="29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85"/>
            <p14:sldId id="283"/>
            <p14:sldId id="287"/>
            <p14:sldId id="286"/>
            <p14:sldId id="288"/>
            <p14:sldId id="289"/>
            <p14:sldId id="290"/>
            <p14:sldId id="291"/>
            <p14:sldId id="292"/>
            <p14:sldId id="293"/>
            <p14:sldId id="294"/>
            <p14:sldId id="295"/>
            <p14:sldId id="296"/>
            <p14:sldId id="297"/>
            <p14:sldId id="298"/>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B50BAD"/>
    <a:srgbClr val="660066"/>
    <a:srgbClr val="3333FF"/>
    <a:srgbClr val="FF33CC"/>
    <a:srgbClr val="FF3300"/>
    <a:srgbClr val="FF3399"/>
    <a:srgbClr val="707B05"/>
    <a:srgbClr val="24B719"/>
    <a:srgbClr val="5454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3881" autoAdjust="0"/>
  </p:normalViewPr>
  <p:slideViewPr>
    <p:cSldViewPr snapToGrid="0">
      <p:cViewPr varScale="1">
        <p:scale>
          <a:sx n="63" d="100"/>
          <a:sy n="63" d="100"/>
        </p:scale>
        <p:origin x="802"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54"/>
    </p:cViewPr>
  </p:sorterViewPr>
  <p:notesViewPr>
    <p:cSldViewPr snapToGrid="0">
      <p:cViewPr varScale="1">
        <p:scale>
          <a:sx n="51" d="100"/>
          <a:sy n="51" d="100"/>
        </p:scale>
        <p:origin x="2693"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09-Nov-20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09-Nov-20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F61EA0F-A667-4B49-8422-0062BC55E249}" type="slidenum">
              <a:rPr lang="en-US" smtClean="0"/>
              <a:t>2</a:t>
            </a:fld>
            <a:endParaRPr lang="en-US" dirty="0"/>
          </a:p>
        </p:txBody>
      </p:sp>
    </p:spTree>
    <p:extLst>
      <p:ext uri="{BB962C8B-B14F-4D97-AF65-F5344CB8AC3E}">
        <p14:creationId xmlns:p14="http://schemas.microsoft.com/office/powerpoint/2010/main" val="335119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09-Nov-20</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09-Nov-20</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bi.org.in/Scripts/NotificationUser.aspx?Id=10256&amp;Mode=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km@pkmodi.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rbi.org.in/Scripts/NotificationUser.aspx?Id=10256&amp;Mode=0"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fontScale="90000"/>
          </a:bodyPr>
          <a:lstStyle/>
          <a:p>
            <a:r>
              <a:rPr lang="en-US" sz="3200" b="1" i="0" dirty="0">
                <a:solidFill>
                  <a:schemeClr val="bg1"/>
                </a:solidFill>
                <a:effectLst/>
                <a:latin typeface="Arial" panose="020B0604020202020204" pitchFamily="34" charset="0"/>
              </a:rPr>
              <a:t>FOREIGN EXCHANGE MANAGEMENT ACT,1999</a:t>
            </a:r>
            <a:br>
              <a:rPr lang="en-US" sz="32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br>
              <a:rPr lang="en-US" sz="3600" b="1" i="0" dirty="0">
                <a:solidFill>
                  <a:schemeClr val="bg1"/>
                </a:solidFill>
                <a:effectLst/>
                <a:latin typeface="Arial" panose="020B0604020202020204" pitchFamily="34" charset="0"/>
              </a:rPr>
            </a:br>
            <a:br>
              <a:rPr lang="en-US" sz="3600" b="1" i="0" dirty="0">
                <a:solidFill>
                  <a:schemeClr val="bg1"/>
                </a:solidFill>
                <a:effectLst/>
                <a:latin typeface="Arial" panose="020B0604020202020204" pitchFamily="34" charset="0"/>
              </a:rPr>
            </a:br>
            <a:r>
              <a:rPr lang="en-US" sz="2400" b="1" i="0" dirty="0">
                <a:solidFill>
                  <a:schemeClr val="bg1"/>
                </a:solidFill>
                <a:effectLst/>
                <a:latin typeface="Arial" panose="020B0604020202020204" pitchFamily="34" charset="0"/>
              </a:rPr>
              <a:t>FED Master Direction No. 16/2015-16</a:t>
            </a:r>
            <a:br>
              <a:rPr lang="en-US" sz="2400" b="1" i="0" dirty="0">
                <a:solidFill>
                  <a:schemeClr val="bg1"/>
                </a:solidFill>
                <a:effectLst/>
                <a:latin typeface="Arial" panose="020B0604020202020204" pitchFamily="34" charset="0"/>
              </a:rPr>
            </a:br>
            <a:br>
              <a:rPr lang="en-US" sz="2400" b="1" i="0" dirty="0">
                <a:solidFill>
                  <a:schemeClr val="bg1"/>
                </a:solidFill>
                <a:effectLst/>
                <a:latin typeface="Arial" panose="020B0604020202020204" pitchFamily="34" charset="0"/>
              </a:rPr>
            </a:br>
            <a:r>
              <a:rPr lang="en-US" sz="2400" b="0" i="0" u="none" strike="noStrike" dirty="0">
                <a:solidFill>
                  <a:schemeClr val="bg1"/>
                </a:solidFill>
                <a:effectLst/>
                <a:latin typeface="Arial" panose="020B0604020202020204" pitchFamily="34" charset="0"/>
                <a:hlinkClick r:id="rId3">
                  <a:extLst>
                    <a:ext uri="{A12FA001-AC4F-418D-AE19-62706E023703}">
                      <ahyp:hlinkClr xmlns:ahyp="http://schemas.microsoft.com/office/drawing/2018/hyperlinkcolor" val="tx"/>
                    </a:ext>
                  </a:extLst>
                </a:hlinkClick>
              </a:rPr>
              <a:t>Notification No. FEMA 23(R)/2015-RB dated January 12, 2016</a:t>
            </a:r>
            <a:r>
              <a:rPr lang="en-US" sz="2400" b="0" i="0" dirty="0">
                <a:solidFill>
                  <a:srgbClr val="000000"/>
                </a:solidFill>
                <a:effectLst/>
                <a:latin typeface="Arial" panose="020B0604020202020204" pitchFamily="34" charset="0"/>
              </a:rPr>
              <a:t>.</a:t>
            </a:r>
            <a:br>
              <a:rPr lang="en-US" sz="3600" b="1" i="0" dirty="0">
                <a:solidFill>
                  <a:schemeClr val="bg1"/>
                </a:solidFill>
                <a:effectLst/>
                <a:latin typeface="Arial" panose="020B0604020202020204" pitchFamily="34" charset="0"/>
              </a:rPr>
            </a:br>
            <a:endParaRPr lang="en-US" sz="4800" dirty="0">
              <a:solidFill>
                <a:schemeClr val="bg1"/>
              </a:solidFill>
            </a:endParaRPr>
          </a:p>
        </p:txBody>
      </p:sp>
      <p:sp>
        <p:nvSpPr>
          <p:cNvPr id="3" name="Subtitle 2"/>
          <p:cNvSpPr>
            <a:spLocks noGrp="1"/>
          </p:cNvSpPr>
          <p:nvPr>
            <p:ph type="subTitle" idx="4294967295"/>
          </p:nvPr>
        </p:nvSpPr>
        <p:spPr>
          <a:xfrm>
            <a:off x="855620" y="3551924"/>
            <a:ext cx="9582736" cy="3008896"/>
          </a:xfrm>
        </p:spPr>
        <p:txBody>
          <a:bodyPr>
            <a:normAutofit/>
          </a:bodyPr>
          <a:lstStyle/>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a:p>
            <a:pPr marL="0" indent="0" algn="ctr">
              <a:buNone/>
            </a:pPr>
            <a:r>
              <a:rPr lang="en-US" sz="2400" dirty="0">
                <a:solidFill>
                  <a:schemeClr val="bg1"/>
                </a:solidFill>
                <a:latin typeface="+mj-lt"/>
              </a:rPr>
              <a:t>Date :9.11.2020</a:t>
            </a:r>
          </a:p>
          <a:p>
            <a:pPr marL="0" indent="0">
              <a:buNone/>
            </a:pPr>
            <a:endParaRPr lang="en-US" sz="2400" dirty="0">
              <a:solidFill>
                <a:schemeClr val="bg1"/>
              </a:solidFill>
              <a:latin typeface="+mj-lt"/>
            </a:endParaRPr>
          </a:p>
          <a:p>
            <a:pPr marL="0" indent="0">
              <a:buNone/>
            </a:pPr>
            <a:endParaRPr lang="en-US" sz="2400" dirty="0">
              <a:solidFill>
                <a:schemeClr val="bg1"/>
              </a:solidFill>
              <a:latin typeface="+mj-lt"/>
            </a:endParaRPr>
          </a:p>
        </p:txBody>
      </p:sp>
      <p:pic>
        <p:nvPicPr>
          <p:cNvPr id="5" name="Picture 4" descr="New design makes liquefied hydrogen bunker vessels a reality">
            <a:extLst>
              <a:ext uri="{FF2B5EF4-FFF2-40B4-BE49-F238E27FC236}">
                <a16:creationId xmlns:a16="http://schemas.microsoft.com/office/drawing/2014/main" id="{E6FB5C78-9B8E-4F31-9518-1B596CBF08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7660" y="390906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342900" indent="-342900">
              <a:buFont typeface="Arial" panose="020B0604020202020204" pitchFamily="34" charset="0"/>
              <a:buChar char="•"/>
            </a:pP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rPr>
              <a:t>Project Export and Service Export</a:t>
            </a:r>
            <a:r>
              <a:rPr lang="en-US" dirty="0">
                <a:latin typeface="Verdana" panose="020B0604030504040204" pitchFamily="34" charset="0"/>
                <a:ea typeface="Verdana" panose="020B0604030504040204" pitchFamily="34" charset="0"/>
                <a:cs typeface="Verdana" panose="020B0604030504040204" pitchFamily="34" charset="0"/>
              </a:rPr>
              <a:t>:</a:t>
            </a:r>
          </a:p>
          <a:p>
            <a:pPr marL="342900" indent="-342900">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Post award permission from AD Cat-1 or Exim Bank may be secured</a:t>
            </a:r>
          </a:p>
          <a:p>
            <a:pPr marL="342900" indent="-342900">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Inter fund and Machinery in overseas jurisdiction is permissible subject to reporting to be made to approving bank</a:t>
            </a:r>
          </a:p>
          <a:p>
            <a:pPr marL="342900" indent="-342900">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Temporary surplus is allowed to park in short term deposits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340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308610" y="2560320"/>
            <a:ext cx="11784330" cy="3977640"/>
          </a:xfrm>
        </p:spPr>
        <p:txBody>
          <a:bodyPr>
            <a:normAutofit fontScale="92500" lnSpcReduction="10000"/>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Can export </a:t>
            </a:r>
            <a:r>
              <a:rPr lang="en-US" dirty="0">
                <a:solidFill>
                  <a:srgbClr val="FF7401"/>
                </a:solidFill>
                <a:latin typeface="Verdana" panose="020B0604030504040204" pitchFamily="34" charset="0"/>
                <a:ea typeface="Verdana" panose="020B0604030504040204" pitchFamily="34" charset="0"/>
                <a:cs typeface="Verdana" panose="020B0604030504040204" pitchFamily="34" charset="0"/>
              </a:rPr>
              <a:t>through post </a:t>
            </a:r>
            <a:r>
              <a:rPr lang="en-US" dirty="0">
                <a:latin typeface="Verdana" panose="020B0604030504040204" pitchFamily="34" charset="0"/>
                <a:ea typeface="Verdana" panose="020B0604030504040204" pitchFamily="34" charset="0"/>
                <a:cs typeface="Verdana" panose="020B0604030504040204" pitchFamily="34" charset="0"/>
              </a:rPr>
              <a:t>is permissible ? Yes, EDF first to be presented to AD and then Postal department . Advance can be adjusted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Software export is monitored under </a:t>
            </a: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rPr>
              <a:t>EDPMS</a:t>
            </a:r>
            <a:r>
              <a:rPr lang="en-US" dirty="0">
                <a:latin typeface="Verdana" panose="020B0604030504040204" pitchFamily="34" charset="0"/>
                <a:ea typeface="Verdana" panose="020B0604030504040204" pitchFamily="34" charset="0"/>
                <a:cs typeface="Verdana" panose="020B0604030504040204" pitchFamily="34" charset="0"/>
              </a:rPr>
              <a:t>( </a:t>
            </a:r>
            <a:r>
              <a:rPr lang="en-US"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Export data processing and Monitoring System</a:t>
            </a:r>
            <a:r>
              <a:rPr lang="en-US" dirty="0">
                <a:latin typeface="Verdana" panose="020B0604030504040204" pitchFamily="34" charset="0"/>
                <a:ea typeface="Verdana" panose="020B0604030504040204" pitchFamily="34" charset="0"/>
                <a:cs typeface="Verdana" panose="020B0604030504040204" pitchFamily="34" charset="0"/>
              </a:rPr>
              <a:t>).</a:t>
            </a:r>
            <a:r>
              <a:rPr lang="en-US" dirty="0" err="1">
                <a:latin typeface="Verdana" panose="020B0604030504040204" pitchFamily="34" charset="0"/>
                <a:ea typeface="Verdana" panose="020B0604030504040204" pitchFamily="34" charset="0"/>
                <a:cs typeface="Verdana" panose="020B0604030504040204" pitchFamily="34" charset="0"/>
              </a:rPr>
              <a:t>Softex</a:t>
            </a:r>
            <a:r>
              <a:rPr lang="en-US" dirty="0">
                <a:latin typeface="Verdana" panose="020B0604030504040204" pitchFamily="34" charset="0"/>
                <a:ea typeface="Verdana" panose="020B0604030504040204" pitchFamily="34" charset="0"/>
                <a:cs typeface="Verdana" panose="020B0604030504040204" pitchFamily="34" charset="0"/>
              </a:rPr>
              <a:t> can be filed single or in bulk before competing authority (STPI/SEZ)</a:t>
            </a:r>
          </a:p>
          <a:p>
            <a:pPr marL="342900" indent="-342900">
              <a:buFont typeface="Arial" panose="020B0604020202020204" pitchFamily="34" charset="0"/>
              <a:buChar char="•"/>
            </a:pPr>
            <a:r>
              <a:rPr lang="en-US" dirty="0">
                <a:solidFill>
                  <a:srgbClr val="24B719"/>
                </a:solidFill>
                <a:latin typeface="Verdana" panose="020B0604030504040204" pitchFamily="34" charset="0"/>
                <a:ea typeface="Verdana" panose="020B0604030504040204" pitchFamily="34" charset="0"/>
                <a:cs typeface="Verdana" panose="020B0604030504040204" pitchFamily="34" charset="0"/>
              </a:rPr>
              <a:t>Can advance for software export/Goods received for more than 1 to 10 years</a:t>
            </a:r>
            <a:r>
              <a:rPr lang="en-US" dirty="0">
                <a:latin typeface="Verdana" panose="020B0604030504040204" pitchFamily="34" charset="0"/>
                <a:ea typeface="Verdana" panose="020B0604030504040204" pitchFamily="34" charset="0"/>
                <a:cs typeface="Verdana" panose="020B0604030504040204" pitchFamily="34" charset="0"/>
              </a:rPr>
              <a:t> ? Yes even manufacturer exporter can also receive subject to conditions.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05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lnSpcReduction="10000"/>
          </a:bodyPr>
          <a:lstStyle/>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Whether </a:t>
            </a:r>
            <a:r>
              <a:rPr lang="en-US" dirty="0">
                <a:solidFill>
                  <a:srgbClr val="002060"/>
                </a:solidFill>
                <a:latin typeface="Verdana" panose="020B0604030504040204" pitchFamily="34" charset="0"/>
                <a:ea typeface="Verdana" panose="020B0604030504040204" pitchFamily="34" charset="0"/>
                <a:cs typeface="Verdana" panose="020B0604030504040204" pitchFamily="34" charset="0"/>
              </a:rPr>
              <a:t>short Shipments </a:t>
            </a:r>
            <a:r>
              <a:rPr lang="en-US" dirty="0">
                <a:latin typeface="Verdana" panose="020B0604030504040204" pitchFamily="34" charset="0"/>
                <a:ea typeface="Verdana" panose="020B0604030504040204" pitchFamily="34" charset="0"/>
                <a:cs typeface="Verdana" panose="020B0604030504040204" pitchFamily="34" charset="0"/>
              </a:rPr>
              <a:t>is permissible ? Yes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Whether </a:t>
            </a:r>
            <a:r>
              <a:rPr lang="en-US" dirty="0">
                <a:solidFill>
                  <a:srgbClr val="FF0000"/>
                </a:solidFill>
                <a:latin typeface="Verdana" panose="020B0604030504040204" pitchFamily="34" charset="0"/>
                <a:ea typeface="Verdana" panose="020B0604030504040204" pitchFamily="34" charset="0"/>
                <a:cs typeface="Verdana" panose="020B0604030504040204" pitchFamily="34" charset="0"/>
              </a:rPr>
              <a:t>reduction invoice value permitted post export </a:t>
            </a:r>
            <a:r>
              <a:rPr lang="en-US" dirty="0">
                <a:latin typeface="Verdana" panose="020B0604030504040204" pitchFamily="34" charset="0"/>
                <a:ea typeface="Verdana" panose="020B0604030504040204" pitchFamily="34" charset="0"/>
                <a:cs typeface="Verdana" panose="020B0604030504040204" pitchFamily="34" charset="0"/>
              </a:rPr>
              <a:t>? Yes without permission up to 25% if exporter has less than 3 years track record. In other cases any value, provided export receivable is not more than 5% of export value in preceding 3 years. AD has a right to review. </a:t>
            </a:r>
          </a:p>
          <a:p>
            <a:pPr marL="342900" indent="-342900">
              <a:buFont typeface="Arial" panose="020B0604020202020204" pitchFamily="34" charset="0"/>
              <a:buChar char="•"/>
            </a:pPr>
            <a:r>
              <a:rPr lang="en-US" dirty="0">
                <a:solidFill>
                  <a:srgbClr val="5454E2"/>
                </a:solidFill>
                <a:latin typeface="Verdana" panose="020B0604030504040204" pitchFamily="34" charset="0"/>
                <a:ea typeface="Verdana" panose="020B0604030504040204" pitchFamily="34" charset="0"/>
                <a:cs typeface="Verdana" panose="020B0604030504040204" pitchFamily="34" charset="0"/>
              </a:rPr>
              <a:t>In case of service contract/ software business thru branch  outside India  100% of profit should be repatriated</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741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47500" lnSpcReduction="20000"/>
          </a:bodyPr>
          <a:lstStyle/>
          <a:p>
            <a:pPr marL="342900" indent="-342900">
              <a:buFont typeface="Arial" panose="020B0604020202020204" pitchFamily="34" charset="0"/>
              <a:buChar char="•"/>
            </a:pPr>
            <a:r>
              <a:rPr lang="en-US" sz="4200" dirty="0">
                <a:solidFill>
                  <a:srgbClr val="D24726"/>
                </a:solidFill>
                <a:latin typeface="Verdana" panose="020B0604030504040204" pitchFamily="34" charset="0"/>
                <a:ea typeface="Verdana" panose="020B0604030504040204" pitchFamily="34" charset="0"/>
                <a:cs typeface="Verdana" panose="020B0604030504040204" pitchFamily="34" charset="0"/>
              </a:rPr>
              <a:t>Can time extension for export realization be sought from AD</a:t>
            </a:r>
            <a:r>
              <a:rPr lang="en-US" sz="4200" dirty="0">
                <a:latin typeface="Verdana" panose="020B0604030504040204" pitchFamily="34" charset="0"/>
                <a:ea typeface="Verdana" panose="020B0604030504040204" pitchFamily="34" charset="0"/>
                <a:cs typeface="Verdana" panose="020B0604030504040204" pitchFamily="34" charset="0"/>
              </a:rPr>
              <a:t>? Yes, after 9 months further extension at a time maximum of 6 months can be granted .If extension is sought for more than 1 year ,the maximum amount can be permitted equal to the o/s of receivable should not be more than $1million or 10% of annual average TO of last 3 preceding years which ever is higher.</a:t>
            </a:r>
          </a:p>
          <a:p>
            <a:pPr marL="342900" indent="-342900">
              <a:buFont typeface="Arial" panose="020B0604020202020204" pitchFamily="34" charset="0"/>
              <a:buChar char="•"/>
            </a:pPr>
            <a:r>
              <a:rPr lang="en-US" sz="3800" dirty="0">
                <a:solidFill>
                  <a:srgbClr val="D24726"/>
                </a:solidFill>
                <a:latin typeface="Verdana" panose="020B0604030504040204" pitchFamily="34" charset="0"/>
                <a:ea typeface="Verdana" panose="020B0604030504040204" pitchFamily="34" charset="0"/>
                <a:cs typeface="Verdana" panose="020B0604030504040204" pitchFamily="34" charset="0"/>
              </a:rPr>
              <a:t>Can export receivables write off in books</a:t>
            </a:r>
            <a:r>
              <a:rPr lang="en-US" sz="3800" dirty="0">
                <a:latin typeface="Verdana" panose="020B0604030504040204" pitchFamily="34" charset="0"/>
                <a:ea typeface="Verdana" panose="020B0604030504040204" pitchFamily="34" charset="0"/>
                <a:cs typeface="Verdana" panose="020B0604030504040204" pitchFamily="34" charset="0"/>
              </a:rPr>
              <a:t>? Yes ,up to 5% in all cases, AD can permit up to 10%  and 10% in case of status holders .  </a:t>
            </a:r>
          </a:p>
          <a:p>
            <a:pPr marL="342900" indent="-342900">
              <a:buFont typeface="Arial" panose="020B0604020202020204" pitchFamily="34" charset="0"/>
              <a:buChar char="•"/>
            </a:pPr>
            <a:r>
              <a:rPr lang="en-US" sz="3500" dirty="0">
                <a:solidFill>
                  <a:srgbClr val="00B050"/>
                </a:solidFill>
                <a:latin typeface="Verdana" panose="020B0604030504040204" pitchFamily="34" charset="0"/>
                <a:ea typeface="Verdana" panose="020B0604030504040204" pitchFamily="34" charset="0"/>
                <a:cs typeface="Verdana" panose="020B0604030504040204" pitchFamily="34" charset="0"/>
              </a:rPr>
              <a:t>Write off receivable when Goods are lost or receivable not realized under ECGC is fully allowed </a:t>
            </a:r>
            <a:r>
              <a:rPr lang="en-US" sz="3500" dirty="0">
                <a:latin typeface="Verdana" panose="020B0604030504040204" pitchFamily="34" charset="0"/>
                <a:ea typeface="Verdana" panose="020B0604030504040204" pitchFamily="34" charset="0"/>
                <a:cs typeface="Verdana" panose="020B0604030504040204" pitchFamily="34" charset="0"/>
              </a:rPr>
              <a:t>. </a:t>
            </a:r>
          </a:p>
          <a:p>
            <a:endParaRPr lang="en-US"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087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lnSpcReduction="10000"/>
          </a:bodyPr>
          <a:lstStyle/>
          <a:p>
            <a:pPr marL="342900" indent="-342900">
              <a:buFont typeface="Arial" panose="020B0604020202020204" pitchFamily="34" charset="0"/>
              <a:buChar char="•"/>
            </a:pPr>
            <a:r>
              <a:rPr lang="en-US" dirty="0">
                <a:solidFill>
                  <a:srgbClr val="FF0000"/>
                </a:solidFill>
                <a:latin typeface="Verdana" panose="020B0604030504040204" pitchFamily="34" charset="0"/>
                <a:ea typeface="Verdana" panose="020B0604030504040204" pitchFamily="34" charset="0"/>
                <a:cs typeface="Verdana" panose="020B0604030504040204" pitchFamily="34" charset="0"/>
              </a:rPr>
              <a:t>Can Buyer or Consignee can be changed without RBI permission</a:t>
            </a:r>
            <a:r>
              <a:rPr lang="en-US" dirty="0">
                <a:latin typeface="Verdana" panose="020B0604030504040204" pitchFamily="34" charset="0"/>
                <a:ea typeface="Verdana" panose="020B0604030504040204" pitchFamily="34" charset="0"/>
                <a:cs typeface="Verdana" panose="020B0604030504040204" pitchFamily="34" charset="0"/>
              </a:rPr>
              <a:t>? Yes , if Buyer is </a:t>
            </a:r>
            <a:r>
              <a:rPr lang="en-US" dirty="0">
                <a:solidFill>
                  <a:srgbClr val="A84A10"/>
                </a:solidFill>
                <a:latin typeface="Verdana" panose="020B0604030504040204" pitchFamily="34" charset="0"/>
                <a:ea typeface="Verdana" panose="020B0604030504040204" pitchFamily="34" charset="0"/>
                <a:cs typeface="Verdana" panose="020B0604030504040204" pitchFamily="34" charset="0"/>
              </a:rPr>
              <a:t>defaulted in making payment post shipment </a:t>
            </a:r>
            <a:r>
              <a:rPr lang="en-US" dirty="0">
                <a:latin typeface="Verdana" panose="020B0604030504040204" pitchFamily="34" charset="0"/>
                <a:ea typeface="Verdana" panose="020B0604030504040204" pitchFamily="34" charset="0"/>
                <a:cs typeface="Verdana" panose="020B0604030504040204" pitchFamily="34" charset="0"/>
              </a:rPr>
              <a:t>,maximum discount can be offered 25% of invoice value and realization should be made in 9 months from original export date . Since name of consignee or buyer is not there in EDF , procedural compliances need to be done.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Can Domestic Tariff entity send goods for </a:t>
            </a:r>
            <a:r>
              <a:rPr lang="en-US" dirty="0">
                <a:solidFill>
                  <a:srgbClr val="00B0F0"/>
                </a:solidFill>
                <a:latin typeface="Verdana" panose="020B0604030504040204" pitchFamily="34" charset="0"/>
                <a:ea typeface="Verdana" panose="020B0604030504040204" pitchFamily="34" charset="0"/>
                <a:cs typeface="Verdana" panose="020B0604030504040204" pitchFamily="34" charset="0"/>
              </a:rPr>
              <a:t>Job work  to SEZ unit </a:t>
            </a:r>
            <a:r>
              <a:rPr lang="en-US" dirty="0">
                <a:latin typeface="Verdana" panose="020B0604030504040204" pitchFamily="34" charset="0"/>
                <a:ea typeface="Verdana" panose="020B0604030504040204" pitchFamily="34" charset="0"/>
                <a:cs typeface="Verdana" panose="020B0604030504040204" pitchFamily="34" charset="0"/>
              </a:rPr>
              <a:t>and pay money in $? Yes </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85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a:bodyPr>
          <a:lstStyle/>
          <a:p>
            <a:pPr marL="342900" indent="-342900">
              <a:buFont typeface="Arial" panose="020B0604020202020204" pitchFamily="34" charset="0"/>
              <a:buChar char="•"/>
            </a:pPr>
            <a:r>
              <a:rPr lang="en-US"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Establishing office or Branch outside India : For Initial expenses or acquisition of Immovable property maximum 15% of average last 2 years Sales or 25% of Net worth whichever is higher ,can be remitted. For recurring exp 10% of last 2 years average Turnover is permissible remittance.</a:t>
            </a:r>
          </a:p>
          <a:p>
            <a:pPr marL="342900" indent="-342900">
              <a:buFont typeface="Arial" panose="020B0604020202020204" pitchFamily="34" charset="0"/>
              <a:buChar char="•"/>
            </a:pPr>
            <a:r>
              <a:rPr lang="en-US" dirty="0">
                <a:solidFill>
                  <a:srgbClr val="0070C0"/>
                </a:solidFill>
                <a:latin typeface="Verdana" panose="020B0604030504040204" pitchFamily="34" charset="0"/>
                <a:ea typeface="Verdana" panose="020B0604030504040204" pitchFamily="34" charset="0"/>
                <a:cs typeface="Verdana" panose="020B0604030504040204" pitchFamily="34" charset="0"/>
              </a:rPr>
              <a:t>Can AD send direct documents to Consignee or Third party? Yes in case of advance payment received, Payment is backed by LC or Export has positive track record.</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253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a:bodyPr>
          <a:lstStyle/>
          <a:p>
            <a:pPr marL="0" indent="0" algn="ctr">
              <a:buNone/>
            </a:pPr>
            <a:r>
              <a:rPr lang="en-US" sz="4400" dirty="0">
                <a:solidFill>
                  <a:srgbClr val="3366FF"/>
                </a:solidFill>
                <a:latin typeface="Verdana" panose="020B0604030504040204" pitchFamily="34" charset="0"/>
                <a:ea typeface="Verdana" panose="020B0604030504040204" pitchFamily="34" charset="0"/>
                <a:cs typeface="Verdana" panose="020B0604030504040204" pitchFamily="34" charset="0"/>
              </a:rPr>
              <a:t>THANK YOU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CA PRADIP K MODI </a:t>
            </a:r>
          </a:p>
          <a:p>
            <a:pPr marL="0" indent="0" algn="ctr">
              <a:buNone/>
            </a:pPr>
            <a:r>
              <a:rPr lang="en-US" sz="2400" dirty="0">
                <a:solidFill>
                  <a:srgbClr val="7030A0"/>
                </a:solidFill>
                <a:latin typeface="Verdana" panose="020B0604030504040204" pitchFamily="34" charset="0"/>
                <a:ea typeface="Verdana" panose="020B0604030504040204" pitchFamily="34" charset="0"/>
                <a:cs typeface="Verdana" panose="020B0604030504040204" pitchFamily="34" charset="0"/>
              </a:rPr>
              <a:t>(M) 98240 14310 </a:t>
            </a:r>
          </a:p>
          <a:p>
            <a:pPr marL="0" indent="0" algn="ctr">
              <a:buNone/>
            </a:pP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Email: </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pkm@pkmodi.com</a:t>
            </a:r>
            <a:r>
              <a:rPr lang="en-US" sz="2400" dirty="0">
                <a:solidFill>
                  <a:srgbClr val="B50BAD"/>
                </a:solidFill>
                <a:latin typeface="Verdana" panose="020B0604030504040204" pitchFamily="34" charset="0"/>
                <a:ea typeface="Verdana" panose="020B0604030504040204" pitchFamily="34" charset="0"/>
                <a:cs typeface="Verdana" panose="020B0604030504040204" pitchFamily="34" charset="0"/>
              </a:rPr>
              <a:t> </a:t>
            </a:r>
          </a:p>
          <a:p>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697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lnSpcReduction="10000"/>
          </a:bodyPr>
          <a:lstStyle/>
          <a:p>
            <a:pPr marL="342900" indent="-342900">
              <a:buFont typeface="Arial" panose="020B0604020202020204" pitchFamily="34" charset="0"/>
              <a:buChar char="•"/>
            </a:pP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Export trade is being regulated by</a:t>
            </a:r>
            <a:r>
              <a:rPr lang="en-US" dirty="0">
                <a:solidFill>
                  <a:srgbClr val="FF33CC"/>
                </a:solidFill>
                <a:latin typeface="Verdana" panose="020B0604030504040204" pitchFamily="34" charset="0"/>
                <a:ea typeface="Verdana" panose="020B0604030504040204" pitchFamily="34" charset="0"/>
                <a:cs typeface="Verdana" panose="020B0604030504040204" pitchFamily="34" charset="0"/>
              </a:rPr>
              <a:t> DGFT</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 Director General of Foreign Trade ) which is functioning under Ministry of Commerce and Industry;</a:t>
            </a:r>
          </a:p>
          <a:p>
            <a:pPr marL="342900" indent="-342900">
              <a:buFont typeface="Arial" panose="020B0604020202020204" pitchFamily="34" charset="0"/>
              <a:buChar char="•"/>
            </a:pPr>
            <a:r>
              <a:rPr lang="en-US" dirty="0" err="1">
                <a:solidFill>
                  <a:srgbClr val="3333FF"/>
                </a:solidFill>
                <a:latin typeface="Verdana" panose="020B0604030504040204" pitchFamily="34" charset="0"/>
                <a:ea typeface="Verdana" panose="020B0604030504040204" pitchFamily="34" charset="0"/>
                <a:cs typeface="Verdana" panose="020B0604030504040204" pitchFamily="34" charset="0"/>
              </a:rPr>
              <a:t>Authorised</a:t>
            </a:r>
            <a:r>
              <a:rPr lang="en-US" dirty="0">
                <a:solidFill>
                  <a:srgbClr val="3333FF"/>
                </a:solidFill>
                <a:latin typeface="Verdana" panose="020B0604030504040204" pitchFamily="34" charset="0"/>
                <a:ea typeface="Verdana" panose="020B0604030504040204" pitchFamily="34" charset="0"/>
                <a:cs typeface="Verdana" panose="020B0604030504040204" pitchFamily="34" charset="0"/>
              </a:rPr>
              <a:t> Dealer(AD) category-1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conducts the transactions in conformity of foreign Trade policy and Rules framed by GOI u/s 7(3)  and 47(2) of FEMA;</a:t>
            </a:r>
          </a:p>
          <a:p>
            <a:pPr marL="342900" indent="-342900">
              <a:buFont typeface="Arial" panose="020B0604020202020204" pitchFamily="34" charset="0"/>
              <a:buChar char="•"/>
            </a:pPr>
            <a:r>
              <a:rPr lang="en-US" dirty="0">
                <a:solidFill>
                  <a:srgbClr val="660066"/>
                </a:solidFill>
                <a:latin typeface="Verdana" panose="020B0604030504040204" pitchFamily="34" charset="0"/>
                <a:ea typeface="Verdana" panose="020B0604030504040204" pitchFamily="34" charset="0"/>
                <a:cs typeface="Verdana" panose="020B0604030504040204" pitchFamily="34" charset="0"/>
              </a:rPr>
              <a:t>RBI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notified Regulations </a:t>
            </a:r>
            <a:r>
              <a:rPr lang="en-US" sz="24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FEMA 23(R)/2015-RB </a:t>
            </a:r>
            <a:endParaRPr lang="en-US" sz="24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endParaRPr lang="en-US" dirty="0">
              <a:solidFill>
                <a:schemeClr val="tx1"/>
              </a:solidFil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864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70000" lnSpcReduction="20000"/>
          </a:bodyPr>
          <a:lstStyle/>
          <a:p>
            <a:pPr marL="0" lvl="0" indent="0" algn="just">
              <a:spcAft>
                <a:spcPts val="600"/>
              </a:spcAft>
              <a:buNone/>
              <a:defRPr/>
            </a:pPr>
            <a:r>
              <a:rPr lang="en-US" sz="3100" dirty="0">
                <a:solidFill>
                  <a:srgbClr val="00B050"/>
                </a:solidFill>
                <a:latin typeface="Segoe UI" panose="020B0502040204020203" pitchFamily="34" charset="0"/>
                <a:cs typeface="Segoe UI" panose="020B0502040204020203" pitchFamily="34" charset="0"/>
              </a:rPr>
              <a:t>Definition of export Notification no. 23( R) </a:t>
            </a:r>
            <a:r>
              <a:rPr lang="en-US" sz="3100" dirty="0">
                <a:latin typeface="Segoe UI" panose="020B0502040204020203" pitchFamily="34" charset="0"/>
                <a:cs typeface="Segoe UI" panose="020B0502040204020203" pitchFamily="34" charset="0"/>
              </a:rPr>
              <a:t>: </a:t>
            </a:r>
          </a:p>
          <a:p>
            <a:pPr marL="0" lvl="0" indent="0" algn="just">
              <a:spcAft>
                <a:spcPts val="600"/>
              </a:spcAft>
              <a:buNone/>
              <a:defRPr/>
            </a:pPr>
            <a:r>
              <a:rPr lang="en-US" sz="2400" b="0" i="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'export' includes the taking or sending out of goods by land, sea or air, on consignment or by way of sale, lease, hire-purchase, or under any other arrangement by whatever name called, and in the case of software, also includes transmission through any electronic media</a:t>
            </a:r>
          </a:p>
          <a:p>
            <a:pPr marL="0" lvl="0" indent="0" algn="just">
              <a:spcAft>
                <a:spcPts val="600"/>
              </a:spcAft>
              <a:buNone/>
              <a:defRPr/>
            </a:pPr>
            <a:r>
              <a:rPr lang="en-US" sz="1400" dirty="0">
                <a:solidFill>
                  <a:srgbClr val="000000"/>
                </a:solidFill>
                <a:latin typeface="Arial" panose="020B0604020202020204" pitchFamily="34" charset="0"/>
                <a:cs typeface="Segoe UI" panose="020B0502040204020203" pitchFamily="34" charset="0"/>
              </a:rPr>
              <a:t>Vs </a:t>
            </a:r>
          </a:p>
          <a:p>
            <a:pPr marL="0" lvl="0" indent="0" algn="just">
              <a:spcAft>
                <a:spcPts val="600"/>
              </a:spcAft>
              <a:buNone/>
              <a:defRPr/>
            </a:pPr>
            <a:r>
              <a:rPr lang="en-US" sz="4000" dirty="0">
                <a:solidFill>
                  <a:srgbClr val="FF0000"/>
                </a:solidFill>
                <a:latin typeface="Arial" panose="020B0604020202020204" pitchFamily="34" charset="0"/>
                <a:cs typeface="Segoe UI" panose="020B0502040204020203" pitchFamily="34" charset="0"/>
              </a:rPr>
              <a:t>Under The Customs Act,1962 </a:t>
            </a:r>
          </a:p>
          <a:p>
            <a:pPr marL="0" lvl="0" indent="0" algn="just">
              <a:spcAft>
                <a:spcPts val="600"/>
              </a:spcAft>
              <a:buNone/>
              <a:defRPr/>
            </a:pPr>
            <a:r>
              <a:rPr lang="en-US" sz="2800" dirty="0">
                <a:solidFill>
                  <a:srgbClr val="000000"/>
                </a:solidFill>
                <a:latin typeface="Verdana" panose="020B0604030504040204" pitchFamily="34" charset="0"/>
                <a:ea typeface="Verdana" panose="020B0604030504040204" pitchFamily="34" charset="0"/>
                <a:cs typeface="Verdana" panose="020B0604030504040204" pitchFamily="34" charset="0"/>
              </a:rPr>
              <a:t>2(18) </a:t>
            </a:r>
            <a:r>
              <a:rPr lang="en-US" sz="2800" b="0" i="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(18)    "export", with its grammatical variations and cognate expressions, means taking out of India to a place outside India</a:t>
            </a:r>
            <a:r>
              <a:rPr lang="en-US" sz="1600" b="0" i="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t>
            </a:r>
            <a:endParaRPr lang="en-US" sz="16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98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274320" y="2560320"/>
            <a:ext cx="11818620" cy="3977640"/>
          </a:xfrm>
        </p:spPr>
        <p:txBody>
          <a:bodyPr>
            <a:normAutofit fontScale="25000" lnSpcReduction="20000"/>
          </a:bodyPr>
          <a:lstStyle/>
          <a:p>
            <a:pPr marL="38100" marR="38100" algn="just">
              <a:spcBef>
                <a:spcPts val="0"/>
              </a:spcBef>
              <a:spcAft>
                <a:spcPts val="400"/>
              </a:spcAft>
            </a:pPr>
            <a:r>
              <a:rPr lang="en-US" sz="3000" b="1" dirty="0">
                <a:solidFill>
                  <a:srgbClr val="333333"/>
                </a:solidFill>
                <a:latin typeface="Times New Roman" panose="02020603050405020304" pitchFamily="18" charset="0"/>
              </a:rPr>
              <a:t> </a:t>
            </a:r>
            <a:r>
              <a:rPr lang="en-US" sz="7200" b="1" dirty="0">
                <a:solidFill>
                  <a:srgbClr val="333333"/>
                </a:solidFill>
                <a:latin typeface="Verdana" panose="020B0604030504040204" pitchFamily="34" charset="0"/>
                <a:ea typeface="Verdana" panose="020B0604030504040204" pitchFamily="34" charset="0"/>
                <a:cs typeface="Verdana" panose="020B0604030504040204" pitchFamily="34" charset="0"/>
              </a:rPr>
              <a:t>Sec -7 </a:t>
            </a:r>
            <a:r>
              <a:rPr lang="en-US" sz="1800" b="0" i="0" dirty="0">
                <a:solidFill>
                  <a:srgbClr val="333333"/>
                </a:solidFill>
                <a:effectLst/>
                <a:latin typeface="Times New Roman" panose="02020603050405020304" pitchFamily="18" charset="0"/>
              </a:rPr>
              <a:t>) </a:t>
            </a:r>
            <a:r>
              <a:rPr lang="en-US" sz="62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Every exporter of goods shall</a:t>
            </a:r>
            <a:r>
              <a:rPr lang="en-US" sz="18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a:t>
            </a:r>
          </a:p>
          <a:p>
            <a:pPr marL="38100" marR="38100" algn="just">
              <a:spcBef>
                <a:spcPts val="0"/>
              </a:spcBef>
              <a:spcAft>
                <a:spcPts val="400"/>
              </a:spcAft>
            </a:pPr>
            <a:r>
              <a:rPr lang="en-US" sz="1800" b="0" i="0" dirty="0">
                <a:solidFill>
                  <a:srgbClr val="3E3E3E"/>
                </a:solidFill>
                <a:effectLst/>
                <a:latin typeface="Times New Roman" panose="02020603050405020304" pitchFamily="18" charset="0"/>
              </a:rPr>
              <a:t>(</a:t>
            </a:r>
            <a:r>
              <a:rPr lang="en-US" sz="1800" dirty="0">
                <a:solidFill>
                  <a:srgbClr val="3E3E3E"/>
                </a:solidFill>
                <a:latin typeface="Times New Roman" panose="02020603050405020304" pitchFamily="18" charset="0"/>
              </a:rPr>
              <a:t>a) </a:t>
            </a:r>
            <a:r>
              <a:rPr lang="en-US" sz="5600" b="0" i="0" dirty="0">
                <a:solidFill>
                  <a:srgbClr val="3E3E3E"/>
                </a:solidFill>
                <a:effectLst/>
                <a:latin typeface="Verdana" panose="020B0604030504040204" pitchFamily="34" charset="0"/>
                <a:ea typeface="Verdana" panose="020B0604030504040204" pitchFamily="34" charset="0"/>
                <a:cs typeface="Verdana" panose="020B0604030504040204" pitchFamily="34" charset="0"/>
              </a:rPr>
              <a:t>furnish to the Reserve Bank or to such other authority </a:t>
            </a:r>
            <a:r>
              <a:rPr lang="en-US" sz="5600" b="0" i="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a declaration in such form </a:t>
            </a:r>
            <a:r>
              <a:rPr lang="en-US" sz="5600" b="0" i="0" dirty="0">
                <a:solidFill>
                  <a:srgbClr val="3E3E3E"/>
                </a:solidFill>
                <a:effectLst/>
                <a:latin typeface="Verdana" panose="020B0604030504040204" pitchFamily="34" charset="0"/>
                <a:ea typeface="Verdana" panose="020B0604030504040204" pitchFamily="34" charset="0"/>
                <a:cs typeface="Verdana" panose="020B0604030504040204" pitchFamily="34" charset="0"/>
              </a:rPr>
              <a:t>and in such manner as may be specified, containing true and correct material particulars, </a:t>
            </a:r>
            <a:r>
              <a:rPr lang="en-US" sz="5600" b="0" i="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including the amount representing the full export value </a:t>
            </a:r>
            <a:r>
              <a:rPr lang="en-US" sz="5600" b="0" i="0" dirty="0">
                <a:solidFill>
                  <a:srgbClr val="3E3E3E"/>
                </a:solidFill>
                <a:effectLst/>
                <a:latin typeface="Verdana" panose="020B0604030504040204" pitchFamily="34" charset="0"/>
                <a:ea typeface="Verdana" panose="020B0604030504040204" pitchFamily="34" charset="0"/>
                <a:cs typeface="Verdana" panose="020B0604030504040204" pitchFamily="34" charset="0"/>
              </a:rPr>
              <a:t>or, if the full export value of the goods is not ascertainable at the time of export, the value which the exporter, having regard to the prevailing market conditions, expects to receive on the sale of the goods in a market outside India;</a:t>
            </a:r>
          </a:p>
          <a:p>
            <a:pPr marL="38100" marR="38100" algn="just">
              <a:spcBef>
                <a:spcPts val="0"/>
              </a:spcBef>
              <a:spcAft>
                <a:spcPts val="400"/>
              </a:spcAft>
            </a:pPr>
            <a:r>
              <a:rPr lang="en-US" sz="5600" b="0" i="0" dirty="0">
                <a:solidFill>
                  <a:srgbClr val="3E3E3E"/>
                </a:solidFill>
                <a:effectLst/>
                <a:latin typeface="Verdana" panose="020B0604030504040204" pitchFamily="34" charset="0"/>
                <a:ea typeface="Verdana" panose="020B0604030504040204" pitchFamily="34" charset="0"/>
                <a:cs typeface="Verdana" panose="020B0604030504040204" pitchFamily="34" charset="0"/>
              </a:rPr>
              <a:t>(b) furnish to the Reserve Bank such other information as may be required by the Reserve Bank for the purpose of ensuring the </a:t>
            </a:r>
            <a:r>
              <a:rPr lang="en-US" sz="5600" b="0" i="0" dirty="0" err="1">
                <a:solidFill>
                  <a:srgbClr val="3E3E3E"/>
                </a:solidFill>
                <a:effectLst/>
                <a:latin typeface="Verdana" panose="020B0604030504040204" pitchFamily="34" charset="0"/>
                <a:ea typeface="Verdana" panose="020B0604030504040204" pitchFamily="34" charset="0"/>
                <a:cs typeface="Verdana" panose="020B0604030504040204" pitchFamily="34" charset="0"/>
              </a:rPr>
              <a:t>realisation</a:t>
            </a:r>
            <a:r>
              <a:rPr lang="en-US" sz="5600" b="0" i="0" dirty="0">
                <a:solidFill>
                  <a:srgbClr val="3E3E3E"/>
                </a:solidFill>
                <a:effectLst/>
                <a:latin typeface="Verdana" panose="020B0604030504040204" pitchFamily="34" charset="0"/>
                <a:ea typeface="Verdana" panose="020B0604030504040204" pitchFamily="34" charset="0"/>
                <a:cs typeface="Verdana" panose="020B0604030504040204" pitchFamily="34" charset="0"/>
              </a:rPr>
              <a:t> of the export proceeds by such exporter.</a:t>
            </a:r>
          </a:p>
          <a:p>
            <a:pPr marL="38100" marR="38100" algn="just">
              <a:spcBef>
                <a:spcPts val="0"/>
              </a:spcBef>
              <a:spcAft>
                <a:spcPts val="400"/>
              </a:spcAft>
            </a:pPr>
            <a:r>
              <a:rPr lang="en-US" sz="43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(2) </a:t>
            </a:r>
            <a:r>
              <a:rPr lang="en-US" sz="56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The Reserve Bank may, for the purpose of ensuring that </a:t>
            </a:r>
            <a:r>
              <a:rPr lang="en-US" sz="5600" b="0" i="0" dirty="0">
                <a:solidFill>
                  <a:srgbClr val="FF33CC"/>
                </a:solidFill>
                <a:effectLst/>
                <a:latin typeface="Verdana" panose="020B0604030504040204" pitchFamily="34" charset="0"/>
                <a:ea typeface="Verdana" panose="020B0604030504040204" pitchFamily="34" charset="0"/>
                <a:cs typeface="Verdana" panose="020B0604030504040204" pitchFamily="34" charset="0"/>
              </a:rPr>
              <a:t>the full export value of the goods </a:t>
            </a:r>
            <a:r>
              <a:rPr lang="en-US" sz="56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or such reduced value of the goods as the Reserve Bank determines, having regard to the prevailing market conditions, is received without any delay, direct any exporter to comply with such requirements as it deems fit.</a:t>
            </a:r>
          </a:p>
          <a:p>
            <a:pPr marL="38100" marR="38100" algn="just">
              <a:spcBef>
                <a:spcPts val="0"/>
              </a:spcBef>
              <a:spcAft>
                <a:spcPts val="400"/>
              </a:spcAft>
            </a:pPr>
            <a:r>
              <a:rPr lang="en-US" sz="4300" b="0"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(3</a:t>
            </a:r>
            <a:r>
              <a:rPr lang="en-US" sz="4300" b="1"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 </a:t>
            </a:r>
            <a:r>
              <a:rPr lang="en-US" sz="5600" b="1" i="0" dirty="0">
                <a:solidFill>
                  <a:srgbClr val="333333"/>
                </a:solidFill>
                <a:effectLst/>
                <a:latin typeface="Verdana" panose="020B0604030504040204" pitchFamily="34" charset="0"/>
                <a:ea typeface="Verdana" panose="020B0604030504040204" pitchFamily="34" charset="0"/>
                <a:cs typeface="Verdana" panose="020B0604030504040204" pitchFamily="34" charset="0"/>
              </a:rPr>
              <a:t>Every exporter of services shall furnish to the Reserve Bank or to such other authorities a declaration in such form and in such manner as may be specified, containing the true and correct material particulars in relation to payment for such services</a:t>
            </a:r>
          </a:p>
          <a:p>
            <a:br>
              <a:rPr lang="en-US" b="1" dirty="0"/>
            </a:br>
            <a:endParaRPr lang="en-US" b="1" i="0" dirty="0">
              <a:solidFill>
                <a:srgbClr val="333333"/>
              </a:solidFill>
              <a:effectLst/>
              <a:latin typeface="Times New Roman" panose="02020603050405020304" pitchFamily="18" charset="0"/>
            </a:endParaRPr>
          </a:p>
          <a:p>
            <a:pPr marL="342900" indent="-342900">
              <a:buFont typeface="Arial" panose="020B0604020202020204" pitchFamily="34" charset="0"/>
              <a:buChar char="•"/>
            </a:pPr>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746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55000" lnSpcReduction="20000"/>
          </a:bodyPr>
          <a:lstStyle/>
          <a:p>
            <a:pPr marL="342900" indent="-342900">
              <a:buFont typeface="Arial" panose="020B0604020202020204" pitchFamily="34" charset="0"/>
              <a:buChar char="•"/>
            </a:pP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Invoicing value can be in Freely convertible Currency as well as </a:t>
            </a:r>
            <a:r>
              <a:rPr lang="en-US" sz="3200" dirty="0">
                <a:solidFill>
                  <a:schemeClr val="accent5"/>
                </a:solidFill>
                <a:latin typeface="Verdana" panose="020B0604030504040204" pitchFamily="34" charset="0"/>
                <a:ea typeface="Verdana" panose="020B0604030504040204" pitchFamily="34" charset="0"/>
                <a:cs typeface="Verdana" panose="020B0604030504040204" pitchFamily="34" charset="0"/>
              </a:rPr>
              <a:t>in INR </a:t>
            </a:r>
          </a:p>
          <a:p>
            <a:pPr marL="342900" indent="-342900">
              <a:buFont typeface="Arial" panose="020B0604020202020204" pitchFamily="34" charset="0"/>
              <a:buChar char="•"/>
            </a:pPr>
            <a:r>
              <a:rPr lang="en-US" sz="3200" dirty="0">
                <a:solidFill>
                  <a:srgbClr val="FF0000"/>
                </a:solidFill>
                <a:latin typeface="Verdana" panose="020B0604030504040204" pitchFamily="34" charset="0"/>
                <a:ea typeface="Verdana" panose="020B0604030504040204" pitchFamily="34" charset="0"/>
                <a:cs typeface="Verdana" panose="020B0604030504040204" pitchFamily="34" charset="0"/>
              </a:rPr>
              <a:t>Full value realization of Invoice is mandatory </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subject to certain exceptions</a:t>
            </a:r>
          </a:p>
          <a:p>
            <a:pPr marL="342900" indent="-342900">
              <a:buFont typeface="Arial" panose="020B0604020202020204" pitchFamily="34" charset="0"/>
              <a:buChar char="•"/>
            </a:pPr>
            <a:r>
              <a:rPr lang="en-US" sz="3200" dirty="0" err="1">
                <a:solidFill>
                  <a:schemeClr val="tx1"/>
                </a:solidFill>
                <a:latin typeface="Verdana" panose="020B0604030504040204" pitchFamily="34" charset="0"/>
                <a:ea typeface="Verdana" panose="020B0604030504040204" pitchFamily="34" charset="0"/>
                <a:cs typeface="Verdana" panose="020B0604030504040204" pitchFamily="34" charset="0"/>
              </a:rPr>
              <a:t>Realisation</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 should be made </a:t>
            </a:r>
            <a:r>
              <a:rPr lang="en-US" sz="3200" dirty="0">
                <a:solidFill>
                  <a:srgbClr val="00B0F0"/>
                </a:solidFill>
                <a:latin typeface="Verdana" panose="020B0604030504040204" pitchFamily="34" charset="0"/>
                <a:ea typeface="Verdana" panose="020B0604030504040204" pitchFamily="34" charset="0"/>
                <a:cs typeface="Verdana" panose="020B0604030504040204" pitchFamily="34" charset="0"/>
              </a:rPr>
              <a:t>in 9 months </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(Due to COVID-- </a:t>
            </a:r>
            <a:r>
              <a:rPr lang="en-US" sz="3200" dirty="0">
                <a:solidFill>
                  <a:srgbClr val="00B050"/>
                </a:solidFill>
                <a:latin typeface="Verdana" panose="020B0604030504040204" pitchFamily="34" charset="0"/>
                <a:ea typeface="Verdana" panose="020B0604030504040204" pitchFamily="34" charset="0"/>
                <a:cs typeface="Verdana" panose="020B0604030504040204" pitchFamily="34" charset="0"/>
              </a:rPr>
              <a:t>15 months </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exports till 31.7.20)</a:t>
            </a:r>
          </a:p>
          <a:p>
            <a:pPr marL="342900" indent="-342900">
              <a:buFont typeface="Arial" panose="020B0604020202020204" pitchFamily="34" charset="0"/>
              <a:buChar char="•"/>
            </a:pPr>
            <a:r>
              <a:rPr lang="en-US" sz="3200" dirty="0">
                <a:solidFill>
                  <a:srgbClr val="923922"/>
                </a:solidFill>
                <a:latin typeface="Verdana" panose="020B0604030504040204" pitchFamily="34" charset="0"/>
                <a:ea typeface="Verdana" panose="020B0604030504040204" pitchFamily="34" charset="0"/>
                <a:cs typeface="Verdana" panose="020B0604030504040204" pitchFamily="34" charset="0"/>
              </a:rPr>
              <a:t>Advance</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 receipt –export must be completed </a:t>
            </a:r>
            <a:r>
              <a:rPr lang="en-US" sz="3200" dirty="0">
                <a:solidFill>
                  <a:srgbClr val="923922"/>
                </a:solidFill>
                <a:latin typeface="Verdana" panose="020B0604030504040204" pitchFamily="34" charset="0"/>
                <a:ea typeface="Verdana" panose="020B0604030504040204" pitchFamily="34" charset="0"/>
                <a:cs typeface="Verdana" panose="020B0604030504040204" pitchFamily="34" charset="0"/>
              </a:rPr>
              <a:t>in12 months </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,refund thereafter with RBI permission </a:t>
            </a:r>
          </a:p>
          <a:p>
            <a:pPr marL="342900" indent="-342900">
              <a:buFont typeface="Arial" panose="020B0604020202020204" pitchFamily="34" charset="0"/>
              <a:buChar char="•"/>
            </a:pPr>
            <a:r>
              <a:rPr lang="en-US" sz="3200" dirty="0" err="1">
                <a:solidFill>
                  <a:schemeClr val="tx1"/>
                </a:solidFill>
                <a:latin typeface="Verdana" panose="020B0604030504040204" pitchFamily="34" charset="0"/>
                <a:ea typeface="Verdana" panose="020B0604030504040204" pitchFamily="34" charset="0"/>
                <a:cs typeface="Verdana" panose="020B0604030504040204" pitchFamily="34" charset="0"/>
              </a:rPr>
              <a:t>Realisation</a:t>
            </a:r>
            <a:r>
              <a:rPr lang="en-US" sz="3200" dirty="0">
                <a:solidFill>
                  <a:schemeClr val="tx1"/>
                </a:solidFill>
                <a:latin typeface="Verdana" panose="020B0604030504040204" pitchFamily="34" charset="0"/>
                <a:ea typeface="Verdana" panose="020B0604030504040204" pitchFamily="34" charset="0"/>
                <a:cs typeface="Verdana" panose="020B0604030504040204" pitchFamily="34" charset="0"/>
              </a:rPr>
              <a:t> against </a:t>
            </a:r>
            <a:r>
              <a:rPr lang="en-US" sz="3200" dirty="0">
                <a:solidFill>
                  <a:srgbClr val="7030A0"/>
                </a:solidFill>
                <a:latin typeface="Verdana" panose="020B0604030504040204" pitchFamily="34" charset="0"/>
                <a:ea typeface="Verdana" panose="020B0604030504040204" pitchFamily="34" charset="0"/>
                <a:cs typeface="Verdana" panose="020B0604030504040204" pitchFamily="34" charset="0"/>
              </a:rPr>
              <a:t>warehousing facility created outside India within 15 months </a:t>
            </a:r>
          </a:p>
          <a:p>
            <a:r>
              <a:rPr lang="en-US" dirty="0"/>
              <a:t>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728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85000" lnSpcReduction="10000"/>
          </a:bodyPr>
          <a:lstStyle/>
          <a:p>
            <a:pPr marL="342900" indent="-342900">
              <a:buFont typeface="Arial" panose="020B0604020202020204" pitchFamily="34" charset="0"/>
              <a:buChar char="•"/>
            </a:pP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Export of Goods through Custom Port </a:t>
            </a:r>
            <a:r>
              <a:rPr lang="en-US" dirty="0">
                <a:solidFill>
                  <a:srgbClr val="FF3399"/>
                </a:solidFill>
                <a:latin typeface="Verdana" panose="020B0604030504040204" pitchFamily="34" charset="0"/>
                <a:ea typeface="Verdana" panose="020B0604030504040204" pitchFamily="34" charset="0"/>
                <a:cs typeface="Verdana" panose="020B0604030504040204" pitchFamily="34" charset="0"/>
              </a:rPr>
              <a:t>Export Declaration form(EDF)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to be filed in duplicate ( Manual Port) under </a:t>
            </a:r>
            <a:r>
              <a:rPr lang="en-US" dirty="0">
                <a:solidFill>
                  <a:srgbClr val="FF0000"/>
                </a:solidFill>
                <a:latin typeface="Verdana" panose="020B0604030504040204" pitchFamily="34" charset="0"/>
                <a:ea typeface="Verdana" panose="020B0604030504040204" pitchFamily="34" charset="0"/>
                <a:cs typeface="Verdana" panose="020B0604030504040204" pitchFamily="34" charset="0"/>
              </a:rPr>
              <a:t>EDI system generates it thru Repository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 first copy retains and forwards to RBI and duplicate by exporter thru AD Cat-1 to RBI </a:t>
            </a:r>
          </a:p>
          <a:p>
            <a:pPr marL="342900" indent="-342900">
              <a:buFont typeface="Arial" panose="020B0604020202020204" pitchFamily="34" charset="0"/>
              <a:buChar char="•"/>
            </a:pP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Documents to be submitted in </a:t>
            </a:r>
            <a:r>
              <a:rPr lang="en-US" dirty="0">
                <a:solidFill>
                  <a:srgbClr val="FF3300"/>
                </a:solidFill>
                <a:latin typeface="Verdana" panose="020B0604030504040204" pitchFamily="34" charset="0"/>
                <a:ea typeface="Verdana" panose="020B0604030504040204" pitchFamily="34" charset="0"/>
                <a:cs typeface="Verdana" panose="020B0604030504040204" pitchFamily="34" charset="0"/>
              </a:rPr>
              <a:t>21 days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to AD ,delay in submission may be viewed adversely </a:t>
            </a:r>
          </a:p>
          <a:p>
            <a:pPr marL="342900" indent="-342900">
              <a:buFont typeface="Arial" panose="020B0604020202020204" pitchFamily="34" charset="0"/>
              <a:buChar char="•"/>
            </a:pPr>
            <a:r>
              <a:rPr lang="en-US" dirty="0">
                <a:solidFill>
                  <a:srgbClr val="3366FF"/>
                </a:solidFill>
                <a:latin typeface="Verdana" panose="020B0604030504040204" pitchFamily="34" charset="0"/>
                <a:ea typeface="Verdana" panose="020B0604030504040204" pitchFamily="34" charset="0"/>
                <a:cs typeface="Verdana" panose="020B0604030504040204" pitchFamily="34" charset="0"/>
              </a:rPr>
              <a:t>Software EDF in triplicate </a:t>
            </a:r>
            <a:r>
              <a:rPr lang="en-US" dirty="0">
                <a:solidFill>
                  <a:schemeClr val="tx1"/>
                </a:solidFill>
                <a:latin typeface="Verdana" panose="020B0604030504040204" pitchFamily="34" charset="0"/>
                <a:ea typeface="Verdana" panose="020B0604030504040204" pitchFamily="34" charset="0"/>
                <a:cs typeface="Verdana" panose="020B0604030504040204" pitchFamily="34" charset="0"/>
              </a:rPr>
              <a:t>, first thru STP/SEZ/BTP to RBI and triplicate copy for record and Duplicate thru Exporter onwards to AD in turn to RBI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12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85000" lnSpcReduction="10000"/>
          </a:bodyPr>
          <a:lstStyle/>
          <a:p>
            <a:pPr marL="342900" indent="-342900">
              <a:buFont typeface="Arial" panose="020B0604020202020204" pitchFamily="34" charset="0"/>
              <a:buChar char="•"/>
            </a:pPr>
            <a:r>
              <a:rPr lang="en-US" dirty="0">
                <a:solidFill>
                  <a:srgbClr val="00B050"/>
                </a:solidFill>
                <a:latin typeface="Verdana" panose="020B0604030504040204" pitchFamily="34" charset="0"/>
                <a:ea typeface="Verdana" panose="020B0604030504040204" pitchFamily="34" charset="0"/>
                <a:cs typeface="Verdana" panose="020B0604030504040204" pitchFamily="34" charset="0"/>
              </a:rPr>
              <a:t>Payment from Third party in advance or post export is permissible provided its name must be appearing in EDF </a:t>
            </a:r>
          </a:p>
          <a:p>
            <a:pPr marL="342900" indent="-342900">
              <a:buFont typeface="Arial" panose="020B0604020202020204" pitchFamily="34" charset="0"/>
              <a:buChar char="•"/>
            </a:pP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rPr>
              <a:t>During foreign visit or exhibition or trade fair sale of Goods are permissible at price even lesser than market value</a:t>
            </a:r>
          </a:p>
          <a:p>
            <a:pPr marL="342900" indent="-342900">
              <a:buFont typeface="Arial" panose="020B0604020202020204" pitchFamily="34" charset="0"/>
              <a:buChar char="•"/>
            </a:pPr>
            <a:r>
              <a:rPr lang="en-US" dirty="0">
                <a:solidFill>
                  <a:srgbClr val="00B050"/>
                </a:solidFill>
                <a:latin typeface="Verdana" panose="020B0604030504040204" pitchFamily="34" charset="0"/>
                <a:ea typeface="Verdana" panose="020B0604030504040204" pitchFamily="34" charset="0"/>
                <a:cs typeface="Verdana" panose="020B0604030504040204" pitchFamily="34" charset="0"/>
              </a:rPr>
              <a:t>Export of currency up to INR Rs 25000 is permitted </a:t>
            </a:r>
            <a:r>
              <a:rPr lang="en-US" dirty="0">
                <a:latin typeface="Verdana" panose="020B0604030504040204" pitchFamily="34" charset="0"/>
                <a:ea typeface="Verdana" panose="020B0604030504040204" pitchFamily="34" charset="0"/>
                <a:cs typeface="Verdana" panose="020B0604030504040204" pitchFamily="34" charset="0"/>
              </a:rPr>
              <a:t>.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In exceptional circumstances , transaction in beneficiary’s currency permissible</a:t>
            </a:r>
          </a:p>
          <a:p>
            <a:pPr marL="342900" indent="-342900">
              <a:buFont typeface="Arial" panose="020B0604020202020204" pitchFamily="34" charset="0"/>
              <a:buChar char="•"/>
            </a:pPr>
            <a:endParaRPr lang="en-US" dirty="0"/>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84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70000" lnSpcReduction="20000"/>
          </a:bodyPr>
          <a:lstStyle/>
          <a:p>
            <a:pPr marL="342900" indent="-342900">
              <a:buFont typeface="Arial" panose="020B0604020202020204" pitchFamily="34" charset="0"/>
              <a:buChar char="•"/>
            </a:pPr>
            <a:r>
              <a:rPr lang="en-US" sz="3100" dirty="0">
                <a:solidFill>
                  <a:srgbClr val="C00000"/>
                </a:solidFill>
                <a:latin typeface="Verdana" panose="020B0604030504040204" pitchFamily="34" charset="0"/>
                <a:ea typeface="Verdana" panose="020B0604030504040204" pitchFamily="34" charset="0"/>
                <a:cs typeface="Verdana" panose="020B0604030504040204" pitchFamily="34" charset="0"/>
              </a:rPr>
              <a:t>Foreign Currency Account –Who can open</a:t>
            </a:r>
          </a:p>
          <a:p>
            <a:pPr marL="342900" indent="-342900">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Participant of International exhibition /Trade fair </a:t>
            </a:r>
          </a:p>
          <a:p>
            <a:pPr marL="342900" indent="-342900">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Branch or overseas office</a:t>
            </a:r>
          </a:p>
          <a:p>
            <a:pPr marL="342900" indent="-342900">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SEZ unit in India </a:t>
            </a:r>
          </a:p>
          <a:p>
            <a:pPr marL="342900" indent="-342900">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Project / Service exporter</a:t>
            </a:r>
          </a:p>
          <a:p>
            <a:pPr marL="342900" indent="-342900">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Exporter with good track record </a:t>
            </a:r>
          </a:p>
          <a:p>
            <a:pPr marL="342900" indent="-342900">
              <a:buFont typeface="Arial" panose="020B0604020202020204" pitchFamily="34" charset="0"/>
              <a:buChar char="•"/>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45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785CD-6F57-4876-B08F-039D9052186A}"/>
              </a:ext>
            </a:extLst>
          </p:cNvPr>
          <p:cNvSpPr>
            <a:spLocks noGrp="1"/>
          </p:cNvSpPr>
          <p:nvPr>
            <p:ph type="title"/>
          </p:nvPr>
        </p:nvSpPr>
        <p:spPr/>
        <p:txBody>
          <a:bodyPr>
            <a:normAutofit fontScale="90000"/>
          </a:bodyPr>
          <a:lstStyle/>
          <a:p>
            <a:br>
              <a:rPr lang="en-US" sz="3600" b="1" i="0" dirty="0">
                <a:solidFill>
                  <a:schemeClr val="bg1"/>
                </a:solidFill>
                <a:effectLst/>
                <a:latin typeface="Arial" panose="020B0604020202020204" pitchFamily="34" charset="0"/>
              </a:rPr>
            </a:br>
            <a:r>
              <a:rPr lang="en-US" sz="3600" b="1" i="0" dirty="0">
                <a:solidFill>
                  <a:schemeClr val="bg1"/>
                </a:solidFill>
                <a:effectLst/>
                <a:latin typeface="Arial" panose="020B0604020202020204" pitchFamily="34" charset="0"/>
              </a:rPr>
              <a:t>Export of Goods and Services</a:t>
            </a:r>
            <a:endParaRPr lang="en-US" dirty="0"/>
          </a:p>
        </p:txBody>
      </p:sp>
      <p:sp>
        <p:nvSpPr>
          <p:cNvPr id="3" name="Content Placeholder 2">
            <a:extLst>
              <a:ext uri="{FF2B5EF4-FFF2-40B4-BE49-F238E27FC236}">
                <a16:creationId xmlns:a16="http://schemas.microsoft.com/office/drawing/2014/main" id="{8B045D7B-2C51-4104-BB23-45417DE7EED3}"/>
              </a:ext>
            </a:extLst>
          </p:cNvPr>
          <p:cNvSpPr>
            <a:spLocks noGrp="1"/>
          </p:cNvSpPr>
          <p:nvPr>
            <p:ph sz="quarter" idx="13"/>
          </p:nvPr>
        </p:nvSpPr>
        <p:spPr>
          <a:xfrm>
            <a:off x="539496" y="2560320"/>
            <a:ext cx="11553444" cy="3977640"/>
          </a:xfrm>
        </p:spPr>
        <p:txBody>
          <a:bodyPr>
            <a:normAutofit fontScale="92500" lnSpcReduction="10000"/>
          </a:bodyPr>
          <a:lstStyle/>
          <a:p>
            <a:pPr marL="342900" indent="-342900">
              <a:buFont typeface="Arial" panose="020B0604020202020204" pitchFamily="34" charset="0"/>
              <a:buChar char="•"/>
            </a:pPr>
            <a:r>
              <a:rPr lang="en-US" dirty="0">
                <a:solidFill>
                  <a:srgbClr val="707B05"/>
                </a:solidFill>
                <a:latin typeface="Verdana" panose="020B0604030504040204" pitchFamily="34" charset="0"/>
                <a:ea typeface="Verdana" panose="020B0604030504040204" pitchFamily="34" charset="0"/>
                <a:cs typeface="Verdana" panose="020B0604030504040204" pitchFamily="34" charset="0"/>
              </a:rPr>
              <a:t>EEFC Account</a:t>
            </a:r>
            <a:r>
              <a:rPr lang="en-US" dirty="0">
                <a:latin typeface="Verdana" panose="020B0604030504040204" pitchFamily="34" charset="0"/>
                <a:ea typeface="Verdana" panose="020B0604030504040204" pitchFamily="34" charset="0"/>
                <a:cs typeface="Verdana" panose="020B0604030504040204" pitchFamily="34" charset="0"/>
              </a:rPr>
              <a:t>: Till last date of succeeding month proceed may be kept in freely convertible currency as realized .</a:t>
            </a:r>
          </a:p>
          <a:p>
            <a:pPr marL="342900" indent="-34290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Opening and hiring </a:t>
            </a:r>
            <a:r>
              <a:rPr lang="en-US" dirty="0">
                <a:solidFill>
                  <a:srgbClr val="7030A0"/>
                </a:solidFill>
                <a:latin typeface="Verdana" panose="020B0604030504040204" pitchFamily="34" charset="0"/>
                <a:ea typeface="Verdana" panose="020B0604030504040204" pitchFamily="34" charset="0"/>
                <a:cs typeface="Verdana" panose="020B0604030504040204" pitchFamily="34" charset="0"/>
              </a:rPr>
              <a:t>warehouse outside India </a:t>
            </a:r>
            <a:r>
              <a:rPr lang="en-US" dirty="0">
                <a:latin typeface="Verdana" panose="020B0604030504040204" pitchFamily="34" charset="0"/>
                <a:ea typeface="Verdana" panose="020B0604030504040204" pitchFamily="34" charset="0"/>
                <a:cs typeface="Verdana" panose="020B0604030504040204" pitchFamily="34" charset="0"/>
              </a:rPr>
              <a:t>is permissible by AD and FCA account can be operated provided previous year Turnover (TO) &gt;$100,000 and outstanding not more than 5% of previous year (TO)</a:t>
            </a:r>
          </a:p>
          <a:p>
            <a:pPr marL="342900" indent="-342900">
              <a:buFont typeface="Arial" panose="020B0604020202020204" pitchFamily="34" charset="0"/>
              <a:buChar char="•"/>
            </a:pPr>
            <a:r>
              <a:rPr lang="en-US" dirty="0">
                <a:solidFill>
                  <a:srgbClr val="DD462F"/>
                </a:solidFill>
                <a:latin typeface="Verdana" panose="020B0604030504040204" pitchFamily="34" charset="0"/>
                <a:ea typeface="Verdana" panose="020B0604030504040204" pitchFamily="34" charset="0"/>
                <a:cs typeface="Verdana" panose="020B0604030504040204" pitchFamily="34" charset="0"/>
              </a:rPr>
              <a:t>Consignment Export </a:t>
            </a:r>
            <a:r>
              <a:rPr lang="en-US" dirty="0">
                <a:latin typeface="Verdana" panose="020B0604030504040204" pitchFamily="34" charset="0"/>
                <a:ea typeface="Verdana" panose="020B0604030504040204" pitchFamily="34" charset="0"/>
                <a:cs typeface="Verdana" panose="020B0604030504040204" pitchFamily="34" charset="0"/>
              </a:rPr>
              <a:t>is permissible and consignee may adjust landing, warehousing ,handling etc. charges before remittance .</a:t>
            </a:r>
          </a:p>
        </p:txBody>
      </p:sp>
      <p:pic>
        <p:nvPicPr>
          <p:cNvPr id="5" name="Picture 4" descr="New design makes liquefied hydrogen bunker vessels a reality">
            <a:extLst>
              <a:ext uri="{FF2B5EF4-FFF2-40B4-BE49-F238E27FC236}">
                <a16:creationId xmlns:a16="http://schemas.microsoft.com/office/drawing/2014/main" id="{59454A70-4502-4F69-B61A-4B3316DD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8110" y="731521"/>
            <a:ext cx="3406140" cy="144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109430"/>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{4A52EF5C-D275-407A-9268-FB8896B6F42E}tf10001108_win32</Template>
  <TotalTime>426</TotalTime>
  <Words>1389</Words>
  <Application>Microsoft Office PowerPoint</Application>
  <PresentationFormat>Widescreen</PresentationFormat>
  <Paragraphs>79</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Segoe UI</vt:lpstr>
      <vt:lpstr>Segoe UI Light</vt:lpstr>
      <vt:lpstr>Times New Roman</vt:lpstr>
      <vt:lpstr>Verdana</vt:lpstr>
      <vt:lpstr>Wingdings</vt:lpstr>
      <vt:lpstr>WelcomeDoc</vt:lpstr>
      <vt:lpstr>FOREIGN EXCHANGE MANAGEMENT ACT,1999  Export of Goods and Services  FED Master Direction No. 16/2015-16  Notification No. FEMA 23(R)/2015-RB dated January 12, 2016. </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lpstr> Export of Goods and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EXCHANGE MANAGEMENT ACT,1999  Export of Goods and Services FED Master Direction No. 16/2015-16 </dc:title>
  <dc:creator>Windows User</dc:creator>
  <cp:keywords/>
  <cp:lastModifiedBy>Windows User</cp:lastModifiedBy>
  <cp:revision>26</cp:revision>
  <dcterms:created xsi:type="dcterms:W3CDTF">2020-11-07T07:40:05Z</dcterms:created>
  <dcterms:modified xsi:type="dcterms:W3CDTF">2020-11-09T11:55:04Z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