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57" r:id="rId3"/>
    <p:sldId id="266" r:id="rId4"/>
    <p:sldId id="258" r:id="rId5"/>
    <p:sldId id="259" r:id="rId6"/>
    <p:sldId id="260" r:id="rId7"/>
    <p:sldId id="264" r:id="rId8"/>
    <p:sldId id="261" r:id="rId9"/>
    <p:sldId id="262" r:id="rId10"/>
    <p:sldId id="263"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298" y="8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BEB34AD-5DC5-4E09-BFC5-3AA94BD1AFD0}" type="datetimeFigureOut">
              <a:rPr lang="en-US" smtClean="0"/>
              <a:pPr/>
              <a:t>2/25/2017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7BFE267-C512-4EED-A9D2-91AC1759058C}"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EB34AD-5DC5-4E09-BFC5-3AA94BD1AFD0}" type="datetimeFigureOut">
              <a:rPr lang="en-US" smtClean="0"/>
              <a:pPr/>
              <a:t>2/25/2017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FE267-C512-4EED-A9D2-91AC1759058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BEB34AD-5DC5-4E09-BFC5-3AA94BD1AFD0}" type="datetimeFigureOut">
              <a:rPr lang="en-US" smtClean="0"/>
              <a:pPr/>
              <a:t>2/25/2017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FE267-C512-4EED-A9D2-91AC1759058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BEB34AD-5DC5-4E09-BFC5-3AA94BD1AFD0}" type="datetimeFigureOut">
              <a:rPr lang="en-US" smtClean="0"/>
              <a:pPr/>
              <a:t>2/25/2017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FE267-C512-4EED-A9D2-91AC1759058C}"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BEB34AD-5DC5-4E09-BFC5-3AA94BD1AFD0}" type="datetimeFigureOut">
              <a:rPr lang="en-US" smtClean="0"/>
              <a:pPr/>
              <a:t>2/25/2017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7BFE267-C512-4EED-A9D2-91AC1759058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BEB34AD-5DC5-4E09-BFC5-3AA94BD1AFD0}" type="datetimeFigureOut">
              <a:rPr lang="en-US" smtClean="0"/>
              <a:pPr/>
              <a:t>2/25/2017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BFE267-C512-4EED-A9D2-91AC1759058C}"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BEB34AD-5DC5-4E09-BFC5-3AA94BD1AFD0}" type="datetimeFigureOut">
              <a:rPr lang="en-US" smtClean="0"/>
              <a:pPr/>
              <a:t>2/25/2017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BFE267-C512-4EED-A9D2-91AC1759058C}"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BEB34AD-5DC5-4E09-BFC5-3AA94BD1AFD0}" type="datetimeFigureOut">
              <a:rPr lang="en-US" smtClean="0"/>
              <a:pPr/>
              <a:t>2/25/2017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BFE267-C512-4EED-A9D2-91AC1759058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EB34AD-5DC5-4E09-BFC5-3AA94BD1AFD0}" type="datetimeFigureOut">
              <a:rPr lang="en-US" smtClean="0"/>
              <a:pPr/>
              <a:t>2/25/2017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BFE267-C512-4EED-A9D2-91AC1759058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BEB34AD-5DC5-4E09-BFC5-3AA94BD1AFD0}" type="datetimeFigureOut">
              <a:rPr lang="en-US" smtClean="0"/>
              <a:pPr/>
              <a:t>2/25/2017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BFE267-C512-4EED-A9D2-91AC1759058C}"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BEB34AD-5DC5-4E09-BFC5-3AA94BD1AFD0}" type="datetimeFigureOut">
              <a:rPr lang="en-US" smtClean="0"/>
              <a:pPr/>
              <a:t>2/25/2017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A7BFE267-C512-4EED-A9D2-91AC1759058C}"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BEB34AD-5DC5-4E09-BFC5-3AA94BD1AFD0}" type="datetimeFigureOut">
              <a:rPr lang="en-US" smtClean="0"/>
              <a:pPr/>
              <a:t>2/25/2017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7BFE267-C512-4EED-A9D2-91AC1759058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sz="3200" b="1" dirty="0" smtClean="0"/>
              <a:t>P. K. Modi &amp; Co.</a:t>
            </a:r>
          </a:p>
          <a:p>
            <a:r>
              <a:rPr lang="en-US" sz="3200" b="1" dirty="0" smtClean="0"/>
              <a:t>Chartered Accountants</a:t>
            </a:r>
            <a:endParaRPr lang="en-US" b="1" dirty="0"/>
          </a:p>
        </p:txBody>
      </p:sp>
      <p:sp>
        <p:nvSpPr>
          <p:cNvPr id="2" name="Title 1"/>
          <p:cNvSpPr>
            <a:spLocks noGrp="1"/>
          </p:cNvSpPr>
          <p:nvPr>
            <p:ph type="ctrTitle"/>
          </p:nvPr>
        </p:nvSpPr>
        <p:spPr/>
        <p:txBody>
          <a:bodyPr>
            <a:normAutofit/>
          </a:bodyPr>
          <a:lstStyle/>
          <a:p>
            <a:r>
              <a:rPr lang="en-US" sz="5400" b="1" dirty="0" smtClean="0"/>
              <a:t>EQUALISATION LEVY</a:t>
            </a:r>
            <a:endParaRPr lang="en-US" sz="5400" b="1" dirty="0"/>
          </a:p>
        </p:txBody>
      </p:sp>
    </p:spTree>
    <p:extLst>
      <p:ext uri="{BB962C8B-B14F-4D97-AF65-F5344CB8AC3E}">
        <p14:creationId xmlns:p14="http://schemas.microsoft.com/office/powerpoint/2010/main" xmlns="" val="14487830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PENALTY</a:t>
            </a:r>
            <a:endParaRPr lang="en-US" b="1" dirty="0"/>
          </a:p>
        </p:txBody>
      </p:sp>
      <p:sp>
        <p:nvSpPr>
          <p:cNvPr id="3" name="Content Placeholder 2"/>
          <p:cNvSpPr>
            <a:spLocks noGrp="1"/>
          </p:cNvSpPr>
          <p:nvPr>
            <p:ph sz="quarter" idx="1"/>
          </p:nvPr>
        </p:nvSpPr>
        <p:spPr/>
        <p:txBody>
          <a:bodyPr>
            <a:normAutofit fontScale="92500" lnSpcReduction="20000"/>
          </a:bodyPr>
          <a:lstStyle/>
          <a:p>
            <a:pPr algn="just">
              <a:buFont typeface="Arial" panose="020B0604020202020204" pitchFamily="34" charset="0"/>
              <a:buChar char="•"/>
            </a:pPr>
            <a:r>
              <a:rPr lang="en-US" sz="2200" dirty="0" smtClean="0"/>
              <a:t>Any </a:t>
            </a:r>
            <a:r>
              <a:rPr lang="en-US" sz="2200" dirty="0" err="1" smtClean="0"/>
              <a:t>Assessee</a:t>
            </a:r>
            <a:r>
              <a:rPr lang="en-US" sz="2200" dirty="0" smtClean="0"/>
              <a:t> who-</a:t>
            </a:r>
          </a:p>
          <a:p>
            <a:pPr marL="719137" indent="-457200" algn="just">
              <a:buAutoNum type="alphaLcPeriod"/>
            </a:pPr>
            <a:r>
              <a:rPr lang="en-US" sz="2200" dirty="0" smtClean="0"/>
              <a:t>Fails to deduct the whole or any part of the </a:t>
            </a:r>
            <a:r>
              <a:rPr lang="en-US" sz="2200" dirty="0" err="1" smtClean="0"/>
              <a:t>equalisation</a:t>
            </a:r>
            <a:r>
              <a:rPr lang="en-US" sz="2200" dirty="0" smtClean="0"/>
              <a:t> levy; or</a:t>
            </a:r>
          </a:p>
          <a:p>
            <a:pPr marL="719137" indent="-457200" algn="just">
              <a:buAutoNum type="alphaLcPeriod"/>
            </a:pPr>
            <a:r>
              <a:rPr lang="en-US" sz="2200" dirty="0" smtClean="0"/>
              <a:t>Having deducted the </a:t>
            </a:r>
            <a:r>
              <a:rPr lang="en-US" sz="2200" dirty="0" err="1" smtClean="0"/>
              <a:t>equalisation</a:t>
            </a:r>
            <a:r>
              <a:rPr lang="en-US" sz="2200" dirty="0" smtClean="0"/>
              <a:t> levy, fails to pay such levy to the credit of the Central Government.</a:t>
            </a:r>
          </a:p>
          <a:p>
            <a:pPr marL="261937" indent="0" algn="just">
              <a:buNone/>
            </a:pPr>
            <a:r>
              <a:rPr lang="en-US" sz="2200" dirty="0" smtClean="0"/>
              <a:t>Shall be liable to pay-</a:t>
            </a:r>
          </a:p>
          <a:p>
            <a:pPr marL="776287" indent="-514350" algn="just">
              <a:buAutoNum type="romanLcPeriod"/>
            </a:pPr>
            <a:r>
              <a:rPr lang="en-US" sz="2200" dirty="0" smtClean="0"/>
              <a:t>In case of  clause (a) above, A penalty equal to the amount of </a:t>
            </a:r>
            <a:r>
              <a:rPr lang="en-US" sz="2200" dirty="0" err="1" smtClean="0"/>
              <a:t>equalisation</a:t>
            </a:r>
            <a:r>
              <a:rPr lang="en-US" sz="2200" dirty="0" smtClean="0"/>
              <a:t> levy that he failed to deduct; and</a:t>
            </a:r>
          </a:p>
          <a:p>
            <a:pPr marL="776287" indent="-514350" algn="just">
              <a:buAutoNum type="romanLcPeriod"/>
            </a:pPr>
            <a:r>
              <a:rPr lang="en-US" sz="2200" dirty="0" smtClean="0"/>
              <a:t>In case of clause (b) above, a penalty of Rs. 1000 for every day during which the failure continues. However, the penalty under this clause shall not exceed the amount of </a:t>
            </a:r>
            <a:r>
              <a:rPr lang="en-US" sz="2200" dirty="0" err="1" smtClean="0"/>
              <a:t>equalisation</a:t>
            </a:r>
            <a:r>
              <a:rPr lang="en-US" sz="2200" dirty="0" smtClean="0"/>
              <a:t> levy that he failed to pay.</a:t>
            </a:r>
            <a:r>
              <a:rPr lang="en-US" sz="2200" dirty="0"/>
              <a:t>	</a:t>
            </a:r>
            <a:endParaRPr lang="en-US" sz="2200" dirty="0" smtClean="0"/>
          </a:p>
          <a:p>
            <a:pPr algn="just">
              <a:buFont typeface="Arial" panose="020B0604020202020204" pitchFamily="34" charset="0"/>
              <a:buChar char="•"/>
            </a:pPr>
            <a:r>
              <a:rPr lang="en-US" sz="2200" dirty="0" smtClean="0"/>
              <a:t>Where an </a:t>
            </a:r>
            <a:r>
              <a:rPr lang="en-US" sz="2200" dirty="0" err="1" smtClean="0"/>
              <a:t>assessee</a:t>
            </a:r>
            <a:r>
              <a:rPr lang="en-US" sz="2200" dirty="0" smtClean="0"/>
              <a:t> fails to furnish the statement within the time prescribed, he shall be liable to pay a penalty of Rs. 100 for each day during which the failure continues.</a:t>
            </a:r>
          </a:p>
          <a:p>
            <a:pPr algn="just"/>
            <a:endParaRPr lang="en-US" sz="2000" dirty="0"/>
          </a:p>
        </p:txBody>
      </p:sp>
    </p:spTree>
    <p:extLst>
      <p:ext uri="{BB962C8B-B14F-4D97-AF65-F5344CB8AC3E}">
        <p14:creationId xmlns:p14="http://schemas.microsoft.com/office/powerpoint/2010/main" xmlns="" val="2925382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CONCLUSION</a:t>
            </a:r>
            <a:endParaRPr lang="en-US" b="1" dirty="0"/>
          </a:p>
        </p:txBody>
      </p:sp>
      <p:sp>
        <p:nvSpPr>
          <p:cNvPr id="3" name="Content Placeholder 2"/>
          <p:cNvSpPr>
            <a:spLocks noGrp="1"/>
          </p:cNvSpPr>
          <p:nvPr>
            <p:ph sz="quarter" idx="1"/>
          </p:nvPr>
        </p:nvSpPr>
        <p:spPr/>
        <p:txBody>
          <a:bodyPr>
            <a:normAutofit lnSpcReduction="10000"/>
          </a:bodyPr>
          <a:lstStyle/>
          <a:p>
            <a:pPr algn="just"/>
            <a:r>
              <a:rPr lang="en-US" sz="2000" dirty="0" smtClean="0"/>
              <a:t>With introduction of this levy, India joins the league of various other countries with similar levies for providing equal opportunities to the domestic businesses.</a:t>
            </a:r>
          </a:p>
          <a:p>
            <a:pPr algn="just"/>
            <a:r>
              <a:rPr lang="en-US" sz="2000" dirty="0" err="1" smtClean="0"/>
              <a:t>Equalisation</a:t>
            </a:r>
            <a:r>
              <a:rPr lang="en-US" sz="2000" dirty="0" smtClean="0"/>
              <a:t> </a:t>
            </a:r>
            <a:r>
              <a:rPr lang="en-US" sz="2000" dirty="0"/>
              <a:t>levy was aimed at e-commerce transactions taking place irrespective of national territorial boundaries. It intended to provide level-playing field between e-commerce players of domestic and foreign origin wherein Indian e-commerce companies are expected to benefit from it but it rather seems that a larger impact would be on start-ups and mid-sized businesses bearing the tax burden in practical sense. The </a:t>
            </a:r>
            <a:r>
              <a:rPr lang="en-US" sz="2000" dirty="0" err="1"/>
              <a:t>equalisation</a:t>
            </a:r>
            <a:r>
              <a:rPr lang="en-US" sz="2000" dirty="0"/>
              <a:t> levy or Google Tax is making businesses reshape their business strategies. The business which require marketing its products by digital advertising is shifting its marketing business to online digital space providers which are either Indian or non-resident service providers having permanent establishments in India. Many e-commerce giants will now be forced to establish their permanent establishments in India if they want to escape the levy to continue to retain their customers seeking advertising services from them. </a:t>
            </a:r>
          </a:p>
          <a:p>
            <a:pPr marL="0" indent="0" algn="just">
              <a:buNone/>
            </a:pPr>
            <a:endParaRPr lang="en-US" sz="2000" dirty="0"/>
          </a:p>
        </p:txBody>
      </p:sp>
    </p:spTree>
    <p:extLst>
      <p:ext uri="{BB962C8B-B14F-4D97-AF65-F5344CB8AC3E}">
        <p14:creationId xmlns:p14="http://schemas.microsoft.com/office/powerpoint/2010/main" xmlns="" val="626398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BACKGROUND</a:t>
            </a:r>
            <a:endParaRPr lang="en-US" b="1" dirty="0"/>
          </a:p>
        </p:txBody>
      </p:sp>
      <p:sp>
        <p:nvSpPr>
          <p:cNvPr id="3" name="Content Placeholder 2"/>
          <p:cNvSpPr>
            <a:spLocks noGrp="1"/>
          </p:cNvSpPr>
          <p:nvPr>
            <p:ph sz="quarter" idx="1"/>
          </p:nvPr>
        </p:nvSpPr>
        <p:spPr/>
        <p:txBody>
          <a:bodyPr>
            <a:normAutofit lnSpcReduction="10000"/>
          </a:bodyPr>
          <a:lstStyle/>
          <a:p>
            <a:pPr algn="just"/>
            <a:r>
              <a:rPr lang="en-US" sz="2000" dirty="0" smtClean="0"/>
              <a:t>The E-Commerce has grown very rapidly in the past few years and is expected to grow substantially in the next few years.</a:t>
            </a:r>
          </a:p>
          <a:p>
            <a:pPr algn="just"/>
            <a:r>
              <a:rPr lang="en-US" sz="2000" dirty="0" smtClean="0"/>
              <a:t>The Biggest beneficiaries of this rapid growth in the Digital Space are companies earning through Digital Ads like Google, Facebook, Twitter, </a:t>
            </a:r>
            <a:r>
              <a:rPr lang="en-US" sz="2000" dirty="0" err="1" smtClean="0"/>
              <a:t>Linkedin</a:t>
            </a:r>
            <a:r>
              <a:rPr lang="en-US" sz="2000" dirty="0" smtClean="0"/>
              <a:t>, Yahoo and other advertising majors.</a:t>
            </a:r>
          </a:p>
          <a:p>
            <a:pPr algn="just"/>
            <a:r>
              <a:rPr lang="en-US" sz="2000" dirty="0" smtClean="0"/>
              <a:t>Moreover, as these companies are located outside India, they are not even subject to any taxes in India. Business in the Digital Domain is done irrespective of the physical location of the service provider/recipient and is being done in the nebulous world of cyberspace. Persons carrying business in digital domain could be located anywhere in the world.</a:t>
            </a:r>
          </a:p>
          <a:p>
            <a:pPr algn="just"/>
            <a:r>
              <a:rPr lang="en-US" sz="2000" dirty="0" smtClean="0"/>
              <a:t>These new business models have created new tax challenges. The digital business fundamentally challenges the current manner of levy of taxes which are based on the presence-based permanent establishment rules.</a:t>
            </a:r>
          </a:p>
          <a:p>
            <a:endParaRPr lang="en-US" sz="2000" dirty="0" smtClean="0"/>
          </a:p>
          <a:p>
            <a:endParaRPr lang="en-US" sz="2000" dirty="0"/>
          </a:p>
        </p:txBody>
      </p:sp>
    </p:spTree>
    <p:extLst>
      <p:ext uri="{BB962C8B-B14F-4D97-AF65-F5344CB8AC3E}">
        <p14:creationId xmlns:p14="http://schemas.microsoft.com/office/powerpoint/2010/main" xmlns="" val="3141256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HISTORY</a:t>
            </a:r>
            <a:endParaRPr lang="en-US" b="1" dirty="0"/>
          </a:p>
        </p:txBody>
      </p:sp>
      <p:sp>
        <p:nvSpPr>
          <p:cNvPr id="3" name="Content Placeholder 2"/>
          <p:cNvSpPr>
            <a:spLocks noGrp="1"/>
          </p:cNvSpPr>
          <p:nvPr>
            <p:ph sz="quarter" idx="1"/>
          </p:nvPr>
        </p:nvSpPr>
        <p:spPr/>
        <p:txBody>
          <a:bodyPr>
            <a:normAutofit fontScale="62500" lnSpcReduction="20000"/>
          </a:bodyPr>
          <a:lstStyle/>
          <a:p>
            <a:pPr>
              <a:buFont typeface="Arial" panose="020B0604020202020204" pitchFamily="34" charset="0"/>
              <a:buChar char="•"/>
            </a:pPr>
            <a:r>
              <a:rPr lang="en-US" sz="2400" dirty="0"/>
              <a:t>Britain, France, Germany, Australia, India and many countries are seriously concerned that </a:t>
            </a:r>
            <a:r>
              <a:rPr lang="en-US" sz="2400" dirty="0" smtClean="0"/>
              <a:t>e-commerce companies </a:t>
            </a:r>
            <a:r>
              <a:rPr lang="en-US" sz="2400" dirty="0"/>
              <a:t>collect massive revenues from their territories, and pay no tax. The Indian Income Tax </a:t>
            </a:r>
            <a:r>
              <a:rPr lang="en-US" sz="2400" dirty="0" smtClean="0"/>
              <a:t>Act (ITA</a:t>
            </a:r>
            <a:r>
              <a:rPr lang="en-US" sz="2400" dirty="0"/>
              <a:t>) and several countries, the OECD and the UN Models of Double Tax-avoidance </a:t>
            </a:r>
            <a:r>
              <a:rPr lang="en-US" sz="2400" dirty="0" smtClean="0"/>
              <a:t>Agreements (DTAA</a:t>
            </a:r>
            <a:r>
              <a:rPr lang="en-US" sz="2400" dirty="0"/>
              <a:t>) are based on a tax structure almost 100 years old. There is a systemic weakness in the structure. India cannot tax a non-resident of India unless the non-resident has a permanent establishment (PE), a fixed place of business, in India. With modern technology, global business without having a PE is practical. This business is growing very fast. A government cannot afford not to tax e-commerce. For taxing a non-resident e-commerce company, it has to amend its own domestic tax law as a first step. However, until the DTA model is changed, the domestic law amendment will have no impact. </a:t>
            </a:r>
            <a:r>
              <a:rPr lang="en-US" sz="2400" dirty="0" smtClean="0"/>
              <a:t>The </a:t>
            </a:r>
            <a:r>
              <a:rPr lang="en-US" sz="2400" dirty="0" err="1" smtClean="0"/>
              <a:t>DTAAwill</a:t>
            </a:r>
            <a:r>
              <a:rPr lang="en-US" sz="2400" dirty="0" smtClean="0"/>
              <a:t> override domestic law</a:t>
            </a:r>
            <a:r>
              <a:rPr lang="en-US" sz="2400" dirty="0"/>
              <a:t>.</a:t>
            </a:r>
            <a:br>
              <a:rPr lang="en-US" sz="2400" dirty="0"/>
            </a:br>
            <a:r>
              <a:rPr lang="en-US" sz="2400" dirty="0"/>
              <a:t/>
            </a:r>
            <a:br>
              <a:rPr lang="en-US" sz="2400" dirty="0"/>
            </a:br>
            <a:r>
              <a:rPr lang="en-US" sz="2400" dirty="0"/>
              <a:t>This systemic weakness is fully exploited by multinational companies (MNCs) doing </a:t>
            </a:r>
            <a:r>
              <a:rPr lang="en-US" sz="2400" dirty="0" smtClean="0"/>
              <a:t>e-commerce business</a:t>
            </a:r>
            <a:r>
              <a:rPr lang="en-US" sz="2400" dirty="0"/>
              <a:t>. The BEPS (base erosion profit shifting) Action-1 group was appointed for 'addressing tax challenges of the digital economy'. This group has not recommended any concrete proposal. It has given three options and left it to the individual country to adopt any system it likes. One option is </a:t>
            </a:r>
            <a:r>
              <a:rPr lang="en-US" sz="2400" dirty="0" err="1"/>
              <a:t>equalisation</a:t>
            </a:r>
            <a:r>
              <a:rPr lang="en-US" sz="2400" dirty="0"/>
              <a:t> levy (EL). India has adopted this. This levy also places Indian resident and non-resident e-commerce </a:t>
            </a:r>
            <a:r>
              <a:rPr lang="en-US" sz="2400" dirty="0" smtClean="0"/>
              <a:t>service </a:t>
            </a:r>
            <a:r>
              <a:rPr lang="en-US" sz="2400" dirty="0"/>
              <a:t>providers on a level playing field.</a:t>
            </a:r>
            <a:endParaRPr lang="en-US" sz="2400" dirty="0" smtClean="0"/>
          </a:p>
          <a:p>
            <a:endParaRPr lang="en-US" sz="2000" dirty="0"/>
          </a:p>
        </p:txBody>
      </p:sp>
    </p:spTree>
    <p:extLst>
      <p:ext uri="{BB962C8B-B14F-4D97-AF65-F5344CB8AC3E}">
        <p14:creationId xmlns:p14="http://schemas.microsoft.com/office/powerpoint/2010/main" xmlns="" val="1179084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INTRODUCTION OF EQUALISATION LEVY</a:t>
            </a:r>
            <a:endParaRPr lang="en-US" b="1" dirty="0"/>
          </a:p>
        </p:txBody>
      </p:sp>
      <p:sp>
        <p:nvSpPr>
          <p:cNvPr id="3" name="Content Placeholder 2"/>
          <p:cNvSpPr>
            <a:spLocks noGrp="1"/>
          </p:cNvSpPr>
          <p:nvPr>
            <p:ph sz="quarter" idx="1"/>
          </p:nvPr>
        </p:nvSpPr>
        <p:spPr/>
        <p:txBody>
          <a:bodyPr>
            <a:normAutofit fontScale="92500" lnSpcReduction="10000"/>
          </a:bodyPr>
          <a:lstStyle/>
          <a:p>
            <a:pPr algn="just"/>
            <a:r>
              <a:rPr lang="en-US" sz="2000" dirty="0" smtClean="0"/>
              <a:t>Many Multi-national digital Companies are generating massive revenues from India. However, as they don’t have a permanent establishment in India – they are not liable to pay any Income Tax in India.</a:t>
            </a:r>
          </a:p>
          <a:p>
            <a:pPr algn="just">
              <a:lnSpc>
                <a:spcPct val="110000"/>
              </a:lnSpc>
            </a:pPr>
            <a:r>
              <a:rPr lang="en-US" sz="2000" dirty="0" smtClean="0"/>
              <a:t>The Budget 2016 has put an end to this free run for such Internet Companies and has introduce an “</a:t>
            </a:r>
            <a:r>
              <a:rPr lang="en-US" sz="2000" b="1" dirty="0" err="1" smtClean="0"/>
              <a:t>Equalisation</a:t>
            </a:r>
            <a:r>
              <a:rPr lang="en-US" sz="2000" b="1" dirty="0" smtClean="0"/>
              <a:t> Levy @ 6%” </a:t>
            </a:r>
            <a:r>
              <a:rPr lang="en-US" sz="2000" dirty="0" smtClean="0"/>
              <a:t>on specified services which are availed by Indian Residents from Non Resident Providers not having a permanent establishment in India.</a:t>
            </a:r>
          </a:p>
          <a:p>
            <a:pPr algn="just"/>
            <a:r>
              <a:rPr lang="en-US" sz="2000" dirty="0" smtClean="0"/>
              <a:t>The Levy is effective from 01</a:t>
            </a:r>
            <a:r>
              <a:rPr lang="en-US" sz="2000" baseline="30000" dirty="0" smtClean="0"/>
              <a:t>st</a:t>
            </a:r>
            <a:r>
              <a:rPr lang="en-US" sz="2000" dirty="0" smtClean="0"/>
              <a:t> day of June, 2016.</a:t>
            </a:r>
          </a:p>
          <a:p>
            <a:pPr algn="just"/>
            <a:r>
              <a:rPr lang="en-US" sz="2000" dirty="0" smtClean="0"/>
              <a:t>The Finance Minister has introduce “</a:t>
            </a:r>
            <a:r>
              <a:rPr lang="en-US" sz="2000" dirty="0" err="1" smtClean="0"/>
              <a:t>Equalisation</a:t>
            </a:r>
            <a:r>
              <a:rPr lang="en-US" sz="2000" dirty="0" smtClean="0"/>
              <a:t> Levy” as a self-contained code to tax Digital Ecommerce transactions under Chapter VIII of the Finance Act, 2016.</a:t>
            </a:r>
          </a:p>
          <a:p>
            <a:pPr algn="just"/>
            <a:r>
              <a:rPr lang="en-US" sz="2000" dirty="0" smtClean="0"/>
              <a:t>The Central Government has made The </a:t>
            </a:r>
            <a:r>
              <a:rPr lang="en-US" sz="2000" dirty="0" err="1" smtClean="0"/>
              <a:t>Equalisation</a:t>
            </a:r>
            <a:r>
              <a:rPr lang="en-US" sz="2000" dirty="0" smtClean="0"/>
              <a:t> Levy Rules, 2016 for carrying out the provisions of Chapter VIII of the said Act relating to </a:t>
            </a:r>
            <a:r>
              <a:rPr lang="en-US" sz="2000" dirty="0" err="1" smtClean="0"/>
              <a:t>Equalisation</a:t>
            </a:r>
            <a:r>
              <a:rPr lang="en-US" sz="2000" dirty="0" smtClean="0"/>
              <a:t> Levy.</a:t>
            </a:r>
          </a:p>
          <a:p>
            <a:pPr marL="0" indent="0" algn="just">
              <a:buNone/>
            </a:pPr>
            <a:endParaRPr lang="en-US" sz="2000" dirty="0" smtClean="0"/>
          </a:p>
          <a:p>
            <a:pPr algn="just"/>
            <a:endParaRPr lang="en-US" sz="2000" dirty="0"/>
          </a:p>
        </p:txBody>
      </p:sp>
    </p:spTree>
    <p:extLst>
      <p:ext uri="{BB962C8B-B14F-4D97-AF65-F5344CB8AC3E}">
        <p14:creationId xmlns:p14="http://schemas.microsoft.com/office/powerpoint/2010/main" xmlns="" val="2523723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ANALYSIS</a:t>
            </a:r>
            <a:endParaRPr lang="en-US" b="1" dirty="0"/>
          </a:p>
        </p:txBody>
      </p:sp>
      <p:sp>
        <p:nvSpPr>
          <p:cNvPr id="3" name="Content Placeholder 2"/>
          <p:cNvSpPr>
            <a:spLocks noGrp="1"/>
          </p:cNvSpPr>
          <p:nvPr>
            <p:ph sz="quarter" idx="1"/>
          </p:nvPr>
        </p:nvSpPr>
        <p:spPr/>
        <p:txBody>
          <a:bodyPr>
            <a:normAutofit fontScale="92500" lnSpcReduction="20000"/>
          </a:bodyPr>
          <a:lstStyle/>
          <a:p>
            <a:pPr algn="just">
              <a:buFont typeface="Arial" panose="020B0604020202020204" pitchFamily="34" charset="0"/>
              <a:buChar char="•"/>
            </a:pPr>
            <a:r>
              <a:rPr lang="en-US" sz="2200" b="1" dirty="0" err="1" smtClean="0"/>
              <a:t>Equalisation</a:t>
            </a:r>
            <a:r>
              <a:rPr lang="en-US" sz="2200" b="1" dirty="0" smtClean="0"/>
              <a:t> Levy:</a:t>
            </a:r>
          </a:p>
          <a:p>
            <a:pPr marL="261938" indent="-261938" algn="just">
              <a:buNone/>
            </a:pPr>
            <a:r>
              <a:rPr lang="en-US" sz="2200" b="1" dirty="0"/>
              <a:t>	</a:t>
            </a:r>
            <a:r>
              <a:rPr lang="en-US" sz="2200" dirty="0" err="1" smtClean="0"/>
              <a:t>Equalisation</a:t>
            </a:r>
            <a:r>
              <a:rPr lang="en-US" sz="2200" dirty="0" smtClean="0"/>
              <a:t> Levy has been defined as “Tax </a:t>
            </a:r>
            <a:r>
              <a:rPr lang="en-US" sz="2200" dirty="0" err="1" smtClean="0"/>
              <a:t>leviable</a:t>
            </a:r>
            <a:r>
              <a:rPr lang="en-US" sz="2200" dirty="0" smtClean="0"/>
              <a:t> on consideration received or receivable for any specified service under the provisions of  this”.</a:t>
            </a:r>
          </a:p>
          <a:p>
            <a:pPr marL="261938" indent="-261938" algn="just">
              <a:buNone/>
            </a:pPr>
            <a:r>
              <a:rPr lang="en-US" sz="2200" b="1" dirty="0"/>
              <a:t>	</a:t>
            </a:r>
            <a:r>
              <a:rPr lang="en-US" sz="2200" dirty="0" smtClean="0"/>
              <a:t>The Levy would be under a separate self contained code and is not part of the Income Tax Law.</a:t>
            </a:r>
          </a:p>
          <a:p>
            <a:pPr marL="261938" indent="-261938" algn="just">
              <a:buNone/>
            </a:pPr>
            <a:endParaRPr lang="en-US" sz="2200" dirty="0"/>
          </a:p>
          <a:p>
            <a:pPr algn="just">
              <a:buFont typeface="Arial" panose="020B0604020202020204" pitchFamily="34" charset="0"/>
              <a:buChar char="•"/>
            </a:pPr>
            <a:r>
              <a:rPr lang="en-US" sz="2200" b="1" dirty="0" smtClean="0"/>
              <a:t>Services Covered:</a:t>
            </a:r>
          </a:p>
          <a:p>
            <a:pPr marL="261938" indent="-261938" algn="just">
              <a:buNone/>
            </a:pPr>
            <a:r>
              <a:rPr lang="en-US" sz="2200" dirty="0"/>
              <a:t>	</a:t>
            </a:r>
            <a:r>
              <a:rPr lang="en-US" sz="2200" dirty="0" smtClean="0"/>
              <a:t>The </a:t>
            </a:r>
            <a:r>
              <a:rPr lang="en-US" sz="2200" dirty="0" err="1" smtClean="0"/>
              <a:t>Equalisation</a:t>
            </a:r>
            <a:r>
              <a:rPr lang="en-US" sz="2200" dirty="0" smtClean="0"/>
              <a:t> Levy would be applicable at 6% on gross consideration payable for a “Specified Service”.</a:t>
            </a:r>
          </a:p>
          <a:p>
            <a:pPr marL="261938" indent="-261938" algn="just">
              <a:buNone/>
            </a:pPr>
            <a:r>
              <a:rPr lang="en-US" sz="2200" dirty="0"/>
              <a:t>	</a:t>
            </a:r>
            <a:r>
              <a:rPr lang="en-US" sz="2200" dirty="0" smtClean="0"/>
              <a:t>“Specified Service” is defined as follows:</a:t>
            </a:r>
          </a:p>
          <a:p>
            <a:pPr marL="261938" indent="-261938" algn="just">
              <a:buNone/>
            </a:pPr>
            <a:r>
              <a:rPr lang="en-US" sz="2200" dirty="0"/>
              <a:t>	</a:t>
            </a:r>
            <a:r>
              <a:rPr lang="en-US" sz="2200" dirty="0" smtClean="0"/>
              <a:t>1. Online advertisement;</a:t>
            </a:r>
          </a:p>
          <a:p>
            <a:pPr marL="261938" indent="-261938" algn="just">
              <a:buNone/>
            </a:pPr>
            <a:r>
              <a:rPr lang="en-US" sz="2200" dirty="0"/>
              <a:t>	</a:t>
            </a:r>
            <a:r>
              <a:rPr lang="en-US" sz="2200" dirty="0" smtClean="0"/>
              <a:t>2. Any provision for digital advertising space or facilities/ service for the purpose of online advertisement;</a:t>
            </a:r>
          </a:p>
          <a:p>
            <a:pPr marL="261938" indent="-261938" algn="just">
              <a:buNone/>
            </a:pPr>
            <a:r>
              <a:rPr lang="en-US" sz="2200" dirty="0"/>
              <a:t>	</a:t>
            </a:r>
            <a:r>
              <a:rPr lang="en-US" sz="2200" dirty="0" smtClean="0"/>
              <a:t>3. Any other service which may be notified later.</a:t>
            </a:r>
          </a:p>
          <a:p>
            <a:pPr marL="261938" indent="-261938" algn="just">
              <a:buNone/>
            </a:pPr>
            <a:endParaRPr lang="en-US" sz="2000" b="1" dirty="0"/>
          </a:p>
          <a:p>
            <a:pPr marL="261938" indent="-261938" algn="just">
              <a:buNone/>
            </a:pPr>
            <a:endParaRPr lang="en-US" sz="2000" b="1" dirty="0" smtClean="0"/>
          </a:p>
          <a:p>
            <a:pPr algn="just"/>
            <a:endParaRPr lang="en-US" sz="2000" dirty="0"/>
          </a:p>
        </p:txBody>
      </p:sp>
    </p:spTree>
    <p:extLst>
      <p:ext uri="{BB962C8B-B14F-4D97-AF65-F5344CB8AC3E}">
        <p14:creationId xmlns:p14="http://schemas.microsoft.com/office/powerpoint/2010/main" xmlns="" val="1950593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APPLICABILITY</a:t>
            </a:r>
            <a:endParaRPr lang="en-US" b="1" dirty="0"/>
          </a:p>
        </p:txBody>
      </p:sp>
      <p:sp>
        <p:nvSpPr>
          <p:cNvPr id="3" name="Content Placeholder 2"/>
          <p:cNvSpPr>
            <a:spLocks noGrp="1"/>
          </p:cNvSpPr>
          <p:nvPr>
            <p:ph sz="quarter" idx="1"/>
          </p:nvPr>
        </p:nvSpPr>
        <p:spPr/>
        <p:txBody>
          <a:bodyPr>
            <a:normAutofit fontScale="92500" lnSpcReduction="10000"/>
          </a:bodyPr>
          <a:lstStyle/>
          <a:p>
            <a:pPr algn="just">
              <a:buFont typeface="Arial" panose="020B0604020202020204" pitchFamily="34" charset="0"/>
              <a:buChar char="•"/>
            </a:pPr>
            <a:r>
              <a:rPr lang="en-US" sz="1900" dirty="0" smtClean="0"/>
              <a:t>The Levy will apply only on Business to Business (B2B) transactions and it extends to the whole of India except the state of Jammu &amp; Kashmir.</a:t>
            </a:r>
          </a:p>
          <a:p>
            <a:pPr algn="just">
              <a:buFont typeface="Arial" panose="020B0604020202020204" pitchFamily="34" charset="0"/>
              <a:buChar char="•"/>
            </a:pPr>
            <a:r>
              <a:rPr lang="en-US" sz="1900" dirty="0" smtClean="0"/>
              <a:t>The Levy will be applicable on the payments received or receivable by a non-resident service provider as consideration for any specified service, from</a:t>
            </a:r>
          </a:p>
          <a:p>
            <a:pPr marL="261938" indent="-261938" algn="just">
              <a:buNone/>
            </a:pPr>
            <a:r>
              <a:rPr lang="en-US" sz="1900" dirty="0"/>
              <a:t>	</a:t>
            </a:r>
            <a:r>
              <a:rPr lang="en-US" sz="1900" dirty="0" smtClean="0"/>
              <a:t>1. a person resident in India and carrying on business or profession; or</a:t>
            </a:r>
          </a:p>
          <a:p>
            <a:pPr marL="261938" indent="-261938" algn="just">
              <a:buNone/>
            </a:pPr>
            <a:r>
              <a:rPr lang="en-US" sz="1900" dirty="0"/>
              <a:t>	</a:t>
            </a:r>
            <a:r>
              <a:rPr lang="en-US" sz="1900" dirty="0" smtClean="0"/>
              <a:t>2. a non-resident having a permanent establishment in India.</a:t>
            </a:r>
          </a:p>
          <a:p>
            <a:pPr marL="261938" indent="-261938" algn="just">
              <a:buNone/>
            </a:pPr>
            <a:r>
              <a:rPr lang="en-US" sz="1900" dirty="0"/>
              <a:t>	</a:t>
            </a:r>
            <a:r>
              <a:rPr lang="en-US" sz="1900" dirty="0" smtClean="0"/>
              <a:t>3. the aggregate amount of consideration for specified service received or receivable in a previous year exceeds Rs. 1 Lakh.</a:t>
            </a:r>
          </a:p>
          <a:p>
            <a:pPr algn="just">
              <a:buFont typeface="Arial" panose="020B0604020202020204" pitchFamily="34" charset="0"/>
              <a:buChar char="•"/>
            </a:pPr>
            <a:r>
              <a:rPr lang="en-US" sz="1900" dirty="0" smtClean="0"/>
              <a:t>The levy would not be applicable to non resident service providers having a PE in India and the specified service is effectively connected with such PE, as they will be subjected to a regular PE base taxation.</a:t>
            </a:r>
          </a:p>
          <a:p>
            <a:pPr algn="just">
              <a:buFont typeface="Arial" panose="020B0604020202020204" pitchFamily="34" charset="0"/>
              <a:buChar char="•"/>
            </a:pPr>
            <a:r>
              <a:rPr lang="en-US" sz="1900" dirty="0" smtClean="0"/>
              <a:t>The Levy would not be applicable where the payment for the specified service by the person resident in India, or the PE in India is not for the purposes of carrying out business or profession.</a:t>
            </a:r>
          </a:p>
          <a:p>
            <a:pPr marL="261938" indent="-261938" algn="just">
              <a:buNone/>
            </a:pPr>
            <a:endParaRPr lang="en-US" sz="2200" dirty="0" smtClean="0"/>
          </a:p>
          <a:p>
            <a:pPr marL="261938" indent="-261938" algn="just">
              <a:buNone/>
            </a:pPr>
            <a:endParaRPr lang="en-US" sz="2000" b="1" dirty="0"/>
          </a:p>
          <a:p>
            <a:pPr marL="261938" indent="-261938" algn="just">
              <a:buNone/>
            </a:pPr>
            <a:endParaRPr lang="en-US" sz="2000" b="1" dirty="0" smtClean="0"/>
          </a:p>
          <a:p>
            <a:pPr algn="just"/>
            <a:endParaRPr lang="en-US" sz="2000" dirty="0"/>
          </a:p>
        </p:txBody>
      </p:sp>
    </p:spTree>
    <p:extLst>
      <p:ext uri="{BB962C8B-B14F-4D97-AF65-F5344CB8AC3E}">
        <p14:creationId xmlns:p14="http://schemas.microsoft.com/office/powerpoint/2010/main" xmlns="" val="10862050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APPLICABILITY</a:t>
            </a:r>
            <a:endParaRPr lang="en-US" b="1" dirty="0"/>
          </a:p>
        </p:txBody>
      </p:sp>
      <p:sp>
        <p:nvSpPr>
          <p:cNvPr id="3" name="Content Placeholder 2"/>
          <p:cNvSpPr>
            <a:spLocks noGrp="1"/>
          </p:cNvSpPr>
          <p:nvPr>
            <p:ph sz="quarter" idx="1"/>
          </p:nvPr>
        </p:nvSpPr>
        <p:spPr/>
        <p:txBody>
          <a:bodyPr>
            <a:normAutofit/>
          </a:bodyPr>
          <a:lstStyle/>
          <a:p>
            <a:pPr marL="261938" indent="-261938" algn="just">
              <a:buNone/>
            </a:pPr>
            <a:r>
              <a:rPr lang="en-US" sz="2200" b="1" dirty="0" smtClean="0"/>
              <a:t>SUMMARY:</a:t>
            </a:r>
          </a:p>
          <a:p>
            <a:pPr marL="261938" indent="-261938" algn="just">
              <a:buNone/>
            </a:pPr>
            <a:endParaRPr lang="en-US" sz="2400" b="1" dirty="0" smtClean="0"/>
          </a:p>
          <a:p>
            <a:pPr marL="261938" indent="-261938" algn="just">
              <a:buNone/>
            </a:pPr>
            <a:endParaRPr lang="en-US" sz="2000" b="1" dirty="0"/>
          </a:p>
          <a:p>
            <a:pPr marL="261938" indent="-261938" algn="just">
              <a:buNone/>
            </a:pPr>
            <a:endParaRPr lang="en-US" sz="2000" b="1" dirty="0" smtClean="0"/>
          </a:p>
          <a:p>
            <a:pPr algn="just"/>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xmlns="" val="479660100"/>
              </p:ext>
            </p:extLst>
          </p:nvPr>
        </p:nvGraphicFramePr>
        <p:xfrm>
          <a:off x="1043608" y="2172463"/>
          <a:ext cx="6912768" cy="2711323"/>
        </p:xfrm>
        <a:graphic>
          <a:graphicData uri="http://schemas.openxmlformats.org/drawingml/2006/table">
            <a:tbl>
              <a:tblPr firstRow="1" bandRow="1">
                <a:tableStyleId>{5C22544A-7EE6-4342-B048-85BDC9FD1C3A}</a:tableStyleId>
              </a:tblPr>
              <a:tblGrid>
                <a:gridCol w="3456384"/>
                <a:gridCol w="3456384"/>
              </a:tblGrid>
              <a:tr h="394843">
                <a:tc>
                  <a:txBody>
                    <a:bodyPr/>
                    <a:lstStyle/>
                    <a:p>
                      <a:r>
                        <a:rPr lang="en-US" b="1" dirty="0" smtClean="0"/>
                        <a:t>Situation</a:t>
                      </a:r>
                      <a:endParaRPr lang="en-US" b="1" dirty="0"/>
                    </a:p>
                  </a:txBody>
                  <a:tcPr/>
                </a:tc>
                <a:tc>
                  <a:txBody>
                    <a:bodyPr/>
                    <a:lstStyle/>
                    <a:p>
                      <a:r>
                        <a:rPr lang="en-US" b="1" dirty="0" smtClean="0"/>
                        <a:t>Effect</a:t>
                      </a:r>
                      <a:endParaRPr lang="en-US" b="1" dirty="0"/>
                    </a:p>
                  </a:txBody>
                  <a:tcPr/>
                </a:tc>
              </a:tr>
              <a:tr h="394843">
                <a:tc>
                  <a:txBody>
                    <a:bodyPr/>
                    <a:lstStyle/>
                    <a:p>
                      <a:r>
                        <a:rPr lang="en-US" sz="2000" dirty="0" smtClean="0"/>
                        <a:t>If Service</a:t>
                      </a:r>
                      <a:r>
                        <a:rPr lang="en-US" sz="2000" baseline="0" dirty="0" smtClean="0"/>
                        <a:t> Provider based outside India</a:t>
                      </a:r>
                      <a:endParaRPr lang="en-US" sz="2000" dirty="0"/>
                    </a:p>
                  </a:txBody>
                  <a:tcPr/>
                </a:tc>
                <a:tc>
                  <a:txBody>
                    <a:bodyPr/>
                    <a:lstStyle/>
                    <a:p>
                      <a:r>
                        <a:rPr lang="en-US" sz="2000" dirty="0" err="1" smtClean="0"/>
                        <a:t>Equalisation</a:t>
                      </a:r>
                      <a:r>
                        <a:rPr lang="en-US" sz="2000" dirty="0" smtClean="0"/>
                        <a:t> Levy applicable</a:t>
                      </a:r>
                      <a:r>
                        <a:rPr lang="en-US" sz="2000" baseline="0" dirty="0" smtClean="0"/>
                        <a:t> @ 6%</a:t>
                      </a:r>
                    </a:p>
                    <a:p>
                      <a:r>
                        <a:rPr lang="en-US" sz="2000" baseline="0" dirty="0" smtClean="0"/>
                        <a:t>Service Tax not applicable</a:t>
                      </a:r>
                      <a:endParaRPr lang="en-US" sz="2000" dirty="0"/>
                    </a:p>
                  </a:txBody>
                  <a:tcPr/>
                </a:tc>
              </a:tr>
              <a:tr h="394843">
                <a:tc>
                  <a:txBody>
                    <a:bodyPr/>
                    <a:lstStyle/>
                    <a:p>
                      <a:r>
                        <a:rPr lang="en-US" sz="2000" dirty="0" smtClean="0"/>
                        <a:t>If</a:t>
                      </a:r>
                      <a:r>
                        <a:rPr lang="en-US" sz="2000" baseline="0" dirty="0" smtClean="0"/>
                        <a:t> Service Provider based in India</a:t>
                      </a:r>
                      <a:endParaRPr lang="en-US" sz="2000" dirty="0"/>
                    </a:p>
                  </a:txBody>
                  <a:tcPr/>
                </a:tc>
                <a:tc>
                  <a:txBody>
                    <a:bodyPr/>
                    <a:lstStyle/>
                    <a:p>
                      <a:r>
                        <a:rPr lang="en-US" sz="2000" dirty="0" smtClean="0"/>
                        <a:t>Service Tax applicable @ 15%</a:t>
                      </a:r>
                    </a:p>
                    <a:p>
                      <a:r>
                        <a:rPr lang="en-US" sz="2000" dirty="0" err="1" smtClean="0"/>
                        <a:t>Equalisation</a:t>
                      </a:r>
                      <a:r>
                        <a:rPr lang="en-US" sz="2000" dirty="0" smtClean="0"/>
                        <a:t> Levy not applicable</a:t>
                      </a:r>
                      <a:endParaRPr lang="en-US" sz="2000" dirty="0"/>
                    </a:p>
                  </a:txBody>
                  <a:tcPr/>
                </a:tc>
              </a:tr>
            </a:tbl>
          </a:graphicData>
        </a:graphic>
      </p:graphicFrame>
    </p:spTree>
    <p:extLst>
      <p:ext uri="{BB962C8B-B14F-4D97-AF65-F5344CB8AC3E}">
        <p14:creationId xmlns:p14="http://schemas.microsoft.com/office/powerpoint/2010/main" xmlns="" val="2144676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COLLECTION OF LEVY</a:t>
            </a:r>
            <a:endParaRPr lang="en-US" b="1" dirty="0"/>
          </a:p>
        </p:txBody>
      </p:sp>
      <p:sp>
        <p:nvSpPr>
          <p:cNvPr id="3" name="Content Placeholder 2"/>
          <p:cNvSpPr>
            <a:spLocks noGrp="1"/>
          </p:cNvSpPr>
          <p:nvPr>
            <p:ph sz="quarter" idx="1"/>
          </p:nvPr>
        </p:nvSpPr>
        <p:spPr/>
        <p:txBody>
          <a:bodyPr>
            <a:normAutofit fontScale="92500" lnSpcReduction="10000"/>
          </a:bodyPr>
          <a:lstStyle/>
          <a:p>
            <a:pPr algn="just">
              <a:buFont typeface="Arial" panose="020B0604020202020204" pitchFamily="34" charset="0"/>
              <a:buChar char="•"/>
            </a:pPr>
            <a:r>
              <a:rPr lang="en-US" sz="2200" dirty="0" smtClean="0"/>
              <a:t>The Obligation to deduct and deposit the tax to the Central Government lies with the resident payers who carries on business or profession or a non-resident having a permanent establishment (PE) in India.</a:t>
            </a:r>
          </a:p>
          <a:p>
            <a:pPr algn="just">
              <a:buFont typeface="Arial" panose="020B0604020202020204" pitchFamily="34" charset="0"/>
              <a:buChar char="•"/>
            </a:pPr>
            <a:r>
              <a:rPr lang="en-US" sz="2200" dirty="0" smtClean="0"/>
              <a:t>Such amount collected shall be paid by every </a:t>
            </a:r>
            <a:r>
              <a:rPr lang="en-US" sz="2200" dirty="0" err="1" smtClean="0"/>
              <a:t>assessee</a:t>
            </a:r>
            <a:r>
              <a:rPr lang="en-US" sz="2200" dirty="0" smtClean="0"/>
              <a:t> to the Central Government by the 7</a:t>
            </a:r>
            <a:r>
              <a:rPr lang="en-US" sz="2200" baseline="30000" dirty="0" smtClean="0"/>
              <a:t>th</a:t>
            </a:r>
            <a:r>
              <a:rPr lang="en-US" sz="2200" dirty="0" smtClean="0"/>
              <a:t> day of the month immediately following the said </a:t>
            </a:r>
            <a:r>
              <a:rPr lang="en-US" sz="2200" dirty="0" err="1" smtClean="0"/>
              <a:t>calendra</a:t>
            </a:r>
            <a:r>
              <a:rPr lang="en-US" sz="2200" dirty="0" smtClean="0"/>
              <a:t> month.</a:t>
            </a:r>
          </a:p>
          <a:p>
            <a:pPr algn="just">
              <a:buFont typeface="Arial" panose="020B0604020202020204" pitchFamily="34" charset="0"/>
              <a:buChar char="•"/>
            </a:pPr>
            <a:r>
              <a:rPr lang="en-US" sz="2200" dirty="0" smtClean="0"/>
              <a:t>Any </a:t>
            </a:r>
            <a:r>
              <a:rPr lang="en-US" sz="2200" dirty="0" err="1" smtClean="0"/>
              <a:t>assessee</a:t>
            </a:r>
            <a:r>
              <a:rPr lang="en-US" sz="2200" dirty="0" smtClean="0"/>
              <a:t> who fails to deduct the levy shall be liable to pay the levy to the Central Government. </a:t>
            </a:r>
          </a:p>
          <a:p>
            <a:pPr algn="just">
              <a:buFont typeface="Arial" panose="020B0604020202020204" pitchFamily="34" charset="0"/>
              <a:buChar char="•"/>
            </a:pPr>
            <a:r>
              <a:rPr lang="en-US" sz="2200" dirty="0" smtClean="0"/>
              <a:t>Every </a:t>
            </a:r>
            <a:r>
              <a:rPr lang="en-US" sz="2200" dirty="0" err="1" smtClean="0"/>
              <a:t>assessee</a:t>
            </a:r>
            <a:r>
              <a:rPr lang="en-US" sz="2200" dirty="0" smtClean="0"/>
              <a:t>, who fails to pay the </a:t>
            </a:r>
            <a:r>
              <a:rPr lang="en-US" sz="2200" dirty="0" err="1" smtClean="0"/>
              <a:t>equalisation</a:t>
            </a:r>
            <a:r>
              <a:rPr lang="en-US" sz="2200" dirty="0" smtClean="0"/>
              <a:t> levy or any part thereof to the Central Government within the prescribed period, shall pay simple interest at the rate of 1% of such levy for every month or part of a month by which such payment of the tax or any part thereof is delayed.</a:t>
            </a:r>
            <a:endParaRPr lang="en-US" sz="2200" dirty="0"/>
          </a:p>
          <a:p>
            <a:pPr marL="261938" indent="-261938" algn="just">
              <a:buNone/>
            </a:pPr>
            <a:endParaRPr lang="en-US" sz="2000" b="1" dirty="0" smtClean="0"/>
          </a:p>
          <a:p>
            <a:pPr algn="just"/>
            <a:endParaRPr lang="en-US" sz="2000" dirty="0"/>
          </a:p>
        </p:txBody>
      </p:sp>
    </p:spTree>
    <p:extLst>
      <p:ext uri="{BB962C8B-B14F-4D97-AF65-F5344CB8AC3E}">
        <p14:creationId xmlns:p14="http://schemas.microsoft.com/office/powerpoint/2010/main" xmlns="" val="2989899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FURNISHING OF RETURNS</a:t>
            </a:r>
            <a:endParaRPr lang="en-US" b="1" dirty="0"/>
          </a:p>
        </p:txBody>
      </p:sp>
      <p:sp>
        <p:nvSpPr>
          <p:cNvPr id="3" name="Content Placeholder 2"/>
          <p:cNvSpPr>
            <a:spLocks noGrp="1"/>
          </p:cNvSpPr>
          <p:nvPr>
            <p:ph sz="quarter" idx="1"/>
          </p:nvPr>
        </p:nvSpPr>
        <p:spPr/>
        <p:txBody>
          <a:bodyPr>
            <a:normAutofit fontScale="92500" lnSpcReduction="20000"/>
          </a:bodyPr>
          <a:lstStyle/>
          <a:p>
            <a:pPr algn="just">
              <a:buFont typeface="Arial" panose="020B0604020202020204" pitchFamily="34" charset="0"/>
              <a:buChar char="•"/>
            </a:pPr>
            <a:r>
              <a:rPr lang="en-US" sz="2200" dirty="0" smtClean="0"/>
              <a:t>Every </a:t>
            </a:r>
            <a:r>
              <a:rPr lang="en-US" sz="2200" dirty="0" err="1" smtClean="0"/>
              <a:t>Assessee</a:t>
            </a:r>
            <a:r>
              <a:rPr lang="en-US" sz="2200" dirty="0" smtClean="0"/>
              <a:t> shall file an Annual return with to CBDT stating the </a:t>
            </a:r>
            <a:r>
              <a:rPr lang="en-US" sz="2200" dirty="0" err="1" smtClean="0"/>
              <a:t>Equalisation</a:t>
            </a:r>
            <a:r>
              <a:rPr lang="en-US" sz="2200" dirty="0" smtClean="0"/>
              <a:t> Levy withheld and the </a:t>
            </a:r>
            <a:r>
              <a:rPr lang="en-US" sz="2200" dirty="0" err="1" smtClean="0"/>
              <a:t>organisations</a:t>
            </a:r>
            <a:r>
              <a:rPr lang="en-US" sz="2200" dirty="0" smtClean="0"/>
              <a:t> to which the payment has been made.</a:t>
            </a:r>
          </a:p>
          <a:p>
            <a:pPr algn="just">
              <a:buFont typeface="Arial" panose="020B0604020202020204" pitchFamily="34" charset="0"/>
              <a:buChar char="•"/>
            </a:pPr>
            <a:r>
              <a:rPr lang="en-US" sz="2200" dirty="0" smtClean="0"/>
              <a:t>This return is required to be filed annually and is to be filed in Form No. 1 on or before 30</a:t>
            </a:r>
            <a:r>
              <a:rPr lang="en-US" sz="2200" baseline="30000" dirty="0" smtClean="0"/>
              <a:t>th</a:t>
            </a:r>
            <a:r>
              <a:rPr lang="en-US" sz="2200" dirty="0" smtClean="0"/>
              <a:t> June of the next Financial year. </a:t>
            </a:r>
          </a:p>
          <a:p>
            <a:pPr algn="just">
              <a:buFont typeface="Arial" panose="020B0604020202020204" pitchFamily="34" charset="0"/>
              <a:buChar char="•"/>
            </a:pPr>
            <a:r>
              <a:rPr lang="en-US" sz="2200" dirty="0" smtClean="0"/>
              <a:t>This annual return is to be verified either through Digital Signature or through an Electronic Verification Code by an </a:t>
            </a:r>
            <a:r>
              <a:rPr lang="en-US" sz="2200" dirty="0" err="1" smtClean="0"/>
              <a:t>authorised</a:t>
            </a:r>
            <a:r>
              <a:rPr lang="en-US" sz="2200" dirty="0" smtClean="0"/>
              <a:t> signatory.</a:t>
            </a:r>
          </a:p>
          <a:p>
            <a:pPr algn="just">
              <a:buFont typeface="Arial" panose="020B0604020202020204" pitchFamily="34" charset="0"/>
              <a:buChar char="•"/>
            </a:pPr>
            <a:r>
              <a:rPr lang="en-US" sz="2200" dirty="0" smtClean="0"/>
              <a:t>These statements can be revised in case of any omissions or wrong particulars, at any time before the expiry of 2 years from the end of the financial year in which the specified services were provided if they are filed within the prescribed time.</a:t>
            </a:r>
          </a:p>
          <a:p>
            <a:pPr algn="just">
              <a:buFont typeface="Arial" panose="020B0604020202020204" pitchFamily="34" charset="0"/>
              <a:buChar char="•"/>
            </a:pPr>
            <a:r>
              <a:rPr lang="en-US" sz="2200" dirty="0" smtClean="0"/>
              <a:t>For the purpose of processing the statements, CBDT may make a scheme for </a:t>
            </a:r>
            <a:r>
              <a:rPr lang="en-US" sz="2200" dirty="0" err="1" smtClean="0"/>
              <a:t>centralised</a:t>
            </a:r>
            <a:r>
              <a:rPr lang="en-US" sz="2200" dirty="0" smtClean="0"/>
              <a:t> processing of such statements to instantly determine the tax payable by, or the refund due to, the </a:t>
            </a:r>
            <a:r>
              <a:rPr lang="en-US" sz="2200" dirty="0" err="1" smtClean="0"/>
              <a:t>assessee</a:t>
            </a:r>
            <a:r>
              <a:rPr lang="en-US" sz="2200" dirty="0" smtClean="0"/>
              <a:t>.</a:t>
            </a:r>
          </a:p>
          <a:p>
            <a:pPr marL="261938" indent="-261938" algn="just">
              <a:buNone/>
            </a:pPr>
            <a:endParaRPr lang="en-US" sz="2000" b="1" dirty="0" smtClean="0"/>
          </a:p>
          <a:p>
            <a:pPr algn="just"/>
            <a:endParaRPr lang="en-US" sz="2000" dirty="0"/>
          </a:p>
        </p:txBody>
      </p:sp>
    </p:spTree>
    <p:extLst>
      <p:ext uri="{BB962C8B-B14F-4D97-AF65-F5344CB8AC3E}">
        <p14:creationId xmlns:p14="http://schemas.microsoft.com/office/powerpoint/2010/main" xmlns="" val="25000785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384</TotalTime>
  <Words>1015</Words>
  <Application>Microsoft Office PowerPoint</Application>
  <PresentationFormat>On-screen Show (4:3)</PresentationFormat>
  <Paragraphs>72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Equity</vt:lpstr>
      <vt:lpstr>EQUALISATION LEVY</vt:lpstr>
      <vt:lpstr>BACKGROUND</vt:lpstr>
      <vt:lpstr>HISTORY</vt:lpstr>
      <vt:lpstr>INTRODUCTION OF EQUALISATION LEVY</vt:lpstr>
      <vt:lpstr>ANALYSIS</vt:lpstr>
      <vt:lpstr>APPLICABILITY</vt:lpstr>
      <vt:lpstr>APPLICABILITY</vt:lpstr>
      <vt:lpstr>COLLECTION OF LEVY</vt:lpstr>
      <vt:lpstr>FURNISHING OF RETURNS</vt:lpstr>
      <vt:lpstr>PENALTY</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EQUALISATION LEVY</dc:title>
  <dc:creator>JAYESH</dc:creator>
  <cp:lastModifiedBy>Admin</cp:lastModifiedBy>
  <cp:revision>21</cp:revision>
  <dcterms:created xsi:type="dcterms:W3CDTF">2017-02-14T07:27:32Z</dcterms:created>
  <dcterms:modified xsi:type="dcterms:W3CDTF">2017-02-25T11:44:09Z</dcterms:modified>
</cp:coreProperties>
</file>