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85639-C59D-4C8F-88F1-A2B7980E7DCB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B41F4-CA72-4C33-9878-2926CDCEE4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81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14FA-11C3-429A-B6A5-CBAF36E0B53D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598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D946D-21CE-4C27-AFE5-1030389FB2BD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006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0345-BD35-4ABD-8C0B-1B0B62827261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96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2870-979B-4D8A-B162-1E13D1B2D0E9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449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3AA4-1FE8-4822-A1B9-4C987A09EE95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605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98C-FC7D-44D9-B7BE-DD5F432E70AC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921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5796-F0B0-48E1-8DE4-EC53E8A30CD7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08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D75D-3CEF-4D47-B8BD-E427CBCCAC2C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04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3D05-C321-4A4E-92AD-4C0D89752FCC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422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456-310D-4F24-9999-996EE6F21684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96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C1E0-69E6-4B13-B105-0E011B8B537D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20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3E8CC-E415-43B8-969B-CE883285944E}" type="datetime1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169AE-EAA4-4861-8157-74D56151B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9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90872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E – Commerce - Taxation</a:t>
            </a:r>
            <a:endParaRPr lang="en-US" sz="4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69AE-EAA4-4861-8157-74D56151B07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67660"/>
            <a:ext cx="4946863" cy="342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3943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504056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10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2800" b="1" dirty="0" smtClean="0"/>
              <a:t>Case Study :</a:t>
            </a:r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  <a:p>
            <a:pPr marL="971550" lvl="1" indent="-514350" algn="just">
              <a:buFont typeface="+mj-lt"/>
              <a:buAutoNum type="alphaUcPeriod" startAt="3"/>
              <a:tabLst>
                <a:tab pos="1608138" algn="l"/>
              </a:tabLst>
            </a:pPr>
            <a:r>
              <a:rPr lang="en-US" sz="2800" b="1" dirty="0" smtClean="0"/>
              <a:t>Payment for advertisement banner does not attract tax liability. ITA No : 506/Mum/2008 (Yahoo India P. Ltd). </a:t>
            </a:r>
            <a:r>
              <a:rPr lang="en-US" sz="2800" b="1" dirty="0" err="1" smtClean="0"/>
              <a:t>Pinstorm</a:t>
            </a:r>
            <a:r>
              <a:rPr lang="en-US" sz="2800" b="1" dirty="0" smtClean="0"/>
              <a:t> Technologies </a:t>
            </a:r>
            <a:r>
              <a:rPr lang="en-US" sz="2800" b="1" dirty="0" err="1" smtClean="0"/>
              <a:t>P.Ltd</a:t>
            </a:r>
            <a:endParaRPr lang="en-US" sz="2800" b="1" dirty="0" smtClean="0"/>
          </a:p>
          <a:p>
            <a:pPr lvl="1" algn="just">
              <a:tabLst>
                <a:tab pos="1608138" algn="l"/>
              </a:tabLst>
            </a:pPr>
            <a:r>
              <a:rPr lang="en-US" sz="2800" b="1" dirty="0"/>
              <a:t> </a:t>
            </a:r>
            <a:r>
              <a:rPr lang="en-US" sz="2800" b="1" dirty="0" smtClean="0"/>
              <a:t>        </a:t>
            </a:r>
            <a:r>
              <a:rPr lang="en-US" sz="2800" b="1" u="sng" dirty="0" smtClean="0"/>
              <a:t>ITA No : 4332/Mum/2009</a:t>
            </a:r>
          </a:p>
          <a:p>
            <a:pPr lvl="1" algn="just">
              <a:tabLst>
                <a:tab pos="1608138" algn="l"/>
              </a:tabLst>
            </a:pPr>
            <a:endParaRPr lang="en-US" sz="2800" b="1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2132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504056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11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2800" b="1" dirty="0" smtClean="0"/>
              <a:t>(2)  E – Stores / </a:t>
            </a:r>
            <a:r>
              <a:rPr lang="en-US" sz="2800" b="1" dirty="0" err="1" smtClean="0"/>
              <a:t>Tailer</a:t>
            </a:r>
            <a:r>
              <a:rPr lang="en-US" sz="2800" b="1" dirty="0" smtClean="0"/>
              <a:t> :</a:t>
            </a:r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  <a:p>
            <a:pPr marL="914400" lvl="1" indent="-457200" algn="just">
              <a:buFont typeface="+mj-lt"/>
              <a:buAutoNum type="alphaUcPeriod"/>
              <a:tabLst>
                <a:tab pos="1608138" algn="l"/>
              </a:tabLst>
            </a:pPr>
            <a:r>
              <a:rPr lang="en-US" sz="2400" b="1" dirty="0" smtClean="0"/>
              <a:t>Use of group domain name and payment of fees.</a:t>
            </a:r>
          </a:p>
          <a:p>
            <a:pPr marL="914400" lvl="1" indent="-457200" algn="just">
              <a:buFont typeface="+mj-lt"/>
              <a:buAutoNum type="alphaUcPeriod"/>
              <a:tabLst>
                <a:tab pos="1608138" algn="l"/>
              </a:tabLst>
            </a:pPr>
            <a:r>
              <a:rPr lang="en-US" sz="2400" b="1" dirty="0" smtClean="0"/>
              <a:t>Use of Local agent for logistic, marketing or collection of fund.</a:t>
            </a:r>
          </a:p>
          <a:p>
            <a:pPr marL="914400" lvl="1" indent="-457200" algn="just">
              <a:buFont typeface="+mj-lt"/>
              <a:buAutoNum type="alphaUcPeriod"/>
              <a:tabLst>
                <a:tab pos="1608138" algn="l"/>
              </a:tabLst>
            </a:pPr>
            <a:r>
              <a:rPr lang="en-US" sz="2400" b="1" dirty="0" smtClean="0"/>
              <a:t>Provide facility (Platform) in electronics format and received fees from buyer and seller is taxable as Business profit and taxability will depend on </a:t>
            </a:r>
            <a:r>
              <a:rPr lang="en-US" sz="2400" b="1" dirty="0" smtClean="0"/>
              <a:t> Permanent Establishment </a:t>
            </a:r>
            <a:r>
              <a:rPr lang="en-US" sz="2400" b="1" dirty="0" smtClean="0"/>
              <a:t>(PE) Concept.</a:t>
            </a:r>
          </a:p>
          <a:p>
            <a:pPr lvl="1" algn="just">
              <a:tabLst>
                <a:tab pos="1608138" algn="l"/>
              </a:tabLst>
            </a:pPr>
            <a:endParaRPr lang="en-US" sz="24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0122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504056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12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arenBoth" startAt="3"/>
              <a:tabLst>
                <a:tab pos="1608138" algn="l"/>
              </a:tabLst>
            </a:pPr>
            <a:r>
              <a:rPr lang="en-US" sz="2800" b="1" dirty="0" smtClean="0"/>
              <a:t>Mobile App :</a:t>
            </a:r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  <a:p>
            <a:pPr marL="1428750" lvl="2" indent="-514350" algn="just">
              <a:buFont typeface="+mj-lt"/>
              <a:buAutoNum type="alphaUcPeriod"/>
              <a:tabLst>
                <a:tab pos="1608138" algn="l"/>
              </a:tabLst>
            </a:pPr>
            <a:r>
              <a:rPr lang="en-US" sz="2800" b="1" dirty="0" smtClean="0"/>
              <a:t>Payment received and pass on the part of fees to Non-Resident Service Provider is partly taxable, depending on facts of case. </a:t>
            </a:r>
            <a:r>
              <a:rPr lang="en-US" sz="2800" b="1" dirty="0" err="1" smtClean="0"/>
              <a:t>Havells</a:t>
            </a:r>
            <a:r>
              <a:rPr lang="en-US" sz="2800" b="1" dirty="0" smtClean="0"/>
              <a:t> India Ltd. ITA No : 55/2012.</a:t>
            </a:r>
          </a:p>
          <a:p>
            <a:pPr marL="1428750" lvl="2" indent="-514350" algn="just">
              <a:buFont typeface="+mj-lt"/>
              <a:buAutoNum type="alphaUcPeriod"/>
              <a:tabLst>
                <a:tab pos="1608138" algn="l"/>
              </a:tabLst>
            </a:pPr>
            <a:endParaRPr lang="en-US" sz="2800" b="1" dirty="0" smtClean="0"/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8642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504056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13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arenR" startAt="4"/>
              <a:tabLst>
                <a:tab pos="1608138" algn="l"/>
              </a:tabLst>
            </a:pPr>
            <a:r>
              <a:rPr lang="en-US" sz="2800" b="1" dirty="0" smtClean="0"/>
              <a:t>Social Media :</a:t>
            </a:r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  <a:p>
            <a:pPr lvl="2" algn="just">
              <a:tabLst>
                <a:tab pos="1608138" algn="l"/>
              </a:tabLst>
            </a:pPr>
            <a:r>
              <a:rPr lang="en-US" sz="2800" b="1" dirty="0" smtClean="0"/>
              <a:t>When social media introduce the concept </a:t>
            </a:r>
            <a:r>
              <a:rPr lang="en-US" sz="2800" b="1" dirty="0"/>
              <a:t>o</a:t>
            </a:r>
            <a:r>
              <a:rPr lang="en-US" sz="2800" b="1" dirty="0" smtClean="0"/>
              <a:t>f earning money thru commercial arrangement, tax implication becomes complex. e.g. </a:t>
            </a:r>
            <a:r>
              <a:rPr lang="en-US" sz="2800" b="1" dirty="0" err="1" smtClean="0"/>
              <a:t>facebook</a:t>
            </a:r>
            <a:r>
              <a:rPr lang="en-US" sz="2800" b="1" dirty="0" smtClean="0"/>
              <a:t> advertisement and use of earning allowed to buy other stuff of FB.</a:t>
            </a:r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3512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504056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14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arenR" startAt="5"/>
              <a:tabLst>
                <a:tab pos="1608138" algn="l"/>
              </a:tabLst>
            </a:pPr>
            <a:r>
              <a:rPr lang="en-US" sz="2800" b="1" u="sng" dirty="0" smtClean="0"/>
              <a:t>Cloud Computing </a:t>
            </a:r>
            <a:r>
              <a:rPr lang="en-US" sz="2800" b="1" dirty="0" smtClean="0"/>
              <a:t> :</a:t>
            </a:r>
            <a:endParaRPr lang="en-US" sz="2400" b="1" dirty="0" smtClean="0"/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endParaRPr lang="en-US" sz="2400" b="1" dirty="0" smtClean="0"/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400" b="1" dirty="0" smtClean="0"/>
              <a:t>To describe cloud computing in simple words means to avail the Information Technology Resources on need basis by IT users.</a:t>
            </a:r>
          </a:p>
          <a:p>
            <a:pPr lvl="1" algn="just">
              <a:tabLst>
                <a:tab pos="1608138" algn="l"/>
              </a:tabLst>
            </a:pPr>
            <a:endParaRPr lang="en-US" sz="2400" b="1" dirty="0" smtClean="0"/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400" b="1" dirty="0" smtClean="0"/>
              <a:t>Software as a service (</a:t>
            </a:r>
            <a:r>
              <a:rPr lang="en-US" sz="2400" b="1" dirty="0" err="1" smtClean="0"/>
              <a:t>SaaS</a:t>
            </a:r>
            <a:r>
              <a:rPr lang="en-US" sz="2400" b="1" dirty="0" smtClean="0"/>
              <a:t>) : Delivery of software application over the internet, which is managed by service provider. e.g. Google doc.</a:t>
            </a:r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endParaRPr lang="en-US" sz="2400" b="1" dirty="0" smtClean="0"/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50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504056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15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2800" b="1" u="sng" dirty="0" smtClean="0"/>
              <a:t>Cloud Computing </a:t>
            </a:r>
            <a:r>
              <a:rPr lang="en-US" sz="2800" b="1" dirty="0" smtClean="0"/>
              <a:t> :   Contd..</a:t>
            </a:r>
            <a:endParaRPr lang="en-US" sz="2400" b="1" dirty="0" smtClean="0"/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endParaRPr lang="en-US" sz="2400" b="1" dirty="0" smtClean="0"/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400" b="1" dirty="0" smtClean="0"/>
              <a:t>Plat form as a service (</a:t>
            </a:r>
            <a:r>
              <a:rPr lang="en-US" sz="2400" b="1" dirty="0" err="1" smtClean="0"/>
              <a:t>PaaS</a:t>
            </a:r>
            <a:r>
              <a:rPr lang="en-US" sz="2400" b="1" dirty="0" smtClean="0"/>
              <a:t>) : To Provide capability and tools to develop and host application by customer. e.g. Salesforce.com</a:t>
            </a:r>
          </a:p>
          <a:p>
            <a:pPr lvl="1" algn="just">
              <a:tabLst>
                <a:tab pos="1608138" algn="l"/>
              </a:tabLst>
            </a:pPr>
            <a:endParaRPr lang="en-US" sz="2400" b="1" dirty="0"/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400" b="1" dirty="0" smtClean="0"/>
              <a:t>Infrastructure as a service (</a:t>
            </a:r>
            <a:r>
              <a:rPr lang="en-US" sz="2400" b="1" dirty="0" err="1" smtClean="0"/>
              <a:t>IaaS</a:t>
            </a:r>
            <a:r>
              <a:rPr lang="en-US" sz="2400" b="1" dirty="0" smtClean="0"/>
              <a:t>) : Service Provider make available storage, networks, firewalls </a:t>
            </a:r>
            <a:r>
              <a:rPr lang="en-US" sz="2400" b="1" dirty="0" err="1" smtClean="0"/>
              <a:t>etc</a:t>
            </a:r>
            <a:r>
              <a:rPr lang="en-US" sz="2400" b="1" dirty="0" smtClean="0"/>
              <a:t> with computer processing time to customer. e.g. </a:t>
            </a:r>
            <a:r>
              <a:rPr lang="en-US" sz="2400" b="1" dirty="0" err="1" smtClean="0"/>
              <a:t>icloud</a:t>
            </a:r>
            <a:r>
              <a:rPr lang="en-US" sz="2400" b="1" dirty="0" smtClean="0"/>
              <a:t>.</a:t>
            </a:r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7303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504056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16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2800" b="1" dirty="0" smtClean="0"/>
              <a:t>Can unilateral change in definition of Royalty by amending law in 2012 overrides DTAA ?</a:t>
            </a:r>
          </a:p>
          <a:p>
            <a:pPr algn="just">
              <a:tabLst>
                <a:tab pos="1608138" algn="l"/>
              </a:tabLst>
            </a:pPr>
            <a:endParaRPr lang="en-US" sz="2800" b="1" dirty="0" smtClean="0"/>
          </a:p>
          <a:p>
            <a:pPr algn="just">
              <a:tabLst>
                <a:tab pos="1608138" algn="l"/>
              </a:tabLst>
            </a:pPr>
            <a:r>
              <a:rPr lang="en-US" sz="2800" b="1" dirty="0"/>
              <a:t>	</a:t>
            </a:r>
            <a:r>
              <a:rPr lang="en-US" sz="2800" b="1" dirty="0" smtClean="0"/>
              <a:t>Answer is No.  (1) B4U International Holdings Ltd ITA No : 3326/Mum/2006. (2) Nokia Network </a:t>
            </a:r>
            <a:r>
              <a:rPr lang="en-US" sz="2800" b="1" dirty="0" smtClean="0"/>
              <a:t>OY </a:t>
            </a:r>
            <a:r>
              <a:rPr lang="en-US" sz="2800" b="1" dirty="0" smtClean="0"/>
              <a:t>25 Taxmann.com 255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238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2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2400" b="1" dirty="0" smtClean="0"/>
              <a:t>E- Commerce  : 	</a:t>
            </a:r>
          </a:p>
          <a:p>
            <a:pPr algn="just">
              <a:tabLst>
                <a:tab pos="1608138" algn="l"/>
              </a:tabLst>
            </a:pPr>
            <a:endParaRPr lang="en-US" sz="2400" b="1" dirty="0"/>
          </a:p>
          <a:p>
            <a:pPr algn="just">
              <a:tabLst>
                <a:tab pos="1608138" algn="l"/>
              </a:tabLst>
            </a:pPr>
            <a:r>
              <a:rPr lang="en-US" sz="2400" b="1" dirty="0" smtClean="0"/>
              <a:t>Doing business by using Electronics Communication Channel and avoiding physical presence of stores, Factory, Branch or Permanent Establishment and Goods / Services.</a:t>
            </a:r>
          </a:p>
          <a:p>
            <a:pPr algn="just">
              <a:tabLst>
                <a:tab pos="1608138" algn="l"/>
              </a:tabLst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921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3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3200" b="1" dirty="0" smtClean="0"/>
              <a:t>Why E Commerce is running away scot free from tax payment ?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667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4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3200" b="1" dirty="0" smtClean="0"/>
              <a:t>Why E Commerce is required to be taxed ?</a:t>
            </a:r>
          </a:p>
          <a:p>
            <a:pPr algn="just">
              <a:tabLst>
                <a:tab pos="1608138" algn="l"/>
              </a:tabLst>
            </a:pPr>
            <a:endParaRPr lang="en-US" sz="3200" b="1" dirty="0" smtClean="0"/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Sharing of Tax.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To Stop double avoidance of Tax (Double Non- Taxation).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Categorization Income Business </a:t>
            </a:r>
            <a:r>
              <a:rPr lang="en-US" sz="2800" dirty="0" err="1" smtClean="0"/>
              <a:t>Vs</a:t>
            </a:r>
            <a:r>
              <a:rPr lang="en-US" sz="2800" dirty="0" smtClean="0"/>
              <a:t> Royalty </a:t>
            </a:r>
            <a:r>
              <a:rPr lang="en-US" sz="2800" dirty="0" err="1" smtClean="0"/>
              <a:t>Vs</a:t>
            </a:r>
            <a:r>
              <a:rPr lang="en-US" sz="2800" dirty="0" smtClean="0"/>
              <a:t> FTS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Geographical Presence not required and therefore physical permanent establishment concept becomes a challenge to tax authority.</a:t>
            </a:r>
          </a:p>
          <a:p>
            <a:pPr marL="457200" indent="-457200" algn="just">
              <a:buFont typeface="Wingdings" pitchFamily="2" charset="2"/>
              <a:buChar char="§"/>
              <a:tabLst>
                <a:tab pos="1608138" algn="l"/>
              </a:tabLst>
            </a:pP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101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5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3200" b="1" dirty="0" smtClean="0"/>
              <a:t>Challenges under existing tax models :</a:t>
            </a:r>
          </a:p>
          <a:p>
            <a:pPr algn="just">
              <a:tabLst>
                <a:tab pos="1608138" algn="l"/>
              </a:tabLst>
            </a:pPr>
            <a:endParaRPr lang="en-US" sz="3200" b="1" dirty="0" smtClean="0"/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Basic structure of tax model COR </a:t>
            </a:r>
            <a:r>
              <a:rPr lang="en-US" sz="2800" dirty="0" err="1" smtClean="0"/>
              <a:t>Vs</a:t>
            </a:r>
            <a:r>
              <a:rPr lang="en-US" sz="2800" dirty="0" smtClean="0"/>
              <a:t> COS.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Definition of P.E.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Whether Website or Server Constitute PE ?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dirty="0" smtClean="0"/>
              <a:t>Brick and Mortar </a:t>
            </a:r>
            <a:r>
              <a:rPr lang="en-US" sz="2800" dirty="0" err="1" smtClean="0"/>
              <a:t>Vs</a:t>
            </a:r>
            <a:r>
              <a:rPr lang="en-US" sz="2800" dirty="0" smtClean="0"/>
              <a:t> Click and Order.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50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6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3200" b="1" dirty="0" smtClean="0"/>
              <a:t>Examples of E –Commerce :</a:t>
            </a:r>
          </a:p>
          <a:p>
            <a:pPr algn="just">
              <a:tabLst>
                <a:tab pos="1608138" algn="l"/>
              </a:tabLst>
            </a:pPr>
            <a:endParaRPr lang="en-US" sz="3200" b="1" dirty="0" smtClean="0"/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Education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Financial Services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E –tailing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Health Care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Transport and Logistics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Advertisement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Broadcasting and telecasting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34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7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3200" b="1" dirty="0" smtClean="0"/>
              <a:t>Examples of E –Commerce :</a:t>
            </a:r>
          </a:p>
          <a:p>
            <a:pPr algn="just">
              <a:tabLst>
                <a:tab pos="1608138" algn="l"/>
              </a:tabLst>
            </a:pPr>
            <a:endParaRPr lang="en-US" sz="3200" b="1" dirty="0" smtClean="0"/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Media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Manufacturing of goods and sale through Web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r>
              <a:rPr lang="en-US" sz="2800" b="1" dirty="0" smtClean="0"/>
              <a:t>Selling of IPR (Intangible) Physical as well by download facilities.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4217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8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2800" b="1" u="sng" dirty="0" smtClean="0"/>
              <a:t>Indian E Commerce  Market </a:t>
            </a:r>
            <a:r>
              <a:rPr lang="en-US" sz="2800" b="1" u="sng" dirty="0" smtClean="0"/>
              <a:t>estimated 2016:</a:t>
            </a:r>
            <a:r>
              <a:rPr lang="en-US" sz="2000" b="1" u="sng" dirty="0" smtClean="0"/>
              <a:t>USD 20 </a:t>
            </a:r>
            <a:r>
              <a:rPr lang="en-US" sz="2000" b="1" u="sng" dirty="0" smtClean="0"/>
              <a:t>billion</a:t>
            </a:r>
            <a:endParaRPr lang="en-US" sz="3200" b="1" u="sng" dirty="0" smtClean="0"/>
          </a:p>
          <a:p>
            <a:pPr algn="just">
              <a:tabLst>
                <a:tab pos="1608138" algn="l"/>
              </a:tabLst>
            </a:pPr>
            <a:r>
              <a:rPr lang="en-US" sz="3200" b="1" dirty="0" smtClean="0"/>
              <a:t>   </a:t>
            </a:r>
            <a:r>
              <a:rPr lang="en-US" sz="2800" b="1" dirty="0" smtClean="0"/>
              <a:t> </a:t>
            </a:r>
            <a:endParaRPr lang="en-US" sz="2800" b="1" dirty="0" smtClean="0"/>
          </a:p>
          <a:p>
            <a:pPr algn="just">
              <a:tabLst>
                <a:tab pos="1608138" algn="l"/>
              </a:tabLst>
            </a:pPr>
            <a:r>
              <a:rPr lang="en-US" sz="2800" b="1" u="sng" dirty="0" smtClean="0"/>
              <a:t>E </a:t>
            </a:r>
            <a:r>
              <a:rPr lang="en-US" sz="2800" b="1" u="sng" dirty="0" smtClean="0"/>
              <a:t>Commerce Transaction Categorization.</a:t>
            </a:r>
          </a:p>
          <a:p>
            <a:pPr algn="just">
              <a:tabLst>
                <a:tab pos="1608138" algn="l"/>
              </a:tabLst>
            </a:pPr>
            <a:endParaRPr lang="en-US" sz="2800" b="1" u="sng" dirty="0" smtClean="0"/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800" b="1" dirty="0" smtClean="0"/>
              <a:t> ‘B2B’ =  Business to Business</a:t>
            </a:r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800" b="1" dirty="0" smtClean="0"/>
              <a:t> ‘B2C’ =  Business to Consumers</a:t>
            </a:r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800" b="1" dirty="0"/>
              <a:t> </a:t>
            </a:r>
            <a:r>
              <a:rPr lang="en-US" sz="2800" b="1" dirty="0" smtClean="0"/>
              <a:t>‘C2C’ =  Consumers to Consumers</a:t>
            </a:r>
          </a:p>
          <a:p>
            <a:pPr marL="914400" lvl="1" indent="-457200" algn="just">
              <a:buFont typeface="Arial" pitchFamily="34" charset="0"/>
              <a:buChar char="•"/>
              <a:tabLst>
                <a:tab pos="1608138" algn="l"/>
              </a:tabLst>
            </a:pPr>
            <a:r>
              <a:rPr lang="en-US" sz="2800" b="1" dirty="0" smtClean="0"/>
              <a:t> ‘C2B’ =  Consumers to Business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3713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849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 – Commerce - Taxation</a:t>
            </a:r>
            <a:endParaRPr lang="en-US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6093296"/>
            <a:ext cx="878497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2060"/>
                </a:solidFill>
              </a:rPr>
              <a:t>CA </a:t>
            </a:r>
            <a:r>
              <a:rPr lang="en-US" b="1" dirty="0" err="1" smtClean="0">
                <a:solidFill>
                  <a:srgbClr val="002060"/>
                </a:solidFill>
              </a:rPr>
              <a:t>Pradip</a:t>
            </a:r>
            <a:r>
              <a:rPr lang="en-US" b="1" dirty="0" smtClean="0">
                <a:solidFill>
                  <a:srgbClr val="002060"/>
                </a:solidFill>
              </a:rPr>
              <a:t> K. Modi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0432" y="6165304"/>
            <a:ext cx="360040" cy="365125"/>
          </a:xfrm>
        </p:spPr>
        <p:txBody>
          <a:bodyPr/>
          <a:lstStyle/>
          <a:p>
            <a:fld id="{7F0169AE-EAA4-4861-8157-74D56151B078}" type="slidenum">
              <a:rPr lang="en-US" sz="2000" b="1" smtClean="0">
                <a:solidFill>
                  <a:srgbClr val="002060"/>
                </a:solidFill>
              </a:rPr>
              <a:pPr/>
              <a:t>9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628800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1608138" algn="l"/>
              </a:tabLst>
            </a:pPr>
            <a:r>
              <a:rPr lang="en-US" sz="2800" b="1" dirty="0" smtClean="0"/>
              <a:t>Case Study :</a:t>
            </a:r>
          </a:p>
          <a:p>
            <a:pPr marL="514350" indent="-514350" algn="just">
              <a:buAutoNum type="arabicParenBoth"/>
              <a:tabLst>
                <a:tab pos="1608138" algn="l"/>
              </a:tabLst>
            </a:pPr>
            <a:r>
              <a:rPr lang="en-US" sz="2800" b="1" dirty="0" smtClean="0"/>
              <a:t>Web based portal model :</a:t>
            </a:r>
          </a:p>
          <a:p>
            <a:pPr marL="1428750" lvl="2" indent="-514350" algn="just">
              <a:buFont typeface="+mj-lt"/>
              <a:buAutoNum type="alphaUcPeriod"/>
              <a:tabLst>
                <a:tab pos="1608138" algn="l"/>
              </a:tabLst>
            </a:pPr>
            <a:r>
              <a:rPr lang="en-US" sz="2800" b="1" dirty="0" smtClean="0"/>
              <a:t>Providing space on server is not Royalty or FTS Charges paid for providing bandwidth is not taxable.</a:t>
            </a:r>
          </a:p>
          <a:p>
            <a:pPr lvl="2" algn="just">
              <a:tabLst>
                <a:tab pos="1608138" algn="l"/>
              </a:tabLst>
            </a:pPr>
            <a:r>
              <a:rPr lang="en-US" sz="2800" b="1" dirty="0" smtClean="0"/>
              <a:t>     </a:t>
            </a:r>
            <a:r>
              <a:rPr lang="en-US" sz="2400" b="1" dirty="0" smtClean="0"/>
              <a:t>     </a:t>
            </a:r>
            <a:r>
              <a:rPr lang="en-US" sz="2400" b="1" u="sng" dirty="0" smtClean="0"/>
              <a:t>CIT </a:t>
            </a:r>
            <a:r>
              <a:rPr lang="en-US" sz="2400" b="1" u="sng" dirty="0" err="1" smtClean="0"/>
              <a:t>Vs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Estel</a:t>
            </a:r>
            <a:r>
              <a:rPr lang="en-US" sz="2400" b="1" u="sng" dirty="0" smtClean="0"/>
              <a:t> Communication 318 ITR 185 (Del)</a:t>
            </a:r>
            <a:endParaRPr lang="en-US" sz="2800" b="1" u="sng" dirty="0" smtClean="0"/>
          </a:p>
          <a:p>
            <a:pPr marL="1428750" lvl="2" indent="-514350" algn="just">
              <a:buFont typeface="+mj-lt"/>
              <a:buAutoNum type="alphaUcPeriod" startAt="2"/>
              <a:tabLst>
                <a:tab pos="1608138" algn="l"/>
              </a:tabLst>
            </a:pPr>
            <a:r>
              <a:rPr lang="en-US" sz="2800" b="1" dirty="0" smtClean="0"/>
              <a:t>If Human intervention with providing space activities carried out, then FTS. </a:t>
            </a:r>
          </a:p>
          <a:p>
            <a:pPr lvl="2" algn="just">
              <a:tabLst>
                <a:tab pos="1608138" algn="l"/>
              </a:tabLst>
            </a:pPr>
            <a:r>
              <a:rPr lang="en-US" sz="2800" b="1" dirty="0" smtClean="0"/>
              <a:t>       </a:t>
            </a:r>
            <a:r>
              <a:rPr lang="en-US" sz="2400" b="1" dirty="0" smtClean="0"/>
              <a:t>   </a:t>
            </a:r>
            <a:r>
              <a:rPr lang="en-US" sz="2400" b="1" u="sng" dirty="0" err="1" smtClean="0"/>
              <a:t>Dampskibsselskabet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Vs</a:t>
            </a:r>
            <a:r>
              <a:rPr lang="en-US" sz="2400" b="1" u="sng" dirty="0" smtClean="0"/>
              <a:t> ADIT 51ITR 148(Mum)</a:t>
            </a:r>
            <a:endParaRPr lang="en-US" sz="2800" b="1" u="sng" dirty="0" smtClean="0"/>
          </a:p>
          <a:p>
            <a:pPr marL="914400" lvl="1" indent="-457200" algn="just">
              <a:buFont typeface="Wingdings" pitchFamily="2" charset="2"/>
              <a:buChar char="§"/>
              <a:tabLst>
                <a:tab pos="1608138" algn="l"/>
              </a:tabLst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825"/>
            <a:ext cx="3448050" cy="96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7315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718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2017-02-25T06:20:41Z</dcterms:created>
  <dcterms:modified xsi:type="dcterms:W3CDTF">2017-02-25T11:31:34Z</dcterms:modified>
</cp:coreProperties>
</file>