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4"/>
  </p:notesMasterIdLst>
  <p:handoutMasterIdLst>
    <p:handoutMasterId r:id="rId25"/>
  </p:handoutMasterIdLst>
  <p:sldIdLst>
    <p:sldId id="256" r:id="rId5"/>
    <p:sldId id="285" r:id="rId6"/>
    <p:sldId id="283" r:id="rId7"/>
    <p:sldId id="287" r:id="rId8"/>
    <p:sldId id="286" r:id="rId9"/>
    <p:sldId id="288" r:id="rId10"/>
    <p:sldId id="289" r:id="rId11"/>
    <p:sldId id="290" r:id="rId12"/>
    <p:sldId id="296" r:id="rId13"/>
    <p:sldId id="291" r:id="rId14"/>
    <p:sldId id="292" r:id="rId15"/>
    <p:sldId id="297" r:id="rId16"/>
    <p:sldId id="294" r:id="rId17"/>
    <p:sldId id="299" r:id="rId18"/>
    <p:sldId id="300" r:id="rId19"/>
    <p:sldId id="301" r:id="rId20"/>
    <p:sldId id="293" r:id="rId21"/>
    <p:sldId id="295" r:id="rId22"/>
    <p:sldId id="29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85"/>
            <p14:sldId id="283"/>
            <p14:sldId id="287"/>
            <p14:sldId id="286"/>
            <p14:sldId id="288"/>
            <p14:sldId id="289"/>
            <p14:sldId id="290"/>
            <p14:sldId id="296"/>
            <p14:sldId id="291"/>
            <p14:sldId id="292"/>
            <p14:sldId id="297"/>
            <p14:sldId id="294"/>
            <p14:sldId id="299"/>
            <p14:sldId id="300"/>
            <p14:sldId id="301"/>
            <p14:sldId id="293"/>
            <p14:sldId id="295"/>
            <p14:sldId id="298"/>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3333FF"/>
    <a:srgbClr val="B50BAD"/>
    <a:srgbClr val="FF33CC"/>
    <a:srgbClr val="790717"/>
    <a:srgbClr val="5454E2"/>
    <a:srgbClr val="FF3399"/>
    <a:srgbClr val="008000"/>
    <a:srgbClr val="FF3300"/>
    <a:srgbClr val="24B7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881" autoAdjust="0"/>
  </p:normalViewPr>
  <p:slideViewPr>
    <p:cSldViewPr snapToGrid="0">
      <p:cViewPr varScale="1">
        <p:scale>
          <a:sx n="63" d="100"/>
          <a:sy n="63" d="100"/>
        </p:scale>
        <p:origin x="80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214"/>
    </p:cViewPr>
  </p:sorterViewPr>
  <p:notesViewPr>
    <p:cSldViewPr snapToGrid="0">
      <p:cViewPr varScale="1">
        <p:scale>
          <a:sx n="51" d="100"/>
          <a:sy n="51" d="100"/>
        </p:scale>
        <p:origin x="2693"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22-Dec-20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22-Dec-20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2</a:t>
            </a:fld>
            <a:endParaRPr lang="en-US" dirty="0"/>
          </a:p>
        </p:txBody>
      </p:sp>
    </p:spTree>
    <p:extLst>
      <p:ext uri="{BB962C8B-B14F-4D97-AF65-F5344CB8AC3E}">
        <p14:creationId xmlns:p14="http://schemas.microsoft.com/office/powerpoint/2010/main" val="335119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22-Dec-20</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22-Dec-20</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m.rbi.org.in/Scripts/NotificationUser.aspx?Id=11161&amp;Mode=0"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rbi.org.in/Scripts/BS_FemaNotifications.aspx?Id=175" TargetMode="External"/><Relationship Id="rId7" Type="http://schemas.openxmlformats.org/officeDocument/2006/relationships/image" Target="../media/image2.png"/><Relationship Id="rId2" Type="http://schemas.openxmlformats.org/officeDocument/2006/relationships/hyperlink" Target="https://m.rbi.org.in/Scripts/BS_FemaNotifications.aspx?Id=161" TargetMode="External"/><Relationship Id="rId1" Type="http://schemas.openxmlformats.org/officeDocument/2006/relationships/slideLayout" Target="../slideLayouts/slideLayout3.xml"/><Relationship Id="rId6" Type="http://schemas.openxmlformats.org/officeDocument/2006/relationships/image" Target="../media/image1.jpeg"/><Relationship Id="rId5" Type="http://schemas.openxmlformats.org/officeDocument/2006/relationships/hyperlink" Target="https://m.rbi.org.in/Scripts/BS_FemaNotifications.aspx?Id=159" TargetMode="External"/><Relationship Id="rId4" Type="http://schemas.openxmlformats.org/officeDocument/2006/relationships/hyperlink" Target="https://m.rbi.org.in/Scripts/BS_FemaNotifications.aspx?Id=176"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m.rbi.org.in/Scripts/NotificationUser.aspx?Id=11161&amp;Mode=0"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km@pkmodi.com"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m.rbi.org.in/Scripts/NotificationUser.aspx?Id=11161&amp;Mode=0"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8628" y="1242612"/>
            <a:ext cx="10688810" cy="2306020"/>
          </a:xfrm>
        </p:spPr>
        <p:txBody>
          <a:bodyPr anchor="ctr" anchorCtr="0">
            <a:normAutofit fontScale="90000"/>
          </a:bodyPr>
          <a:lstStyle/>
          <a:p>
            <a:r>
              <a:rPr lang="en-US" sz="3200" b="1" i="0" dirty="0">
                <a:solidFill>
                  <a:schemeClr val="bg1"/>
                </a:solidFill>
                <a:effectLst/>
                <a:latin typeface="Arial" panose="020B0604020202020204" pitchFamily="34" charset="0"/>
              </a:rPr>
              <a:t>FOREIGN EXCHANGE MANAGEMENT ACT,1999</a:t>
            </a:r>
            <a:br>
              <a:rPr lang="en-US" sz="32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2400" b="1" i="0" dirty="0">
                <a:solidFill>
                  <a:schemeClr val="bg1"/>
                </a:solidFill>
                <a:effectLst/>
                <a:latin typeface="Arial" panose="020B0604020202020204" pitchFamily="34" charset="0"/>
              </a:rPr>
              <a:t>FED Master Direction No. </a:t>
            </a:r>
            <a:r>
              <a:rPr lang="en-US" sz="2400" b="1" dirty="0">
                <a:solidFill>
                  <a:schemeClr val="bg1"/>
                </a:solidFill>
                <a:latin typeface="Arial" panose="020B0604020202020204" pitchFamily="34" charset="0"/>
              </a:rPr>
              <a:t>4</a:t>
            </a:r>
            <a:r>
              <a:rPr lang="en-US" sz="2400" b="1" i="0" dirty="0">
                <a:solidFill>
                  <a:schemeClr val="bg1"/>
                </a:solidFill>
                <a:effectLst/>
                <a:latin typeface="Arial" panose="020B0604020202020204" pitchFamily="34" charset="0"/>
              </a:rPr>
              <a:t>/2015-16</a:t>
            </a:r>
            <a:br>
              <a:rPr lang="en-US" sz="2400" b="1" i="0" dirty="0">
                <a:solidFill>
                  <a:schemeClr val="bg1"/>
                </a:solidFill>
                <a:effectLst/>
                <a:latin typeface="Arial" panose="020B0604020202020204" pitchFamily="34" charset="0"/>
              </a:rPr>
            </a:br>
            <a:br>
              <a:rPr lang="en-US" sz="2400" b="1" i="0" dirty="0">
                <a:solidFill>
                  <a:schemeClr val="bg1"/>
                </a:solidFill>
                <a:effectLst/>
                <a:latin typeface="Arial" panose="020B0604020202020204" pitchFamily="34" charset="0"/>
              </a:rPr>
            </a:br>
            <a:r>
              <a:rPr lang="en-US" sz="2200" b="1" i="0" dirty="0">
                <a:solidFill>
                  <a:schemeClr val="bg1"/>
                </a:solidFill>
                <a:effectLst/>
                <a:latin typeface="Arial" panose="020B0604020202020204" pitchFamily="34" charset="0"/>
              </a:rPr>
              <a:t>Foreign Exchange (Compounding Proceedings) Rules, 2000 </a:t>
            </a:r>
            <a:br>
              <a:rPr lang="en-US" sz="2400" b="1" dirty="0"/>
            </a:br>
            <a:br>
              <a:rPr lang="en-US" sz="2400" dirty="0"/>
            </a:br>
            <a:r>
              <a:rPr lang="en-US" sz="2400" b="0" i="0" dirty="0">
                <a:solidFill>
                  <a:srgbClr val="000000"/>
                </a:solidFill>
                <a:effectLst/>
                <a:latin typeface="Arial" panose="020B0604020202020204" pitchFamily="34" charset="0"/>
              </a:rPr>
              <a:t>.</a:t>
            </a:r>
            <a:br>
              <a:rPr lang="en-US" sz="3600" b="1" i="0" dirty="0">
                <a:solidFill>
                  <a:schemeClr val="bg1"/>
                </a:solidFill>
                <a:effectLst/>
                <a:latin typeface="Arial" panose="020B0604020202020204" pitchFamily="34" charset="0"/>
              </a:rPr>
            </a:br>
            <a:endParaRPr lang="en-US" sz="4800" dirty="0">
              <a:solidFill>
                <a:schemeClr val="bg1"/>
              </a:solidFill>
            </a:endParaRPr>
          </a:p>
        </p:txBody>
      </p:sp>
      <p:sp>
        <p:nvSpPr>
          <p:cNvPr id="3" name="Subtitle 2"/>
          <p:cNvSpPr>
            <a:spLocks noGrp="1"/>
          </p:cNvSpPr>
          <p:nvPr>
            <p:ph type="subTitle" idx="4294967295"/>
          </p:nvPr>
        </p:nvSpPr>
        <p:spPr>
          <a:xfrm>
            <a:off x="385466" y="4812201"/>
            <a:ext cx="11452966" cy="1747095"/>
          </a:xfrm>
        </p:spPr>
        <p:txBody>
          <a:bodyPr>
            <a:normAutofit fontScale="25000" lnSpcReduction="20000"/>
          </a:bodyPr>
          <a:lstStyle/>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a:p>
            <a:pPr marL="0" indent="0" algn="ctr">
              <a:buNone/>
            </a:pPr>
            <a:r>
              <a:rPr lang="en-US" sz="5500" dirty="0">
                <a:solidFill>
                  <a:schemeClr val="bg1"/>
                </a:solidFill>
                <a:latin typeface="+mj-lt"/>
              </a:rPr>
              <a:t>                                                 </a:t>
            </a:r>
            <a:r>
              <a:rPr lang="en-US" sz="6200" b="1" dirty="0">
                <a:solidFill>
                  <a:schemeClr val="bg1"/>
                </a:solidFill>
                <a:latin typeface="+mj-lt"/>
              </a:rPr>
              <a:t>Date :22.12.2020</a:t>
            </a:r>
            <a:endParaRPr lang="en-US" sz="5500" b="1" dirty="0">
              <a:solidFill>
                <a:schemeClr val="bg1"/>
              </a:solidFill>
              <a:latin typeface="+mj-lt"/>
            </a:endParaRPr>
          </a:p>
        </p:txBody>
      </p:sp>
      <p:pic>
        <p:nvPicPr>
          <p:cNvPr id="1030" name="Picture 6" descr="Good news for banks from RBI in view of Covid-19 pandemic - Check Reserve  Bank circular details | Zee Business">
            <a:extLst>
              <a:ext uri="{FF2B5EF4-FFF2-40B4-BE49-F238E27FC236}">
                <a16:creationId xmlns:a16="http://schemas.microsoft.com/office/drawing/2014/main" id="{C1F33342-079F-4AB2-A659-2E705AC3C9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1216" y="3823716"/>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Free Fold Hands Cliparts, Download Free Clip Art, Free Clip Art on Clipart  Library">
            <a:extLst>
              <a:ext uri="{FF2B5EF4-FFF2-40B4-BE49-F238E27FC236}">
                <a16:creationId xmlns:a16="http://schemas.microsoft.com/office/drawing/2014/main" id="{9FC7ED58-07DE-4442-B1CB-CEEFB9D959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6688" y="3823717"/>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0" algn="ctr" rtl="0" eaLnBrk="1" fontAlgn="ctr" latinLnBrk="0" hangingPunct="1">
              <a:spcBef>
                <a:spcPts val="0"/>
              </a:spcBef>
              <a:spcAft>
                <a:spcPts val="0"/>
              </a:spcAft>
            </a:pPr>
            <a:r>
              <a:rPr lang="en-US" sz="1800" b="1" i="0" u="none" strike="noStrike" kern="1200" dirty="0">
                <a:solidFill>
                  <a:srgbClr val="C00000"/>
                </a:solidFill>
                <a:effectLst/>
                <a:latin typeface="MS Reference Sans Serif" panose="020B0604030504040204" pitchFamily="34" charset="0"/>
              </a:rPr>
              <a:t>FEMA Regulation(</a:t>
            </a:r>
            <a:r>
              <a:rPr lang="en-US" sz="1800" b="0" i="0" u="none" strike="noStrike" kern="1200" dirty="0">
                <a:solidFill>
                  <a:srgbClr val="000000"/>
                </a:solidFill>
                <a:effectLst/>
                <a:latin typeface="Segoe UI" panose="020B0502040204020203" pitchFamily="34" charset="0"/>
              </a:rPr>
              <a:t> </a:t>
            </a:r>
            <a:r>
              <a:rPr lang="en-US" sz="1800" b="0" i="0" u="none" strike="noStrike" kern="1200" dirty="0">
                <a:solidFill>
                  <a:srgbClr val="000000"/>
                </a:solidFill>
                <a:effectLst/>
                <a:latin typeface="Segoe UI" panose="020B0502040204020203" pitchFamily="34" charset="0"/>
                <a:hlinkClick r:id="rId2"/>
              </a:rPr>
              <a:t>FEMA 20(R)/2017-RB</a:t>
            </a:r>
            <a:r>
              <a:rPr lang="en-US" sz="1800" b="0" i="0" u="none" strike="noStrike" kern="1200" dirty="0">
                <a:solidFill>
                  <a:srgbClr val="000000"/>
                </a:solidFill>
                <a:effectLst/>
                <a:latin typeface="Segoe UI" panose="020B0502040204020203" pitchFamily="34" charset="0"/>
              </a:rPr>
              <a:t>)                             </a:t>
            </a:r>
            <a:r>
              <a:rPr lang="en-US" sz="1800" b="1" i="0" u="none" strike="noStrike" kern="1200" dirty="0">
                <a:solidFill>
                  <a:srgbClr val="B50BAD"/>
                </a:solidFill>
                <a:effectLst/>
                <a:latin typeface="MS Reference Sans Serif" panose="020B0604030504040204" pitchFamily="34" charset="0"/>
              </a:rPr>
              <a:t>Brief Description of Contravention</a:t>
            </a:r>
            <a:endParaRPr lang="en-US" sz="1800" b="0" i="0" u="none" strike="noStrike" dirty="0">
              <a:effectLst/>
              <a:latin typeface="Arial" panose="020B0604020202020204" pitchFamily="34" charset="0"/>
            </a:endParaRPr>
          </a:p>
          <a:p>
            <a:endParaRPr lang="en-US" b="1" dirty="0">
              <a:latin typeface="Arial Black" pitchFamily="34" charset="0"/>
            </a:endParaRPr>
          </a:p>
        </p:txBody>
      </p:sp>
      <p:graphicFrame>
        <p:nvGraphicFramePr>
          <p:cNvPr id="4" name="Table 3">
            <a:extLst>
              <a:ext uri="{FF2B5EF4-FFF2-40B4-BE49-F238E27FC236}">
                <a16:creationId xmlns:a16="http://schemas.microsoft.com/office/drawing/2014/main" id="{D727C27C-FA7A-484C-969E-D83F6B1A47C8}"/>
              </a:ext>
            </a:extLst>
          </p:cNvPr>
          <p:cNvGraphicFramePr>
            <a:graphicFrameLocks noGrp="1"/>
          </p:cNvGraphicFramePr>
          <p:nvPr>
            <p:extLst>
              <p:ext uri="{D42A27DB-BD31-4B8C-83A1-F6EECF244321}">
                <p14:modId xmlns:p14="http://schemas.microsoft.com/office/powerpoint/2010/main" val="2233661447"/>
              </p:ext>
            </p:extLst>
          </p:nvPr>
        </p:nvGraphicFramePr>
        <p:xfrm>
          <a:off x="231648" y="3429000"/>
          <a:ext cx="11643360" cy="3108962"/>
        </p:xfrm>
        <a:graphic>
          <a:graphicData uri="http://schemas.openxmlformats.org/drawingml/2006/table">
            <a:tbl>
              <a:tblPr/>
              <a:tblGrid>
                <a:gridCol w="5821680">
                  <a:extLst>
                    <a:ext uri="{9D8B030D-6E8A-4147-A177-3AD203B41FA5}">
                      <a16:colId xmlns:a16="http://schemas.microsoft.com/office/drawing/2014/main" val="3106131813"/>
                    </a:ext>
                  </a:extLst>
                </a:gridCol>
                <a:gridCol w="5821680">
                  <a:extLst>
                    <a:ext uri="{9D8B030D-6E8A-4147-A177-3AD203B41FA5}">
                      <a16:colId xmlns:a16="http://schemas.microsoft.com/office/drawing/2014/main" val="2694595766"/>
                    </a:ext>
                  </a:extLst>
                </a:gridCol>
              </a:tblGrid>
              <a:tr h="981777">
                <a:tc>
                  <a:txBody>
                    <a:bodyPr/>
                    <a:lstStyle/>
                    <a:p>
                      <a:pPr algn="ctr"/>
                      <a:r>
                        <a:rPr lang="en-US" sz="1600" b="1" dirty="0">
                          <a:solidFill>
                            <a:srgbClr val="000000"/>
                          </a:solidFill>
                          <a:effectLst/>
                          <a:latin typeface="MS Reference Sans Serif" panose="020B0604030504040204" pitchFamily="34" charset="0"/>
                        </a:rPr>
                        <a:t>Regulation 16.B</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b="1" dirty="0">
                          <a:solidFill>
                            <a:srgbClr val="000000"/>
                          </a:solidFill>
                          <a:effectLst/>
                          <a:latin typeface="MS Reference Sans Serif" panose="020B0604030504040204" pitchFamily="34" charset="0"/>
                        </a:rPr>
                        <a:t>Issue of shares without approval of RBI or Government, wherever required.</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735898163"/>
                  </a:ext>
                </a:extLst>
              </a:tr>
              <a:tr h="981777">
                <a:tc>
                  <a:txBody>
                    <a:bodyPr/>
                    <a:lstStyle/>
                    <a:p>
                      <a:pPr algn="ctr"/>
                      <a:r>
                        <a:rPr lang="en-US" sz="1600" b="1" dirty="0">
                          <a:solidFill>
                            <a:srgbClr val="000000"/>
                          </a:solidFill>
                          <a:effectLst/>
                          <a:latin typeface="MS Reference Sans Serif" panose="020B0604030504040204" pitchFamily="34" charset="0"/>
                        </a:rPr>
                        <a:t>Regulation 13.1(4)</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b="1" dirty="0">
                          <a:solidFill>
                            <a:srgbClr val="000000"/>
                          </a:solidFill>
                          <a:effectLst/>
                          <a:latin typeface="MS Reference Sans Serif" panose="020B0604030504040204" pitchFamily="34" charset="0"/>
                        </a:rPr>
                        <a:t>Delay in submission of form FC-TRS on transfer of shares from Resident to Non-Resident.(60 days)</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98183666"/>
                  </a:ext>
                </a:extLst>
              </a:tr>
              <a:tr h="1145408">
                <a:tc>
                  <a:txBody>
                    <a:bodyPr/>
                    <a:lstStyle/>
                    <a:p>
                      <a:pPr algn="ctr"/>
                      <a:r>
                        <a:rPr lang="en-US" sz="1600" b="1" dirty="0">
                          <a:solidFill>
                            <a:srgbClr val="000000"/>
                          </a:solidFill>
                          <a:effectLst/>
                          <a:latin typeface="MS Reference Sans Serif" panose="020B0604030504040204" pitchFamily="34" charset="0"/>
                        </a:rPr>
                        <a:t>Regulation 4</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b="1" dirty="0">
                          <a:solidFill>
                            <a:srgbClr val="000000"/>
                          </a:solidFill>
                          <a:effectLst/>
                          <a:latin typeface="MS Reference Sans Serif" panose="020B0604030504040204" pitchFamily="34" charset="0"/>
                        </a:rPr>
                        <a:t>Receiving investment in India from non-resident or taking on record transfer of shares by investee company.(60 days)</a:t>
                      </a:r>
                    </a:p>
                  </a:txBody>
                  <a:tcPr marL="18418" marR="18418"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2466635390"/>
                  </a:ext>
                </a:extLst>
              </a:tr>
            </a:tbl>
          </a:graphicData>
        </a:graphic>
      </p:graphicFrame>
      <p:pic>
        <p:nvPicPr>
          <p:cNvPr id="5" name="Picture 6" descr="Good news for banks from RBI in view of Covid-19 pandemic - Check Reserve  Bank circular details | Zee Business">
            <a:extLst>
              <a:ext uri="{FF2B5EF4-FFF2-40B4-BE49-F238E27FC236}">
                <a16:creationId xmlns:a16="http://schemas.microsoft.com/office/drawing/2014/main" id="{F54C135C-2E84-4C48-8E18-15841CE60F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Fold Hands Cliparts, Download Free Clip Art, Free Clip Art on Clipart  Library">
            <a:extLst>
              <a:ext uri="{FF2B5EF4-FFF2-40B4-BE49-F238E27FC236}">
                <a16:creationId xmlns:a16="http://schemas.microsoft.com/office/drawing/2014/main" id="{10BE028B-24D1-4FBF-A27D-437F2088EC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6832" y="594360"/>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109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graphicFrame>
        <p:nvGraphicFramePr>
          <p:cNvPr id="4" name="Content Placeholder 3">
            <a:extLst>
              <a:ext uri="{FF2B5EF4-FFF2-40B4-BE49-F238E27FC236}">
                <a16:creationId xmlns:a16="http://schemas.microsoft.com/office/drawing/2014/main" id="{E2B5B857-A2A0-4F8D-9CDA-98FFEBA7B8D1}"/>
              </a:ext>
            </a:extLst>
          </p:cNvPr>
          <p:cNvGraphicFramePr>
            <a:graphicFrameLocks noGrp="1"/>
          </p:cNvGraphicFramePr>
          <p:nvPr>
            <p:ph sz="quarter" idx="13"/>
            <p:extLst>
              <p:ext uri="{D42A27DB-BD31-4B8C-83A1-F6EECF244321}">
                <p14:modId xmlns:p14="http://schemas.microsoft.com/office/powerpoint/2010/main" val="2748079724"/>
              </p:ext>
            </p:extLst>
          </p:nvPr>
        </p:nvGraphicFramePr>
        <p:xfrm>
          <a:off x="341376" y="2426208"/>
          <a:ext cx="11545824" cy="4096143"/>
        </p:xfrm>
        <a:graphic>
          <a:graphicData uri="http://schemas.openxmlformats.org/drawingml/2006/table">
            <a:tbl>
              <a:tblPr/>
              <a:tblGrid>
                <a:gridCol w="808210">
                  <a:extLst>
                    <a:ext uri="{9D8B030D-6E8A-4147-A177-3AD203B41FA5}">
                      <a16:colId xmlns:a16="http://schemas.microsoft.com/office/drawing/2014/main" val="2361138735"/>
                    </a:ext>
                  </a:extLst>
                </a:gridCol>
                <a:gridCol w="3463748">
                  <a:extLst>
                    <a:ext uri="{9D8B030D-6E8A-4147-A177-3AD203B41FA5}">
                      <a16:colId xmlns:a16="http://schemas.microsoft.com/office/drawing/2014/main" val="1848127189"/>
                    </a:ext>
                  </a:extLst>
                </a:gridCol>
                <a:gridCol w="7273866">
                  <a:extLst>
                    <a:ext uri="{9D8B030D-6E8A-4147-A177-3AD203B41FA5}">
                      <a16:colId xmlns:a16="http://schemas.microsoft.com/office/drawing/2014/main" val="3670648859"/>
                    </a:ext>
                  </a:extLst>
                </a:gridCol>
              </a:tblGrid>
              <a:tr h="768096">
                <a:tc>
                  <a:txBody>
                    <a:bodyPr/>
                    <a:lstStyle/>
                    <a:p>
                      <a:pPr algn="ctr"/>
                      <a:r>
                        <a:rPr lang="en-US" sz="1600" dirty="0">
                          <a:solidFill>
                            <a:srgbClr val="000000"/>
                          </a:solidFill>
                          <a:effectLst/>
                          <a:latin typeface="MS Reference Sans Serif" panose="020B0604030504040204" pitchFamily="34" charset="0"/>
                        </a:rPr>
                        <a:t>Sr. No.</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2400" dirty="0">
                          <a:solidFill>
                            <a:srgbClr val="C00000"/>
                          </a:solidFill>
                          <a:effectLst/>
                          <a:latin typeface="MS Reference Sans Serif" panose="020B0604030504040204" pitchFamily="34" charset="0"/>
                        </a:rPr>
                        <a:t>FEMA Notification</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2800" dirty="0">
                          <a:solidFill>
                            <a:srgbClr val="FF33CC"/>
                          </a:solidFill>
                          <a:effectLst/>
                          <a:latin typeface="MS Reference Sans Serif" panose="020B0604030504040204" pitchFamily="34" charset="0"/>
                        </a:rPr>
                        <a:t>Brief Description of Contravention</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043409298"/>
                  </a:ext>
                </a:extLst>
              </a:tr>
              <a:tr h="783070">
                <a:tc>
                  <a:txBody>
                    <a:bodyPr/>
                    <a:lstStyle/>
                    <a:p>
                      <a:pPr algn="ctr"/>
                      <a:r>
                        <a:rPr lang="en-US" sz="1600">
                          <a:solidFill>
                            <a:srgbClr val="000000"/>
                          </a:solidFill>
                          <a:effectLst/>
                          <a:latin typeface="MS Reference Sans Serif" panose="020B0604030504040204" pitchFamily="34" charset="0"/>
                        </a:rPr>
                        <a:t>1</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u="none" strike="noStrike" dirty="0">
                          <a:solidFill>
                            <a:srgbClr val="0000FF"/>
                          </a:solidFill>
                          <a:effectLst/>
                          <a:latin typeface="MS Reference Sans Serif" panose="020B0604030504040204" pitchFamily="34" charset="0"/>
                          <a:hlinkClick r:id="rId2"/>
                        </a:rPr>
                        <a:t>FEMA 7/2000-RB, dated 3-5-2000</a:t>
                      </a:r>
                      <a:r>
                        <a:rPr lang="en-US" sz="1600" u="none" strike="noStrike" dirty="0">
                          <a:solidFill>
                            <a:srgbClr val="0000FF"/>
                          </a:solidFill>
                          <a:effectLst/>
                          <a:latin typeface="MS Reference Sans Serif" panose="020B0604030504040204" pitchFamily="34" charset="0"/>
                        </a:rPr>
                        <a:t> (Notification 120)</a:t>
                      </a:r>
                      <a:endParaRPr lang="en-US" sz="1600" dirty="0">
                        <a:solidFill>
                          <a:srgbClr val="000000"/>
                        </a:solidFill>
                        <a:effectLst/>
                        <a:latin typeface="MS Reference Sans Serif" panose="020B0604030504040204" pitchFamily="34" charset="0"/>
                      </a:endParaRP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dirty="0">
                          <a:solidFill>
                            <a:srgbClr val="000000"/>
                          </a:solidFill>
                          <a:effectLst/>
                          <a:latin typeface="MS Reference Sans Serif" panose="020B0604030504040204" pitchFamily="34" charset="0"/>
                        </a:rPr>
                        <a:t>Contraventions relating to acquisition and transfer of immovable property outside India</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644182357"/>
                  </a:ext>
                </a:extLst>
              </a:tr>
              <a:tr h="783070">
                <a:tc>
                  <a:txBody>
                    <a:bodyPr/>
                    <a:lstStyle/>
                    <a:p>
                      <a:pPr algn="ctr"/>
                      <a:r>
                        <a:rPr lang="en-US" sz="1600">
                          <a:solidFill>
                            <a:srgbClr val="000000"/>
                          </a:solidFill>
                          <a:effectLst/>
                          <a:latin typeface="MS Reference Sans Serif" panose="020B0604030504040204" pitchFamily="34" charset="0"/>
                        </a:rPr>
                        <a:t>2</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u="none" strike="noStrike" dirty="0">
                          <a:solidFill>
                            <a:srgbClr val="0000FF"/>
                          </a:solidFill>
                          <a:effectLst/>
                          <a:latin typeface="MS Reference Sans Serif" panose="020B0604030504040204" pitchFamily="34" charset="0"/>
                          <a:hlinkClick r:id="rId3"/>
                        </a:rPr>
                        <a:t>FEMA 21/2000-RB, dated 3-5-2000</a:t>
                      </a:r>
                      <a:r>
                        <a:rPr lang="en-US" sz="1600" u="none" strike="noStrike" dirty="0">
                          <a:solidFill>
                            <a:srgbClr val="0000FF"/>
                          </a:solidFill>
                          <a:effectLst/>
                          <a:latin typeface="MS Reference Sans Serif" panose="020B0604030504040204" pitchFamily="34" charset="0"/>
                        </a:rPr>
                        <a:t> (now NDI Regulation) </a:t>
                      </a:r>
                      <a:endParaRPr lang="en-US" sz="1600" dirty="0">
                        <a:solidFill>
                          <a:srgbClr val="000000"/>
                        </a:solidFill>
                        <a:effectLst/>
                        <a:latin typeface="MS Reference Sans Serif" panose="020B0604030504040204" pitchFamily="34" charset="0"/>
                      </a:endParaRP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dirty="0">
                          <a:solidFill>
                            <a:srgbClr val="000000"/>
                          </a:solidFill>
                          <a:effectLst/>
                          <a:latin typeface="MS Reference Sans Serif" panose="020B0604030504040204" pitchFamily="34" charset="0"/>
                        </a:rPr>
                        <a:t>Contraventions relating to acquisition and transfer of immovable property in India</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134470909"/>
                  </a:ext>
                </a:extLst>
              </a:tr>
              <a:tr h="978837">
                <a:tc>
                  <a:txBody>
                    <a:bodyPr/>
                    <a:lstStyle/>
                    <a:p>
                      <a:pPr algn="ctr"/>
                      <a:r>
                        <a:rPr lang="en-US" sz="1600">
                          <a:solidFill>
                            <a:srgbClr val="000000"/>
                          </a:solidFill>
                          <a:effectLst/>
                          <a:latin typeface="MS Reference Sans Serif" panose="020B0604030504040204" pitchFamily="34" charset="0"/>
                        </a:rPr>
                        <a:t>3</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u="none" strike="noStrike">
                          <a:solidFill>
                            <a:srgbClr val="0000FF"/>
                          </a:solidFill>
                          <a:effectLst/>
                          <a:latin typeface="MS Reference Sans Serif" panose="020B0604030504040204" pitchFamily="34" charset="0"/>
                          <a:hlinkClick r:id="rId4"/>
                        </a:rPr>
                        <a:t>FEMA 22/2000-RB, dated 3-5-2000</a:t>
                      </a:r>
                      <a:endParaRPr lang="en-US" sz="1600">
                        <a:solidFill>
                          <a:srgbClr val="000000"/>
                        </a:solidFill>
                        <a:effectLst/>
                        <a:latin typeface="MS Reference Sans Serif" panose="020B0604030504040204" pitchFamily="34" charset="0"/>
                      </a:endParaRP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dirty="0">
                          <a:solidFill>
                            <a:srgbClr val="000000"/>
                          </a:solidFill>
                          <a:effectLst/>
                          <a:latin typeface="MS Reference Sans Serif" panose="020B0604030504040204" pitchFamily="34" charset="0"/>
                        </a:rPr>
                        <a:t>Contraventions relating to establishment in India of Branch office ,Liaison Office or project office</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95549816"/>
                  </a:ext>
                </a:extLst>
              </a:tr>
              <a:tr h="783070">
                <a:tc>
                  <a:txBody>
                    <a:bodyPr/>
                    <a:lstStyle/>
                    <a:p>
                      <a:pPr algn="ctr"/>
                      <a:r>
                        <a:rPr lang="en-US" sz="1600">
                          <a:solidFill>
                            <a:srgbClr val="000000"/>
                          </a:solidFill>
                          <a:effectLst/>
                          <a:latin typeface="MS Reference Sans Serif" panose="020B0604030504040204" pitchFamily="34" charset="0"/>
                        </a:rPr>
                        <a:t>4</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u="none" strike="noStrike">
                          <a:solidFill>
                            <a:srgbClr val="0000FF"/>
                          </a:solidFill>
                          <a:effectLst/>
                          <a:latin typeface="MS Reference Sans Serif" panose="020B0604030504040204" pitchFamily="34" charset="0"/>
                          <a:hlinkClick r:id="rId5"/>
                        </a:rPr>
                        <a:t>FEMA 5/2000-RB, dated 3-5-2000</a:t>
                      </a:r>
                      <a:endParaRPr lang="en-US" sz="1600">
                        <a:solidFill>
                          <a:srgbClr val="000000"/>
                        </a:solidFill>
                        <a:effectLst/>
                        <a:latin typeface="MS Reference Sans Serif" panose="020B0604030504040204" pitchFamily="34" charset="0"/>
                      </a:endParaRP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600" dirty="0">
                          <a:solidFill>
                            <a:srgbClr val="000000"/>
                          </a:solidFill>
                          <a:effectLst/>
                          <a:latin typeface="MS Reference Sans Serif" panose="020B0604030504040204" pitchFamily="34" charset="0"/>
                        </a:rPr>
                        <a:t>Contraventions falling under Foreign Exchange Management (Deposit) Regulations , 2000</a:t>
                      </a:r>
                    </a:p>
                  </a:txBody>
                  <a:tcPr marL="15781" marR="1578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6823677"/>
                  </a:ext>
                </a:extLst>
              </a:tr>
            </a:tbl>
          </a:graphicData>
        </a:graphic>
      </p:graphicFrame>
      <p:pic>
        <p:nvPicPr>
          <p:cNvPr id="5" name="Picture 6" descr="Good news for banks from RBI in view of Covid-19 pandemic - Check Reserve  Bank circular details | Zee Business">
            <a:extLst>
              <a:ext uri="{FF2B5EF4-FFF2-40B4-BE49-F238E27FC236}">
                <a16:creationId xmlns:a16="http://schemas.microsoft.com/office/drawing/2014/main" id="{C7B5222C-5622-46E1-A8AF-4AC181813DD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Fold Hands Cliparts, Download Free Clip Art, Free Clip Art on Clipart  Library">
            <a:extLst>
              <a:ext uri="{FF2B5EF4-FFF2-40B4-BE49-F238E27FC236}">
                <a16:creationId xmlns:a16="http://schemas.microsoft.com/office/drawing/2014/main" id="{939E3E34-4BC3-494C-A82D-CA6C4FB768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8608"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3405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b="0" i="0" dirty="0">
                <a:solidFill>
                  <a:srgbClr val="7030A0"/>
                </a:solidFill>
                <a:effectLst/>
                <a:latin typeface="Arial" panose="020B0604020202020204" pitchFamily="34" charset="0"/>
              </a:rPr>
              <a:t>The above contraventions can be compounded by all Regional Offices of FED (except Kochi and Panaji) without any limit on the amount of contravention.</a:t>
            </a:r>
          </a:p>
          <a:p>
            <a:pPr marL="342900" indent="-342900">
              <a:buFont typeface="Arial" panose="020B0604020202020204" pitchFamily="34" charset="0"/>
              <a:buChar char="•"/>
            </a:pPr>
            <a:r>
              <a:rPr lang="en-US" b="1" dirty="0">
                <a:solidFill>
                  <a:srgbClr val="3366FF"/>
                </a:solidFill>
                <a:latin typeface="Arial" panose="020B0604020202020204" pitchFamily="34" charset="0"/>
              </a:rPr>
              <a:t>A</a:t>
            </a:r>
            <a:r>
              <a:rPr lang="en-US" b="1" i="0" dirty="0">
                <a:solidFill>
                  <a:srgbClr val="3366FF"/>
                </a:solidFill>
                <a:effectLst/>
                <a:latin typeface="Arial" panose="020B0604020202020204" pitchFamily="34" charset="0"/>
              </a:rPr>
              <a:t>ll other</a:t>
            </a:r>
            <a:r>
              <a:rPr lang="en-US" b="0" i="0" dirty="0">
                <a:solidFill>
                  <a:srgbClr val="3366FF"/>
                </a:solidFill>
                <a:effectLst/>
                <a:latin typeface="Arial" panose="020B0604020202020204" pitchFamily="34" charset="0"/>
              </a:rPr>
              <a:t> </a:t>
            </a:r>
            <a:r>
              <a:rPr lang="en-US" b="0" i="0" dirty="0">
                <a:solidFill>
                  <a:srgbClr val="000000"/>
                </a:solidFill>
                <a:effectLst/>
                <a:latin typeface="Arial" panose="020B0604020202020204" pitchFamily="34" charset="0"/>
              </a:rPr>
              <a:t>contraventions, applications may continue to be submitted to CEFA, Foreign Exchange Department, 5th floor, Amar Building, Sir </a:t>
            </a:r>
            <a:r>
              <a:rPr lang="en-US" b="0" i="0" dirty="0" err="1">
                <a:solidFill>
                  <a:srgbClr val="000000"/>
                </a:solidFill>
                <a:effectLst/>
                <a:latin typeface="Arial" panose="020B0604020202020204" pitchFamily="34" charset="0"/>
              </a:rPr>
              <a:t>P.M.Road</a:t>
            </a:r>
            <a:r>
              <a:rPr lang="en-US" b="0" i="0" dirty="0">
                <a:solidFill>
                  <a:srgbClr val="000000"/>
                </a:solidFill>
                <a:effectLst/>
                <a:latin typeface="Arial" panose="020B0604020202020204" pitchFamily="34" charset="0"/>
              </a:rPr>
              <a:t>, Fort, Mumbai 400001.</a:t>
            </a:r>
            <a:endParaRPr lang="en-US"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0E7792F1-5764-43B3-832A-782173267F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03B57742-E47A-4D9C-B4A0-BE3910E0EE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0256" y="483108"/>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25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 </a:t>
            </a:r>
            <a:r>
              <a:rPr lang="en-US" b="1" i="0" dirty="0">
                <a:solidFill>
                  <a:srgbClr val="000000"/>
                </a:solidFill>
                <a:effectLst/>
                <a:latin typeface="Arial" panose="020B0604020202020204" pitchFamily="34" charset="0"/>
              </a:rPr>
              <a:t>criteria for calculation of compounding amount</a:t>
            </a:r>
          </a:p>
          <a:p>
            <a:pPr marL="342900" indent="-342900">
              <a:buFont typeface="Arial" panose="020B0604020202020204" pitchFamily="34" charset="0"/>
              <a:buChar char="•"/>
            </a:pPr>
            <a:endParaRPr lang="en-US" b="1" i="0" dirty="0">
              <a:solidFill>
                <a:srgbClr val="000000"/>
              </a:solidFill>
              <a:effectLst/>
              <a:latin typeface="Arial" panose="020B060402020202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e 4">
            <a:extLst>
              <a:ext uri="{FF2B5EF4-FFF2-40B4-BE49-F238E27FC236}">
                <a16:creationId xmlns:a16="http://schemas.microsoft.com/office/drawing/2014/main" id="{67BA7100-5E84-4A4A-A8F3-4147E5AF4F84}"/>
              </a:ext>
            </a:extLst>
          </p:cNvPr>
          <p:cNvGraphicFramePr>
            <a:graphicFrameLocks noGrp="1"/>
          </p:cNvGraphicFramePr>
          <p:nvPr>
            <p:extLst>
              <p:ext uri="{D42A27DB-BD31-4B8C-83A1-F6EECF244321}">
                <p14:modId xmlns:p14="http://schemas.microsoft.com/office/powerpoint/2010/main" val="4000591882"/>
              </p:ext>
            </p:extLst>
          </p:nvPr>
        </p:nvGraphicFramePr>
        <p:xfrm>
          <a:off x="0" y="3096768"/>
          <a:ext cx="12192000" cy="3825240"/>
        </p:xfrm>
        <a:graphic>
          <a:graphicData uri="http://schemas.openxmlformats.org/drawingml/2006/table">
            <a:tbl>
              <a:tblPr/>
              <a:tblGrid>
                <a:gridCol w="6096000">
                  <a:extLst>
                    <a:ext uri="{9D8B030D-6E8A-4147-A177-3AD203B41FA5}">
                      <a16:colId xmlns:a16="http://schemas.microsoft.com/office/drawing/2014/main" val="3347231550"/>
                    </a:ext>
                  </a:extLst>
                </a:gridCol>
                <a:gridCol w="6096000">
                  <a:extLst>
                    <a:ext uri="{9D8B030D-6E8A-4147-A177-3AD203B41FA5}">
                      <a16:colId xmlns:a16="http://schemas.microsoft.com/office/drawing/2014/main" val="858882046"/>
                    </a:ext>
                  </a:extLst>
                </a:gridCol>
              </a:tblGrid>
              <a:tr h="141676">
                <a:tc>
                  <a:txBody>
                    <a:bodyPr/>
                    <a:lstStyle/>
                    <a:p>
                      <a:pPr algn="ctr"/>
                      <a:r>
                        <a:rPr lang="en-US" sz="800">
                          <a:solidFill>
                            <a:srgbClr val="000000"/>
                          </a:solidFill>
                          <a:effectLst/>
                        </a:rPr>
                        <a:t>Type of contravention</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800">
                          <a:solidFill>
                            <a:srgbClr val="000000"/>
                          </a:solidFill>
                          <a:effectLst/>
                        </a:rPr>
                        <a:t>Formula</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07029543"/>
                  </a:ext>
                </a:extLst>
              </a:tr>
              <a:tr h="3683564">
                <a:tc>
                  <a:txBody>
                    <a:bodyPr/>
                    <a:lstStyle/>
                    <a:p>
                      <a:pPr algn="ctr"/>
                      <a:r>
                        <a:rPr lang="en-US" sz="3200" b="1" u="sng" dirty="0">
                          <a:solidFill>
                            <a:srgbClr val="FF0000"/>
                          </a:solidFill>
                          <a:effectLst/>
                          <a:latin typeface="Arial" panose="020B0604020202020204" pitchFamily="34" charset="0"/>
                        </a:rPr>
                        <a:t>1</a:t>
                      </a:r>
                      <a:r>
                        <a:rPr lang="en-US" sz="1600" b="1" u="sng" dirty="0">
                          <a:solidFill>
                            <a:srgbClr val="FF0000"/>
                          </a:solidFill>
                          <a:effectLst/>
                          <a:latin typeface="Arial" panose="020B0604020202020204" pitchFamily="34" charset="0"/>
                        </a:rPr>
                        <a:t>Reporting Contraventions</a:t>
                      </a:r>
                      <a:br>
                        <a:rPr lang="en-US" sz="1600" b="1" dirty="0">
                          <a:solidFill>
                            <a:srgbClr val="FF0000"/>
                          </a:solidFill>
                          <a:effectLst/>
                          <a:latin typeface="Arial" panose="020B0604020202020204" pitchFamily="34" charset="0"/>
                        </a:rPr>
                      </a:br>
                      <a:r>
                        <a:rPr lang="en-US" sz="1600" b="1" dirty="0">
                          <a:solidFill>
                            <a:srgbClr val="FF0000"/>
                          </a:solidFill>
                          <a:effectLst/>
                          <a:latin typeface="Arial" panose="020B0604020202020204" pitchFamily="34" charset="0"/>
                        </a:rPr>
                        <a:t>A) FEMA 20</a:t>
                      </a:r>
                      <a:br>
                        <a:rPr lang="en-US" sz="1600" dirty="0">
                          <a:solidFill>
                            <a:srgbClr val="FF0000"/>
                          </a:solidFill>
                          <a:effectLst/>
                        </a:rPr>
                      </a:br>
                      <a:r>
                        <a:rPr lang="en-US" sz="1600" dirty="0">
                          <a:solidFill>
                            <a:srgbClr val="FF0000"/>
                          </a:solidFill>
                          <a:effectLst/>
                        </a:rPr>
                        <a:t>Para 9(1)(A), 9(1)(B), FCTRS (Reg. 10) and taking on record FCTRS (Reg. 4)</a:t>
                      </a:r>
                    </a:p>
                    <a:p>
                      <a:pPr algn="ctr"/>
                      <a:r>
                        <a:rPr lang="en-US" sz="1600" b="1" dirty="0">
                          <a:solidFill>
                            <a:srgbClr val="FF0000"/>
                          </a:solidFill>
                          <a:effectLst/>
                          <a:latin typeface="Arial" panose="020B0604020202020204" pitchFamily="34" charset="0"/>
                        </a:rPr>
                        <a:t>B) FEMA 3</a:t>
                      </a:r>
                      <a:br>
                        <a:rPr lang="en-US" sz="1600" dirty="0">
                          <a:solidFill>
                            <a:srgbClr val="FF0000"/>
                          </a:solidFill>
                          <a:effectLst/>
                        </a:rPr>
                      </a:br>
                      <a:r>
                        <a:rPr lang="en-US" sz="1600" dirty="0">
                          <a:solidFill>
                            <a:srgbClr val="FF0000"/>
                          </a:solidFill>
                          <a:effectLst/>
                        </a:rPr>
                        <a:t>Non submission of ECB statements</a:t>
                      </a:r>
                    </a:p>
                    <a:p>
                      <a:pPr algn="ctr"/>
                      <a:r>
                        <a:rPr lang="en-US" sz="1600" b="1" dirty="0">
                          <a:solidFill>
                            <a:srgbClr val="FF0000"/>
                          </a:solidFill>
                          <a:effectLst/>
                          <a:latin typeface="Arial" panose="020B0604020202020204" pitchFamily="34" charset="0"/>
                        </a:rPr>
                        <a:t>C) FEMA 120</a:t>
                      </a:r>
                      <a:br>
                        <a:rPr lang="en-US" sz="1600" dirty="0">
                          <a:solidFill>
                            <a:srgbClr val="FF0000"/>
                          </a:solidFill>
                          <a:effectLst/>
                        </a:rPr>
                      </a:br>
                      <a:r>
                        <a:rPr lang="en-US" sz="1600" dirty="0">
                          <a:solidFill>
                            <a:srgbClr val="FF0000"/>
                          </a:solidFill>
                          <a:effectLst/>
                        </a:rPr>
                        <a:t>Second/subsequent remittance without obtaining of UIN will be covered under Item 5 below). Non reporting/delay in reporting of acquisition/setup of subsidiaries/step down subsidiaries /changes in the shareholding pattern</a:t>
                      </a:r>
                    </a:p>
                    <a:p>
                      <a:pPr algn="ctr"/>
                      <a:r>
                        <a:rPr lang="en-US" sz="1600" b="1" dirty="0">
                          <a:solidFill>
                            <a:srgbClr val="FF0000"/>
                          </a:solidFill>
                          <a:effectLst/>
                          <a:latin typeface="Arial" panose="020B0604020202020204" pitchFamily="34" charset="0"/>
                        </a:rPr>
                        <a:t>D) Any other reporting contraventions (except those in Item 2 below)</a:t>
                      </a:r>
                      <a:endParaRPr lang="en-US" sz="1600" dirty="0">
                        <a:solidFill>
                          <a:srgbClr val="FF0000"/>
                        </a:solidFill>
                        <a:effectLst/>
                      </a:endParaRP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r>
                        <a:rPr lang="en-US" sz="1800" b="0" i="0" kern="1200" dirty="0">
                          <a:solidFill>
                            <a:srgbClr val="3333FF"/>
                          </a:solidFill>
                          <a:effectLst/>
                          <a:latin typeface="+mn-lt"/>
                          <a:ea typeface="+mn-ea"/>
                          <a:cs typeface="+mn-cs"/>
                        </a:rPr>
                        <a:t>Fixed amount : Rs10000/- (applied once for each contravention in a compounding application) + Variable amount as under:</a:t>
                      </a:r>
                      <a:br>
                        <a:rPr lang="en-US" sz="800" dirty="0">
                          <a:solidFill>
                            <a:srgbClr val="3333FF"/>
                          </a:solidFill>
                        </a:rPr>
                      </a:br>
                      <a:r>
                        <a:rPr lang="en-US" sz="1800" b="0" i="0" kern="1200" dirty="0" err="1">
                          <a:solidFill>
                            <a:srgbClr val="3333FF"/>
                          </a:solidFill>
                          <a:effectLst/>
                          <a:latin typeface="+mn-lt"/>
                          <a:ea typeface="+mn-ea"/>
                          <a:cs typeface="+mn-cs"/>
                        </a:rPr>
                        <a:t>Upto</a:t>
                      </a:r>
                      <a:r>
                        <a:rPr lang="en-US" sz="1800" b="0" i="0" kern="1200" dirty="0">
                          <a:solidFill>
                            <a:srgbClr val="3333FF"/>
                          </a:solidFill>
                          <a:effectLst/>
                          <a:latin typeface="+mn-lt"/>
                          <a:ea typeface="+mn-ea"/>
                          <a:cs typeface="+mn-cs"/>
                        </a:rPr>
                        <a:t> 10 lakhs:                  1000 per year</a:t>
                      </a:r>
                      <a:br>
                        <a:rPr lang="en-US" sz="800" dirty="0">
                          <a:solidFill>
                            <a:srgbClr val="3333FF"/>
                          </a:solidFill>
                        </a:rPr>
                      </a:br>
                      <a:r>
                        <a:rPr lang="en-US" sz="1800" b="0" i="0" kern="1200" dirty="0">
                          <a:solidFill>
                            <a:srgbClr val="3333FF"/>
                          </a:solidFill>
                          <a:effectLst/>
                          <a:latin typeface="+mn-lt"/>
                          <a:ea typeface="+mn-ea"/>
                          <a:cs typeface="+mn-cs"/>
                        </a:rPr>
                        <a:t>Rs.10-40 lakhs:                2500 per year</a:t>
                      </a:r>
                      <a:br>
                        <a:rPr lang="en-US" sz="800" dirty="0">
                          <a:solidFill>
                            <a:srgbClr val="3333FF"/>
                          </a:solidFill>
                        </a:rPr>
                      </a:br>
                      <a:r>
                        <a:rPr lang="en-US" sz="1800" b="0" i="0" kern="1200" dirty="0">
                          <a:solidFill>
                            <a:srgbClr val="3333FF"/>
                          </a:solidFill>
                          <a:effectLst/>
                          <a:latin typeface="+mn-lt"/>
                          <a:ea typeface="+mn-ea"/>
                          <a:cs typeface="+mn-cs"/>
                        </a:rPr>
                        <a:t>Rs.40-100 lakhs:              7000 per year</a:t>
                      </a:r>
                      <a:br>
                        <a:rPr lang="en-US" sz="800" dirty="0">
                          <a:solidFill>
                            <a:srgbClr val="3333FF"/>
                          </a:solidFill>
                        </a:rPr>
                      </a:br>
                      <a:r>
                        <a:rPr lang="en-US" sz="1800" b="0" i="0" kern="1200" dirty="0">
                          <a:solidFill>
                            <a:srgbClr val="3333FF"/>
                          </a:solidFill>
                          <a:effectLst/>
                          <a:latin typeface="+mn-lt"/>
                          <a:ea typeface="+mn-ea"/>
                          <a:cs typeface="+mn-cs"/>
                        </a:rPr>
                        <a:t>Rs.1-10 crore    :            50000 per year</a:t>
                      </a:r>
                      <a:br>
                        <a:rPr lang="en-US" sz="800" dirty="0">
                          <a:solidFill>
                            <a:srgbClr val="3333FF"/>
                          </a:solidFill>
                        </a:rPr>
                      </a:br>
                      <a:r>
                        <a:rPr lang="en-US" sz="1800" b="0" i="0" kern="1200" dirty="0">
                          <a:solidFill>
                            <a:srgbClr val="3333FF"/>
                          </a:solidFill>
                          <a:effectLst/>
                          <a:latin typeface="+mn-lt"/>
                          <a:ea typeface="+mn-ea"/>
                          <a:cs typeface="+mn-cs"/>
                        </a:rPr>
                        <a:t>Rs.10 -100 Crore :        100000 per year</a:t>
                      </a:r>
                      <a:br>
                        <a:rPr lang="en-US" sz="800" dirty="0">
                          <a:solidFill>
                            <a:srgbClr val="3333FF"/>
                          </a:solidFill>
                        </a:rPr>
                      </a:br>
                      <a:r>
                        <a:rPr lang="en-US" sz="1800" b="0" i="0" kern="1200" dirty="0">
                          <a:solidFill>
                            <a:srgbClr val="3333FF"/>
                          </a:solidFill>
                          <a:effectLst/>
                          <a:latin typeface="+mn-lt"/>
                          <a:ea typeface="+mn-ea"/>
                          <a:cs typeface="+mn-cs"/>
                        </a:rPr>
                        <a:t>Above Rs.100 Crore :   200000 per year</a:t>
                      </a:r>
                      <a:endParaRPr lang="en-US" sz="800" dirty="0">
                        <a:solidFill>
                          <a:srgbClr val="3333FF"/>
                        </a:solidFill>
                      </a:endParaRPr>
                    </a:p>
                  </a:txBody>
                  <a:tcPr marL="39003" marR="39003" marT="19501" marB="19501">
                    <a:lnL w="7620" cap="flat" cmpd="sng" algn="ctr">
                      <a:solidFill>
                        <a:srgbClr val="EFD1AA"/>
                      </a:solidFill>
                      <a:prstDash val="solid"/>
                      <a:round/>
                      <a:headEnd type="none" w="med" len="med"/>
                      <a:tailEnd type="none" w="med" len="med"/>
                    </a:lnL>
                    <a:lnT w="7620" cap="flat" cmpd="sng" algn="ctr">
                      <a:solidFill>
                        <a:srgbClr val="EFD1AA"/>
                      </a:solidFill>
                      <a:prstDash val="solid"/>
                      <a:round/>
                      <a:headEnd type="none" w="med" len="med"/>
                      <a:tailEnd type="none" w="med" len="med"/>
                    </a:lnT>
                  </a:tcPr>
                </a:tc>
                <a:extLst>
                  <a:ext uri="{0D108BD9-81ED-4DB2-BD59-A6C34878D82A}">
                    <a16:rowId xmlns:a16="http://schemas.microsoft.com/office/drawing/2014/main" val="2183831543"/>
                  </a:ext>
                </a:extLst>
              </a:tr>
            </a:tbl>
          </a:graphicData>
        </a:graphic>
      </p:graphicFrame>
      <p:pic>
        <p:nvPicPr>
          <p:cNvPr id="6" name="Picture 6" descr="Good news for banks from RBI in view of Covid-19 pandemic - Check Reserve  Bank circular details | Zee Business">
            <a:extLst>
              <a:ext uri="{FF2B5EF4-FFF2-40B4-BE49-F238E27FC236}">
                <a16:creationId xmlns:a16="http://schemas.microsoft.com/office/drawing/2014/main" id="{64A0D589-16F2-43B2-BB26-678A22950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Fold Hands Cliparts, Download Free Clip Art, Free Clip Art on Clipart  Library">
            <a:extLst>
              <a:ext uri="{FF2B5EF4-FFF2-40B4-BE49-F238E27FC236}">
                <a16:creationId xmlns:a16="http://schemas.microsoft.com/office/drawing/2014/main" id="{2411466D-E738-4AC2-A190-CAFB3017CD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2448"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741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 </a:t>
            </a:r>
            <a:r>
              <a:rPr lang="en-US" b="1" i="0" dirty="0">
                <a:solidFill>
                  <a:srgbClr val="000000"/>
                </a:solidFill>
                <a:effectLst/>
                <a:latin typeface="Arial" panose="020B0604020202020204" pitchFamily="34" charset="0"/>
              </a:rPr>
              <a:t>criteria for calculation of compounding amount</a:t>
            </a:r>
          </a:p>
          <a:p>
            <a:pPr marL="342900" indent="-342900">
              <a:buFont typeface="Arial" panose="020B0604020202020204" pitchFamily="34" charset="0"/>
              <a:buChar char="•"/>
            </a:pPr>
            <a:endParaRPr lang="en-US" b="1" i="0" dirty="0">
              <a:solidFill>
                <a:srgbClr val="000000"/>
              </a:solidFill>
              <a:effectLst/>
              <a:latin typeface="Arial" panose="020B060402020202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e 4">
            <a:extLst>
              <a:ext uri="{FF2B5EF4-FFF2-40B4-BE49-F238E27FC236}">
                <a16:creationId xmlns:a16="http://schemas.microsoft.com/office/drawing/2014/main" id="{67BA7100-5E84-4A4A-A8F3-4147E5AF4F84}"/>
              </a:ext>
            </a:extLst>
          </p:cNvPr>
          <p:cNvGraphicFramePr>
            <a:graphicFrameLocks noGrp="1"/>
          </p:cNvGraphicFramePr>
          <p:nvPr>
            <p:extLst>
              <p:ext uri="{D42A27DB-BD31-4B8C-83A1-F6EECF244321}">
                <p14:modId xmlns:p14="http://schemas.microsoft.com/office/powerpoint/2010/main" val="2691586619"/>
              </p:ext>
            </p:extLst>
          </p:nvPr>
        </p:nvGraphicFramePr>
        <p:xfrm>
          <a:off x="0" y="3096768"/>
          <a:ext cx="12192000" cy="3825240"/>
        </p:xfrm>
        <a:graphic>
          <a:graphicData uri="http://schemas.openxmlformats.org/drawingml/2006/table">
            <a:tbl>
              <a:tblPr/>
              <a:tblGrid>
                <a:gridCol w="6096000">
                  <a:extLst>
                    <a:ext uri="{9D8B030D-6E8A-4147-A177-3AD203B41FA5}">
                      <a16:colId xmlns:a16="http://schemas.microsoft.com/office/drawing/2014/main" val="3347231550"/>
                    </a:ext>
                  </a:extLst>
                </a:gridCol>
                <a:gridCol w="6096000">
                  <a:extLst>
                    <a:ext uri="{9D8B030D-6E8A-4147-A177-3AD203B41FA5}">
                      <a16:colId xmlns:a16="http://schemas.microsoft.com/office/drawing/2014/main" val="858882046"/>
                    </a:ext>
                  </a:extLst>
                </a:gridCol>
              </a:tblGrid>
              <a:tr h="141676">
                <a:tc>
                  <a:txBody>
                    <a:bodyPr/>
                    <a:lstStyle/>
                    <a:p>
                      <a:pPr algn="ctr"/>
                      <a:r>
                        <a:rPr lang="en-US" sz="800">
                          <a:solidFill>
                            <a:srgbClr val="000000"/>
                          </a:solidFill>
                          <a:effectLst/>
                        </a:rPr>
                        <a:t>Type of contravention</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800">
                          <a:solidFill>
                            <a:srgbClr val="000000"/>
                          </a:solidFill>
                          <a:effectLst/>
                        </a:rPr>
                        <a:t>Formula</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07029543"/>
                  </a:ext>
                </a:extLst>
              </a:tr>
              <a:tr h="3683564">
                <a:tc>
                  <a:txBody>
                    <a:bodyPr/>
                    <a:lstStyle/>
                    <a:p>
                      <a:pPr algn="ctr"/>
                      <a:r>
                        <a:rPr lang="en-US" sz="1800" b="1" i="0" u="sng" kern="1200" dirty="0">
                          <a:solidFill>
                            <a:srgbClr val="FF0000"/>
                          </a:solidFill>
                          <a:effectLst/>
                          <a:latin typeface="+mn-lt"/>
                          <a:ea typeface="+mn-ea"/>
                          <a:cs typeface="+mn-cs"/>
                        </a:rPr>
                        <a:t>2] AAC/ APR/ Share certificate delays</a:t>
                      </a:r>
                      <a:br>
                        <a:rPr lang="en-US" sz="1600" dirty="0">
                          <a:solidFill>
                            <a:srgbClr val="FF0000"/>
                          </a:solidFill>
                        </a:rPr>
                      </a:br>
                      <a:r>
                        <a:rPr lang="en-US" sz="1800" b="0" i="0" kern="1200" dirty="0">
                          <a:solidFill>
                            <a:srgbClr val="FF0000"/>
                          </a:solidFill>
                          <a:effectLst/>
                          <a:latin typeface="+mn-lt"/>
                          <a:ea typeface="+mn-ea"/>
                          <a:cs typeface="+mn-cs"/>
                        </a:rPr>
                        <a:t>In case of non-submission/ delayed submission of APR/ share certificates (FEMA 120) or AAC (FEMA 22) or FCGPR (B) Returns (FEMA 20) or FLA Returns (FEMA 20 (R))</a:t>
                      </a:r>
                      <a:endParaRPr lang="en-US" sz="1600" dirty="0">
                        <a:solidFill>
                          <a:srgbClr val="FF0000"/>
                        </a:solidFill>
                        <a:effectLst/>
                      </a:endParaRP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endParaRPr lang="en-US" sz="1800" b="0" i="0" kern="1200" dirty="0">
                        <a:solidFill>
                          <a:schemeClr val="tx1"/>
                        </a:solidFill>
                        <a:effectLst/>
                        <a:latin typeface="+mn-lt"/>
                        <a:ea typeface="+mn-ea"/>
                        <a:cs typeface="+mn-cs"/>
                      </a:endParaRPr>
                    </a:p>
                    <a:p>
                      <a:pPr algn="ctr"/>
                      <a:endParaRPr lang="en-US" sz="1800" b="0" i="0" kern="1200" dirty="0">
                        <a:solidFill>
                          <a:schemeClr val="tx1"/>
                        </a:solidFill>
                        <a:effectLst/>
                        <a:latin typeface="+mn-lt"/>
                        <a:ea typeface="+mn-ea"/>
                        <a:cs typeface="+mn-cs"/>
                      </a:endParaRPr>
                    </a:p>
                    <a:p>
                      <a:pPr algn="ctr"/>
                      <a:endParaRPr lang="en-US" sz="1800" b="0" i="0" kern="1200" dirty="0">
                        <a:solidFill>
                          <a:schemeClr val="tx1"/>
                        </a:solidFill>
                        <a:effectLst/>
                        <a:latin typeface="+mn-lt"/>
                        <a:ea typeface="+mn-ea"/>
                        <a:cs typeface="+mn-cs"/>
                      </a:endParaRPr>
                    </a:p>
                    <a:p>
                      <a:pPr algn="ctr"/>
                      <a:endParaRPr lang="en-US" sz="1800" b="0" i="0" kern="1200" dirty="0">
                        <a:solidFill>
                          <a:schemeClr val="tx1"/>
                        </a:solidFill>
                        <a:effectLst/>
                        <a:latin typeface="+mn-lt"/>
                        <a:ea typeface="+mn-ea"/>
                        <a:cs typeface="+mn-cs"/>
                      </a:endParaRPr>
                    </a:p>
                    <a:p>
                      <a:pPr algn="ctr"/>
                      <a:endParaRPr lang="en-US" sz="1800" b="0" i="0" kern="1200" dirty="0">
                        <a:solidFill>
                          <a:schemeClr val="tx1"/>
                        </a:solidFill>
                        <a:effectLst/>
                        <a:latin typeface="+mn-lt"/>
                        <a:ea typeface="+mn-ea"/>
                        <a:cs typeface="+mn-cs"/>
                      </a:endParaRPr>
                    </a:p>
                    <a:p>
                      <a:pPr algn="ctr"/>
                      <a:r>
                        <a:rPr lang="en-US" sz="1800" b="1" i="0" kern="1200" dirty="0">
                          <a:solidFill>
                            <a:srgbClr val="C00000"/>
                          </a:solidFill>
                          <a:effectLst/>
                          <a:latin typeface="+mn-lt"/>
                          <a:ea typeface="+mn-ea"/>
                          <a:cs typeface="+mn-cs"/>
                        </a:rPr>
                        <a:t>Rs.10000/- per AAC/APR/FCGPR (B) Return delayed.</a:t>
                      </a:r>
                    </a:p>
                    <a:p>
                      <a:pPr algn="ctr"/>
                      <a:r>
                        <a:rPr lang="en-US" sz="1800" b="1" i="0" kern="1200" dirty="0">
                          <a:solidFill>
                            <a:srgbClr val="C00000"/>
                          </a:solidFill>
                          <a:effectLst/>
                          <a:latin typeface="+mn-lt"/>
                          <a:ea typeface="+mn-ea"/>
                          <a:cs typeface="+mn-cs"/>
                        </a:rPr>
                        <a:t>Delayed receipt of share certificate – Rs.10000/- per year, the total amount being subject to ceiling of 300% of the amount invested.</a:t>
                      </a:r>
                    </a:p>
                    <a:p>
                      <a:endParaRPr lang="en-US" sz="800" dirty="0"/>
                    </a:p>
                  </a:txBody>
                  <a:tcPr marL="39003" marR="39003" marT="19501" marB="19501">
                    <a:lnL w="7620" cap="flat" cmpd="sng" algn="ctr">
                      <a:solidFill>
                        <a:srgbClr val="EFD1AA"/>
                      </a:solidFill>
                      <a:prstDash val="solid"/>
                      <a:round/>
                      <a:headEnd type="none" w="med" len="med"/>
                      <a:tailEnd type="none" w="med" len="med"/>
                    </a:lnL>
                    <a:lnT w="7620" cap="flat" cmpd="sng" algn="ctr">
                      <a:solidFill>
                        <a:srgbClr val="EFD1AA"/>
                      </a:solidFill>
                      <a:prstDash val="solid"/>
                      <a:round/>
                      <a:headEnd type="none" w="med" len="med"/>
                      <a:tailEnd type="none" w="med" len="med"/>
                    </a:lnT>
                  </a:tcPr>
                </a:tc>
                <a:extLst>
                  <a:ext uri="{0D108BD9-81ED-4DB2-BD59-A6C34878D82A}">
                    <a16:rowId xmlns:a16="http://schemas.microsoft.com/office/drawing/2014/main" val="2183831543"/>
                  </a:ext>
                </a:extLst>
              </a:tr>
            </a:tbl>
          </a:graphicData>
        </a:graphic>
      </p:graphicFrame>
      <p:pic>
        <p:nvPicPr>
          <p:cNvPr id="6" name="Picture 6" descr="Good news for banks from RBI in view of Covid-19 pandemic - Check Reserve  Bank circular details | Zee Business">
            <a:extLst>
              <a:ext uri="{FF2B5EF4-FFF2-40B4-BE49-F238E27FC236}">
                <a16:creationId xmlns:a16="http://schemas.microsoft.com/office/drawing/2014/main" id="{3296828D-8DED-4346-9ADB-2A3C3FA880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Fold Hands Cliparts, Download Free Clip Art, Free Clip Art on Clipart  Library">
            <a:extLst>
              <a:ext uri="{FF2B5EF4-FFF2-40B4-BE49-F238E27FC236}">
                <a16:creationId xmlns:a16="http://schemas.microsoft.com/office/drawing/2014/main" id="{55CCEC31-B1BC-48D3-A3CB-07BAFB23B1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646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 </a:t>
            </a:r>
            <a:r>
              <a:rPr lang="en-US" b="1" i="0" dirty="0">
                <a:solidFill>
                  <a:srgbClr val="000000"/>
                </a:solidFill>
                <a:effectLst/>
                <a:latin typeface="Arial" panose="020B0604020202020204" pitchFamily="34" charset="0"/>
              </a:rPr>
              <a:t>criteria for calculation of compounding amount</a:t>
            </a:r>
          </a:p>
          <a:p>
            <a:pPr marL="342900" indent="-342900">
              <a:buFont typeface="Arial" panose="020B0604020202020204" pitchFamily="34" charset="0"/>
              <a:buChar char="•"/>
            </a:pPr>
            <a:endParaRPr lang="en-US" b="1" i="0" dirty="0">
              <a:solidFill>
                <a:srgbClr val="000000"/>
              </a:solidFill>
              <a:effectLst/>
              <a:latin typeface="Arial" panose="020B060402020202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e 4">
            <a:extLst>
              <a:ext uri="{FF2B5EF4-FFF2-40B4-BE49-F238E27FC236}">
                <a16:creationId xmlns:a16="http://schemas.microsoft.com/office/drawing/2014/main" id="{67BA7100-5E84-4A4A-A8F3-4147E5AF4F84}"/>
              </a:ext>
            </a:extLst>
          </p:cNvPr>
          <p:cNvGraphicFramePr>
            <a:graphicFrameLocks noGrp="1"/>
          </p:cNvGraphicFramePr>
          <p:nvPr>
            <p:extLst>
              <p:ext uri="{D42A27DB-BD31-4B8C-83A1-F6EECF244321}">
                <p14:modId xmlns:p14="http://schemas.microsoft.com/office/powerpoint/2010/main" val="1204647994"/>
              </p:ext>
            </p:extLst>
          </p:nvPr>
        </p:nvGraphicFramePr>
        <p:xfrm>
          <a:off x="0" y="3096768"/>
          <a:ext cx="12192000" cy="3825240"/>
        </p:xfrm>
        <a:graphic>
          <a:graphicData uri="http://schemas.openxmlformats.org/drawingml/2006/table">
            <a:tbl>
              <a:tblPr/>
              <a:tblGrid>
                <a:gridCol w="6096000">
                  <a:extLst>
                    <a:ext uri="{9D8B030D-6E8A-4147-A177-3AD203B41FA5}">
                      <a16:colId xmlns:a16="http://schemas.microsoft.com/office/drawing/2014/main" val="3347231550"/>
                    </a:ext>
                  </a:extLst>
                </a:gridCol>
                <a:gridCol w="6096000">
                  <a:extLst>
                    <a:ext uri="{9D8B030D-6E8A-4147-A177-3AD203B41FA5}">
                      <a16:colId xmlns:a16="http://schemas.microsoft.com/office/drawing/2014/main" val="858882046"/>
                    </a:ext>
                  </a:extLst>
                </a:gridCol>
              </a:tblGrid>
              <a:tr h="141676">
                <a:tc>
                  <a:txBody>
                    <a:bodyPr/>
                    <a:lstStyle/>
                    <a:p>
                      <a:pPr algn="ctr"/>
                      <a:r>
                        <a:rPr lang="en-US" sz="800">
                          <a:solidFill>
                            <a:srgbClr val="000000"/>
                          </a:solidFill>
                          <a:effectLst/>
                        </a:rPr>
                        <a:t>Type of contravention</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800">
                          <a:solidFill>
                            <a:srgbClr val="000000"/>
                          </a:solidFill>
                          <a:effectLst/>
                        </a:rPr>
                        <a:t>Formula</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07029543"/>
                  </a:ext>
                </a:extLst>
              </a:tr>
              <a:tr h="3683564">
                <a:tc>
                  <a:txBody>
                    <a:bodyPr/>
                    <a:lstStyle/>
                    <a:p>
                      <a:pPr algn="ctr"/>
                      <a:r>
                        <a:rPr lang="en-US" sz="1800" b="1" i="0" u="sng" kern="1200" dirty="0">
                          <a:solidFill>
                            <a:srgbClr val="FF0000"/>
                          </a:solidFill>
                          <a:effectLst/>
                          <a:latin typeface="+mn-lt"/>
                          <a:ea typeface="+mn-ea"/>
                          <a:cs typeface="+mn-cs"/>
                        </a:rPr>
                        <a:t>3]</a:t>
                      </a:r>
                      <a:br>
                        <a:rPr lang="en-US" sz="1800" b="1" i="0" kern="1200" dirty="0">
                          <a:solidFill>
                            <a:srgbClr val="FF0000"/>
                          </a:solidFill>
                          <a:effectLst/>
                          <a:latin typeface="+mn-lt"/>
                          <a:ea typeface="+mn-ea"/>
                          <a:cs typeface="+mn-cs"/>
                        </a:rPr>
                      </a:br>
                      <a:r>
                        <a:rPr lang="en-US" sz="1800" b="1" i="0" kern="1200" dirty="0">
                          <a:solidFill>
                            <a:srgbClr val="FF0000"/>
                          </a:solidFill>
                          <a:effectLst/>
                          <a:latin typeface="+mn-lt"/>
                          <a:ea typeface="+mn-ea"/>
                          <a:cs typeface="+mn-cs"/>
                        </a:rPr>
                        <a:t>A] </a:t>
                      </a:r>
                      <a:r>
                        <a:rPr lang="en-US" sz="1800" b="1" i="0" u="sng" kern="1200" dirty="0">
                          <a:solidFill>
                            <a:srgbClr val="FF0000"/>
                          </a:solidFill>
                          <a:effectLst/>
                          <a:latin typeface="+mn-lt"/>
                          <a:ea typeface="+mn-ea"/>
                          <a:cs typeface="+mn-cs"/>
                        </a:rPr>
                        <a:t>Allotment/Refunds</a:t>
                      </a:r>
                      <a:br>
                        <a:rPr lang="en-US" sz="1800" b="0" i="0" kern="1200" dirty="0">
                          <a:solidFill>
                            <a:srgbClr val="FF0000"/>
                          </a:solidFill>
                          <a:effectLst/>
                          <a:latin typeface="+mn-lt"/>
                          <a:ea typeface="+mn-ea"/>
                          <a:cs typeface="+mn-cs"/>
                        </a:rPr>
                      </a:br>
                      <a:r>
                        <a:rPr lang="en-US" sz="1800" b="0" i="0" kern="1200" dirty="0">
                          <a:solidFill>
                            <a:srgbClr val="FF0000"/>
                          </a:solidFill>
                          <a:effectLst/>
                          <a:latin typeface="+mn-lt"/>
                          <a:ea typeface="+mn-ea"/>
                          <a:cs typeface="+mn-cs"/>
                        </a:rPr>
                        <a:t>Para 8 of FEMA 20/2000-RB (non-allotment of shares or allotment/ refund after the stipulated 180 days)</a:t>
                      </a:r>
                    </a:p>
                    <a:p>
                      <a:pPr algn="ctr"/>
                      <a:r>
                        <a:rPr lang="en-US" sz="1800" b="1" i="0" kern="1200" dirty="0">
                          <a:solidFill>
                            <a:srgbClr val="FF0000"/>
                          </a:solidFill>
                          <a:effectLst/>
                          <a:latin typeface="+mn-lt"/>
                          <a:ea typeface="+mn-ea"/>
                          <a:cs typeface="+mn-cs"/>
                        </a:rPr>
                        <a:t>B] </a:t>
                      </a:r>
                      <a:r>
                        <a:rPr lang="en-US" sz="1800" b="1" i="0" u="sng" kern="1200" dirty="0">
                          <a:solidFill>
                            <a:srgbClr val="FF0000"/>
                          </a:solidFill>
                          <a:effectLst/>
                          <a:latin typeface="+mn-lt"/>
                          <a:ea typeface="+mn-ea"/>
                          <a:cs typeface="+mn-cs"/>
                        </a:rPr>
                        <a:t>LO/BO/PO</a:t>
                      </a:r>
                      <a:br>
                        <a:rPr lang="en-US" sz="1800" b="1" i="0" kern="1200" dirty="0">
                          <a:solidFill>
                            <a:srgbClr val="FF0000"/>
                          </a:solidFill>
                          <a:effectLst/>
                          <a:latin typeface="+mn-lt"/>
                          <a:ea typeface="+mn-ea"/>
                          <a:cs typeface="+mn-cs"/>
                        </a:rPr>
                      </a:br>
                      <a:r>
                        <a:rPr lang="en-US" sz="1800" b="1" i="0" kern="1200" dirty="0">
                          <a:solidFill>
                            <a:srgbClr val="FF0000"/>
                          </a:solidFill>
                          <a:effectLst/>
                          <a:latin typeface="+mn-lt"/>
                          <a:ea typeface="+mn-ea"/>
                          <a:cs typeface="+mn-cs"/>
                        </a:rPr>
                        <a:t>(Other than reporting contraventions)</a:t>
                      </a:r>
                      <a:endParaRPr lang="en-US" sz="1800" b="0" i="0" kern="1200" dirty="0">
                        <a:solidFill>
                          <a:srgbClr val="FF0000"/>
                        </a:solidFill>
                        <a:effectLst/>
                        <a:latin typeface="+mn-lt"/>
                        <a:ea typeface="+mn-ea"/>
                        <a:cs typeface="+mn-cs"/>
                      </a:endParaRPr>
                    </a:p>
                    <a:p>
                      <a:pPr algn="ctr"/>
                      <a:endParaRPr lang="en-US" sz="1600" dirty="0">
                        <a:solidFill>
                          <a:srgbClr val="000000"/>
                        </a:solidFill>
                        <a:effectLst/>
                      </a:endParaRP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r>
                        <a:rPr lang="en-US" sz="1800" b="0" i="0" kern="1200" dirty="0">
                          <a:solidFill>
                            <a:srgbClr val="C00000"/>
                          </a:solidFill>
                          <a:effectLst/>
                          <a:latin typeface="+mn-lt"/>
                          <a:ea typeface="+mn-ea"/>
                          <a:cs typeface="+mn-cs"/>
                        </a:rPr>
                        <a:t>Rs.30000/- + given percentage:</a:t>
                      </a:r>
                      <a:br>
                        <a:rPr lang="en-US" sz="800" dirty="0">
                          <a:solidFill>
                            <a:srgbClr val="C00000"/>
                          </a:solidFill>
                        </a:rPr>
                      </a:br>
                      <a:r>
                        <a:rPr lang="en-US" sz="1800" b="0" i="0" kern="1200" dirty="0">
                          <a:solidFill>
                            <a:srgbClr val="C00000"/>
                          </a:solidFill>
                          <a:effectLst/>
                          <a:latin typeface="+mn-lt"/>
                          <a:ea typeface="+mn-ea"/>
                          <a:cs typeface="+mn-cs"/>
                        </a:rPr>
                        <a:t>1st year : 0.30%</a:t>
                      </a:r>
                      <a:br>
                        <a:rPr lang="en-US" sz="800" dirty="0">
                          <a:solidFill>
                            <a:srgbClr val="C00000"/>
                          </a:solidFill>
                        </a:rPr>
                      </a:br>
                      <a:r>
                        <a:rPr lang="en-US" sz="1800" b="0" i="0" kern="1200" dirty="0">
                          <a:solidFill>
                            <a:srgbClr val="C00000"/>
                          </a:solidFill>
                          <a:effectLst/>
                          <a:latin typeface="+mn-lt"/>
                          <a:ea typeface="+mn-ea"/>
                          <a:cs typeface="+mn-cs"/>
                        </a:rPr>
                        <a:t>1-2 years : 0.35%</a:t>
                      </a:r>
                      <a:br>
                        <a:rPr lang="en-US" sz="800" dirty="0">
                          <a:solidFill>
                            <a:srgbClr val="C00000"/>
                          </a:solidFill>
                        </a:rPr>
                      </a:br>
                      <a:r>
                        <a:rPr lang="en-US" sz="1800" b="0" i="0" kern="1200" dirty="0">
                          <a:solidFill>
                            <a:srgbClr val="C00000"/>
                          </a:solidFill>
                          <a:effectLst/>
                          <a:latin typeface="+mn-lt"/>
                          <a:ea typeface="+mn-ea"/>
                          <a:cs typeface="+mn-cs"/>
                        </a:rPr>
                        <a:t>2-3 years : 0.40%</a:t>
                      </a:r>
                      <a:br>
                        <a:rPr lang="en-US" sz="800" dirty="0">
                          <a:solidFill>
                            <a:srgbClr val="C00000"/>
                          </a:solidFill>
                        </a:rPr>
                      </a:br>
                      <a:r>
                        <a:rPr lang="en-US" sz="1800" b="0" i="0" kern="1200" dirty="0">
                          <a:solidFill>
                            <a:srgbClr val="C00000"/>
                          </a:solidFill>
                          <a:effectLst/>
                          <a:latin typeface="+mn-lt"/>
                          <a:ea typeface="+mn-ea"/>
                          <a:cs typeface="+mn-cs"/>
                        </a:rPr>
                        <a:t>3-4 years : 0.45%</a:t>
                      </a:r>
                      <a:br>
                        <a:rPr lang="en-US" sz="800" dirty="0">
                          <a:solidFill>
                            <a:srgbClr val="C00000"/>
                          </a:solidFill>
                        </a:rPr>
                      </a:br>
                      <a:r>
                        <a:rPr lang="en-US" sz="1800" b="0" i="0" kern="1200" dirty="0">
                          <a:solidFill>
                            <a:srgbClr val="C00000"/>
                          </a:solidFill>
                          <a:effectLst/>
                          <a:latin typeface="+mn-lt"/>
                          <a:ea typeface="+mn-ea"/>
                          <a:cs typeface="+mn-cs"/>
                        </a:rPr>
                        <a:t>4-5 years : 0.50%</a:t>
                      </a:r>
                      <a:br>
                        <a:rPr lang="en-US" sz="800" dirty="0">
                          <a:solidFill>
                            <a:srgbClr val="C00000"/>
                          </a:solidFill>
                        </a:rPr>
                      </a:br>
                      <a:r>
                        <a:rPr lang="en-US" sz="1800" b="0" i="0" kern="1200" dirty="0">
                          <a:solidFill>
                            <a:srgbClr val="C00000"/>
                          </a:solidFill>
                          <a:effectLst/>
                          <a:latin typeface="+mn-lt"/>
                          <a:ea typeface="+mn-ea"/>
                          <a:cs typeface="+mn-cs"/>
                        </a:rPr>
                        <a:t>&gt;5 years  : 0.75%</a:t>
                      </a:r>
                      <a:br>
                        <a:rPr lang="en-US" sz="800" dirty="0">
                          <a:solidFill>
                            <a:srgbClr val="C00000"/>
                          </a:solidFill>
                        </a:rPr>
                      </a:br>
                      <a:r>
                        <a:rPr lang="en-US" sz="1800" b="0" i="0" kern="1200" dirty="0">
                          <a:solidFill>
                            <a:srgbClr val="C00000"/>
                          </a:solidFill>
                          <a:effectLst/>
                          <a:latin typeface="+mn-lt"/>
                          <a:ea typeface="+mn-ea"/>
                          <a:cs typeface="+mn-cs"/>
                        </a:rPr>
                        <a:t>(For project offices the amount of contravention shall be deemed to be 10% of the cost of project).</a:t>
                      </a:r>
                      <a:endParaRPr lang="en-US" sz="800" dirty="0">
                        <a:solidFill>
                          <a:srgbClr val="C00000"/>
                        </a:solidFill>
                      </a:endParaRPr>
                    </a:p>
                  </a:txBody>
                  <a:tcPr marL="39003" marR="39003" marT="19501" marB="19501">
                    <a:lnL w="7620" cap="flat" cmpd="sng" algn="ctr">
                      <a:solidFill>
                        <a:srgbClr val="EFD1AA"/>
                      </a:solidFill>
                      <a:prstDash val="solid"/>
                      <a:round/>
                      <a:headEnd type="none" w="med" len="med"/>
                      <a:tailEnd type="none" w="med" len="med"/>
                    </a:lnL>
                    <a:lnT w="7620" cap="flat" cmpd="sng" algn="ctr">
                      <a:solidFill>
                        <a:srgbClr val="EFD1AA"/>
                      </a:solidFill>
                      <a:prstDash val="solid"/>
                      <a:round/>
                      <a:headEnd type="none" w="med" len="med"/>
                      <a:tailEnd type="none" w="med" len="med"/>
                    </a:lnT>
                  </a:tcPr>
                </a:tc>
                <a:extLst>
                  <a:ext uri="{0D108BD9-81ED-4DB2-BD59-A6C34878D82A}">
                    <a16:rowId xmlns:a16="http://schemas.microsoft.com/office/drawing/2014/main" val="2183831543"/>
                  </a:ext>
                </a:extLst>
              </a:tr>
            </a:tbl>
          </a:graphicData>
        </a:graphic>
      </p:graphicFrame>
      <p:pic>
        <p:nvPicPr>
          <p:cNvPr id="6" name="Picture 6" descr="Good news for banks from RBI in view of Covid-19 pandemic - Check Reserve  Bank circular details | Zee Business">
            <a:extLst>
              <a:ext uri="{FF2B5EF4-FFF2-40B4-BE49-F238E27FC236}">
                <a16:creationId xmlns:a16="http://schemas.microsoft.com/office/drawing/2014/main" id="{E8FB3131-38F0-4B80-9A16-70B7C598BA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Fold Hands Cliparts, Download Free Clip Art, Free Clip Art on Clipart  Library">
            <a:extLst>
              <a:ext uri="{FF2B5EF4-FFF2-40B4-BE49-F238E27FC236}">
                <a16:creationId xmlns:a16="http://schemas.microsoft.com/office/drawing/2014/main" id="{BA938D36-3D6F-4AE0-A594-52026A9732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483108"/>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02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 </a:t>
            </a:r>
            <a:r>
              <a:rPr lang="en-US" b="1" i="0" dirty="0">
                <a:solidFill>
                  <a:srgbClr val="000000"/>
                </a:solidFill>
                <a:effectLst/>
                <a:latin typeface="Arial" panose="020B0604020202020204" pitchFamily="34" charset="0"/>
              </a:rPr>
              <a:t>criteria for calculation of compounding amount</a:t>
            </a:r>
          </a:p>
          <a:p>
            <a:pPr marL="342900" indent="-342900">
              <a:buFont typeface="Arial" panose="020B0604020202020204" pitchFamily="34" charset="0"/>
              <a:buChar char="•"/>
            </a:pPr>
            <a:endParaRPr lang="en-US" b="1" i="0" dirty="0">
              <a:solidFill>
                <a:srgbClr val="000000"/>
              </a:solidFill>
              <a:effectLst/>
              <a:latin typeface="Arial" panose="020B060402020202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e 4">
            <a:extLst>
              <a:ext uri="{FF2B5EF4-FFF2-40B4-BE49-F238E27FC236}">
                <a16:creationId xmlns:a16="http://schemas.microsoft.com/office/drawing/2014/main" id="{67BA7100-5E84-4A4A-A8F3-4147E5AF4F84}"/>
              </a:ext>
            </a:extLst>
          </p:cNvPr>
          <p:cNvGraphicFramePr>
            <a:graphicFrameLocks noGrp="1"/>
          </p:cNvGraphicFramePr>
          <p:nvPr>
            <p:extLst>
              <p:ext uri="{D42A27DB-BD31-4B8C-83A1-F6EECF244321}">
                <p14:modId xmlns:p14="http://schemas.microsoft.com/office/powerpoint/2010/main" val="1990328610"/>
              </p:ext>
            </p:extLst>
          </p:nvPr>
        </p:nvGraphicFramePr>
        <p:xfrm>
          <a:off x="220218" y="3032760"/>
          <a:ext cx="11727942" cy="3259553"/>
        </p:xfrm>
        <a:graphic>
          <a:graphicData uri="http://schemas.openxmlformats.org/drawingml/2006/table">
            <a:tbl>
              <a:tblPr/>
              <a:tblGrid>
                <a:gridCol w="5863971">
                  <a:extLst>
                    <a:ext uri="{9D8B030D-6E8A-4147-A177-3AD203B41FA5}">
                      <a16:colId xmlns:a16="http://schemas.microsoft.com/office/drawing/2014/main" val="3347231550"/>
                    </a:ext>
                  </a:extLst>
                </a:gridCol>
                <a:gridCol w="5863971">
                  <a:extLst>
                    <a:ext uri="{9D8B030D-6E8A-4147-A177-3AD203B41FA5}">
                      <a16:colId xmlns:a16="http://schemas.microsoft.com/office/drawing/2014/main" val="858882046"/>
                    </a:ext>
                  </a:extLst>
                </a:gridCol>
              </a:tblGrid>
              <a:tr h="120679">
                <a:tc>
                  <a:txBody>
                    <a:bodyPr/>
                    <a:lstStyle/>
                    <a:p>
                      <a:pPr algn="ctr"/>
                      <a:r>
                        <a:rPr lang="en-US" sz="800">
                          <a:solidFill>
                            <a:srgbClr val="000000"/>
                          </a:solidFill>
                          <a:effectLst/>
                        </a:rPr>
                        <a:t>Type of contravention</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800">
                          <a:solidFill>
                            <a:srgbClr val="000000"/>
                          </a:solidFill>
                          <a:effectLst/>
                        </a:rPr>
                        <a:t>Formula</a:t>
                      </a: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4107029543"/>
                  </a:ext>
                </a:extLst>
              </a:tr>
              <a:tr h="3137633">
                <a:tc>
                  <a:txBody>
                    <a:bodyPr/>
                    <a:lstStyle/>
                    <a:p>
                      <a:pPr algn="l"/>
                      <a:r>
                        <a:rPr lang="en-US" sz="1800" b="1" i="0" u="sng" kern="1200" dirty="0">
                          <a:solidFill>
                            <a:schemeClr val="tx1"/>
                          </a:solidFill>
                          <a:effectLst/>
                          <a:latin typeface="+mn-lt"/>
                          <a:ea typeface="+mn-ea"/>
                          <a:cs typeface="+mn-cs"/>
                        </a:rPr>
                        <a:t>4] All other contraventions except Corporate Guarantees but including all contraventions of </a:t>
                      </a:r>
                      <a:r>
                        <a:rPr lang="en-US" sz="1800" b="1" i="0" u="none" strike="noStrike" kern="1200" dirty="0">
                          <a:solidFill>
                            <a:schemeClr val="tx1"/>
                          </a:solidFill>
                          <a:effectLst/>
                          <a:latin typeface="+mn-lt"/>
                          <a:ea typeface="+mn-ea"/>
                          <a:cs typeface="+mn-cs"/>
                          <a:hlinkClick r:id="rId2"/>
                        </a:rPr>
                        <a:t>FEMA 20(R)/2017-RB dated November 07, 2017</a:t>
                      </a:r>
                      <a:r>
                        <a:rPr lang="en-US" sz="1800" b="1" i="0" u="sng" kern="1200" dirty="0">
                          <a:solidFill>
                            <a:schemeClr val="tx1"/>
                          </a:solidFill>
                          <a:effectLst/>
                          <a:latin typeface="+mn-lt"/>
                          <a:ea typeface="+mn-ea"/>
                          <a:cs typeface="+mn-cs"/>
                        </a:rPr>
                        <a:t> other than FLA Returns</a:t>
                      </a:r>
                      <a:endParaRPr lang="en-US" sz="1600" dirty="0">
                        <a:solidFill>
                          <a:srgbClr val="000000"/>
                        </a:solidFill>
                        <a:effectLst/>
                      </a:endParaRPr>
                    </a:p>
                  </a:txBody>
                  <a:tcPr marL="9751" marR="9751"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endParaRPr lang="en-US" sz="800" dirty="0"/>
                    </a:p>
                    <a:p>
                      <a:endParaRPr lang="en-US" sz="800" dirty="0"/>
                    </a:p>
                    <a:p>
                      <a:endParaRPr lang="en-US" sz="800" dirty="0"/>
                    </a:p>
                    <a:p>
                      <a:r>
                        <a:rPr lang="en-US" sz="1800" b="0" i="0" kern="1200" dirty="0">
                          <a:solidFill>
                            <a:srgbClr val="C00000"/>
                          </a:solidFill>
                          <a:effectLst/>
                          <a:latin typeface="+mn-lt"/>
                          <a:ea typeface="+mn-ea"/>
                          <a:cs typeface="+mn-cs"/>
                        </a:rPr>
                        <a:t>Rs.50000/- + given percentage:</a:t>
                      </a:r>
                      <a:br>
                        <a:rPr lang="en-US" sz="800" dirty="0">
                          <a:solidFill>
                            <a:srgbClr val="C00000"/>
                          </a:solidFill>
                        </a:rPr>
                      </a:br>
                      <a:r>
                        <a:rPr lang="en-US" sz="1800" b="0" i="0" kern="1200" dirty="0">
                          <a:solidFill>
                            <a:srgbClr val="C00000"/>
                          </a:solidFill>
                          <a:effectLst/>
                          <a:latin typeface="+mn-lt"/>
                          <a:ea typeface="+mn-ea"/>
                          <a:cs typeface="+mn-cs"/>
                        </a:rPr>
                        <a:t>1st year : 0.50%</a:t>
                      </a:r>
                      <a:br>
                        <a:rPr lang="en-US" sz="800" dirty="0">
                          <a:solidFill>
                            <a:srgbClr val="C00000"/>
                          </a:solidFill>
                        </a:rPr>
                      </a:br>
                      <a:r>
                        <a:rPr lang="en-US" sz="1800" b="0" i="0" kern="1200" dirty="0">
                          <a:solidFill>
                            <a:srgbClr val="C00000"/>
                          </a:solidFill>
                          <a:effectLst/>
                          <a:latin typeface="+mn-lt"/>
                          <a:ea typeface="+mn-ea"/>
                          <a:cs typeface="+mn-cs"/>
                        </a:rPr>
                        <a:t>1-2 years : 0.55%</a:t>
                      </a:r>
                      <a:br>
                        <a:rPr lang="en-US" sz="800" dirty="0">
                          <a:solidFill>
                            <a:srgbClr val="C00000"/>
                          </a:solidFill>
                        </a:rPr>
                      </a:br>
                      <a:r>
                        <a:rPr lang="en-US" sz="1800" b="0" i="0" kern="1200" dirty="0">
                          <a:solidFill>
                            <a:srgbClr val="C00000"/>
                          </a:solidFill>
                          <a:effectLst/>
                          <a:latin typeface="+mn-lt"/>
                          <a:ea typeface="+mn-ea"/>
                          <a:cs typeface="+mn-cs"/>
                        </a:rPr>
                        <a:t>2-3 years : 0.60%</a:t>
                      </a:r>
                      <a:br>
                        <a:rPr lang="en-US" sz="800" dirty="0">
                          <a:solidFill>
                            <a:srgbClr val="C00000"/>
                          </a:solidFill>
                        </a:rPr>
                      </a:br>
                      <a:r>
                        <a:rPr lang="en-US" sz="1800" b="0" i="0" kern="1200" dirty="0">
                          <a:solidFill>
                            <a:srgbClr val="C00000"/>
                          </a:solidFill>
                          <a:effectLst/>
                          <a:latin typeface="+mn-lt"/>
                          <a:ea typeface="+mn-ea"/>
                          <a:cs typeface="+mn-cs"/>
                        </a:rPr>
                        <a:t>3-4 years : 0.65%</a:t>
                      </a:r>
                      <a:br>
                        <a:rPr lang="en-US" sz="800" dirty="0">
                          <a:solidFill>
                            <a:srgbClr val="C00000"/>
                          </a:solidFill>
                        </a:rPr>
                      </a:br>
                      <a:r>
                        <a:rPr lang="en-US" sz="1800" b="0" i="0" kern="1200" dirty="0">
                          <a:solidFill>
                            <a:srgbClr val="C00000"/>
                          </a:solidFill>
                          <a:effectLst/>
                          <a:latin typeface="+mn-lt"/>
                          <a:ea typeface="+mn-ea"/>
                          <a:cs typeface="+mn-cs"/>
                        </a:rPr>
                        <a:t>4-5 years : 0.70%</a:t>
                      </a:r>
                      <a:br>
                        <a:rPr lang="en-US" sz="800" dirty="0">
                          <a:solidFill>
                            <a:srgbClr val="C00000"/>
                          </a:solidFill>
                        </a:rPr>
                      </a:br>
                      <a:r>
                        <a:rPr lang="en-US" sz="1800" b="0" i="0" kern="1200" dirty="0">
                          <a:solidFill>
                            <a:srgbClr val="C00000"/>
                          </a:solidFill>
                          <a:effectLst/>
                          <a:latin typeface="+mn-lt"/>
                          <a:ea typeface="+mn-ea"/>
                          <a:cs typeface="+mn-cs"/>
                        </a:rPr>
                        <a:t>&gt; 5 years : 0.75%</a:t>
                      </a:r>
                      <a:endParaRPr lang="en-US" sz="800" dirty="0">
                        <a:solidFill>
                          <a:srgbClr val="C00000"/>
                        </a:solidFill>
                      </a:endParaRPr>
                    </a:p>
                  </a:txBody>
                  <a:tcPr marL="39003" marR="39003" marT="19501" marB="19501">
                    <a:lnL w="7620" cap="flat" cmpd="sng" algn="ctr">
                      <a:solidFill>
                        <a:srgbClr val="EFD1AA"/>
                      </a:solidFill>
                      <a:prstDash val="solid"/>
                      <a:round/>
                      <a:headEnd type="none" w="med" len="med"/>
                      <a:tailEnd type="none" w="med" len="med"/>
                    </a:lnL>
                    <a:lnT w="7620" cap="flat" cmpd="sng" algn="ctr">
                      <a:solidFill>
                        <a:srgbClr val="EFD1AA"/>
                      </a:solidFill>
                      <a:prstDash val="solid"/>
                      <a:round/>
                      <a:headEnd type="none" w="med" len="med"/>
                      <a:tailEnd type="none" w="med" len="med"/>
                    </a:lnT>
                  </a:tcPr>
                </a:tc>
                <a:extLst>
                  <a:ext uri="{0D108BD9-81ED-4DB2-BD59-A6C34878D82A}">
                    <a16:rowId xmlns:a16="http://schemas.microsoft.com/office/drawing/2014/main" val="2183831543"/>
                  </a:ext>
                </a:extLst>
              </a:tr>
            </a:tbl>
          </a:graphicData>
        </a:graphic>
      </p:graphicFrame>
      <p:pic>
        <p:nvPicPr>
          <p:cNvPr id="6" name="Picture 6" descr="Good news for banks from RBI in view of Covid-19 pandemic - Check Reserve  Bank circular details | Zee Business">
            <a:extLst>
              <a:ext uri="{FF2B5EF4-FFF2-40B4-BE49-F238E27FC236}">
                <a16:creationId xmlns:a16="http://schemas.microsoft.com/office/drawing/2014/main" id="{788A0252-1036-4116-821C-24F0A60BE7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Fold Hands Cliparts, Download Free Clip Art, Free Clip Art on Clipart  Library">
            <a:extLst>
              <a:ext uri="{FF2B5EF4-FFF2-40B4-BE49-F238E27FC236}">
                <a16:creationId xmlns:a16="http://schemas.microsoft.com/office/drawing/2014/main" id="{61D81C9F-A590-4305-8063-989594DCFA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9192" y="510823"/>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620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85344" y="2560320"/>
            <a:ext cx="12007596" cy="3977640"/>
          </a:xfrm>
        </p:spPr>
        <p:txBody>
          <a:bodyPr>
            <a:normAutofit fontScale="85000" lnSpcReduction="10000"/>
          </a:bodyPr>
          <a:lstStyle/>
          <a:p>
            <a:pPr marL="342900" indent="-342900">
              <a:buFont typeface="Arial" panose="020B0604020202020204" pitchFamily="34" charset="0"/>
              <a:buChar char="•"/>
            </a:pPr>
            <a:r>
              <a:rPr lang="en-US" dirty="0">
                <a:solidFill>
                  <a:srgbClr val="FF33CC"/>
                </a:solidFill>
                <a:latin typeface="Verdana" panose="020B0604030504040204" pitchFamily="34" charset="0"/>
                <a:ea typeface="Verdana" panose="020B0604030504040204" pitchFamily="34" charset="0"/>
                <a:cs typeface="Verdana" panose="020B0604030504040204" pitchFamily="34" charset="0"/>
              </a:rPr>
              <a:t>Can compounding application be made pending compliances or approval ?</a:t>
            </a:r>
          </a:p>
          <a:p>
            <a:pPr marL="342900" indent="-342900">
              <a:buFont typeface="Wingdings" panose="05000000000000000000" pitchFamily="2" charset="2"/>
              <a:buChar char="Ø"/>
            </a:pPr>
            <a:r>
              <a:rPr lang="en-US" dirty="0">
                <a:solidFill>
                  <a:srgbClr val="3333FF"/>
                </a:solidFill>
                <a:latin typeface="Verdana" panose="020B0604030504040204" pitchFamily="34" charset="0"/>
                <a:ea typeface="Verdana" panose="020B0604030504040204" pitchFamily="34" charset="0"/>
                <a:cs typeface="Verdana" panose="020B0604030504040204" pitchFamily="34" charset="0"/>
              </a:rPr>
              <a:t>No, Post approval or regularization only compounding application with DD of Rs 5000 in a given format may be submitted </a:t>
            </a:r>
            <a:r>
              <a:rPr lang="en-US" dirty="0">
                <a:latin typeface="Verdana" panose="020B0604030504040204" pitchFamily="34" charset="0"/>
                <a:ea typeface="Verdana" panose="020B0604030504040204" pitchFamily="34" charset="0"/>
                <a:cs typeface="Verdana" panose="020B0604030504040204" pitchFamily="34" charset="0"/>
              </a:rPr>
              <a:t>. </a:t>
            </a:r>
          </a:p>
          <a:p>
            <a:pPr marL="342900" indent="-342900">
              <a:buFont typeface="Arial" panose="020B0604020202020204" pitchFamily="34" charset="0"/>
              <a:buChar char="•"/>
            </a:pPr>
            <a:r>
              <a:rPr lang="en-US" dirty="0">
                <a:solidFill>
                  <a:srgbClr val="FF3399"/>
                </a:solidFill>
                <a:latin typeface="Verdana" panose="020B0604030504040204" pitchFamily="34" charset="0"/>
                <a:ea typeface="Verdana" panose="020B0604030504040204" pitchFamily="34" charset="0"/>
                <a:cs typeface="Verdana" panose="020B0604030504040204" pitchFamily="34" charset="0"/>
              </a:rPr>
              <a:t>Who can classify contravention is technical or material in nature ?</a:t>
            </a:r>
          </a:p>
          <a:p>
            <a:pPr marL="342900" indent="-342900">
              <a:buFont typeface="Wingdings" panose="05000000000000000000" pitchFamily="2" charset="2"/>
              <a:buChar char="Ø"/>
            </a:pPr>
            <a:r>
              <a:rPr lang="en-US" dirty="0">
                <a:solidFill>
                  <a:srgbClr val="5454E2"/>
                </a:solidFill>
                <a:latin typeface="Verdana" panose="020B0604030504040204" pitchFamily="34" charset="0"/>
                <a:ea typeface="Verdana" panose="020B0604030504040204" pitchFamily="34" charset="0"/>
                <a:cs typeface="Verdana" panose="020B0604030504040204" pitchFamily="34" charset="0"/>
              </a:rPr>
              <a:t>Only RBI, based on scrutiny of application. First of all entity should make endeavor with AD and if AD is convinced with your explanation ,matter will end there.    </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B91E806E-9581-449E-8FC0-902DE04459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135B893D-383A-4C4E-BEFC-4BB165FAE9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05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70000" lnSpcReduction="20000"/>
          </a:bodyPr>
          <a:lstStyle/>
          <a:p>
            <a:pPr marL="342900" indent="-342900">
              <a:buFont typeface="Arial" panose="020B0604020202020204" pitchFamily="34" charset="0"/>
              <a:buChar char="•"/>
            </a:pPr>
            <a:r>
              <a:rPr lang="en-US" sz="2900" b="1" dirty="0">
                <a:solidFill>
                  <a:srgbClr val="3333FF"/>
                </a:solidFill>
                <a:latin typeface="Verdana" panose="020B0604030504040204" pitchFamily="34" charset="0"/>
                <a:ea typeface="Verdana" panose="020B0604030504040204" pitchFamily="34" charset="0"/>
                <a:cs typeface="Verdana" panose="020B0604030504040204" pitchFamily="34" charset="0"/>
              </a:rPr>
              <a:t>Process for Adjudication of Compounding application </a:t>
            </a:r>
          </a:p>
          <a:p>
            <a:pPr marL="342900" indent="-342900">
              <a:buFont typeface="Wingdings" panose="05000000000000000000" pitchFamily="2" charset="2"/>
              <a:buChar char="Ø"/>
            </a:pPr>
            <a:r>
              <a:rPr lang="en-US" sz="2300" b="1" dirty="0">
                <a:solidFill>
                  <a:srgbClr val="B50BAD"/>
                </a:solidFill>
                <a:latin typeface="Verdana" panose="020B0604030504040204" pitchFamily="34" charset="0"/>
                <a:ea typeface="Verdana" panose="020B0604030504040204" pitchFamily="34" charset="0"/>
                <a:cs typeface="Verdana" panose="020B0604030504040204" pitchFamily="34" charset="0"/>
              </a:rPr>
              <a:t>Personal Hearing and one opportunity is provided . RBI prefers polite presence of applicant only </a:t>
            </a:r>
          </a:p>
          <a:p>
            <a:pPr marL="342900" indent="-342900">
              <a:buFont typeface="Wingdings" panose="05000000000000000000" pitchFamily="2" charset="2"/>
              <a:buChar char="Ø"/>
            </a:pPr>
            <a:r>
              <a:rPr lang="en-US" sz="2300" b="1" dirty="0">
                <a:solidFill>
                  <a:srgbClr val="B50BAD"/>
                </a:solidFill>
                <a:latin typeface="Verdana" panose="020B0604030504040204" pitchFamily="34" charset="0"/>
                <a:ea typeface="Verdana" panose="020B0604030504040204" pitchFamily="34" charset="0"/>
                <a:cs typeface="Verdana" panose="020B0604030504040204" pitchFamily="34" charset="0"/>
              </a:rPr>
              <a:t>No precedence/arguments  or legal case will be considered for adjudication</a:t>
            </a:r>
          </a:p>
          <a:p>
            <a:pPr marL="342900" indent="-342900">
              <a:buFont typeface="Wingdings" panose="05000000000000000000" pitchFamily="2" charset="2"/>
              <a:buChar char="Ø"/>
            </a:pPr>
            <a:r>
              <a:rPr lang="en-US" sz="2300" b="1" dirty="0">
                <a:solidFill>
                  <a:srgbClr val="B50BAD"/>
                </a:solidFill>
                <a:latin typeface="Verdana" panose="020B0604030504040204" pitchFamily="34" charset="0"/>
                <a:ea typeface="Verdana" panose="020B0604030504040204" pitchFamily="34" charset="0"/>
                <a:cs typeface="Verdana" panose="020B0604030504040204" pitchFamily="34" charset="0"/>
              </a:rPr>
              <a:t>Order will be passed within 180 days from date of fully completed application</a:t>
            </a:r>
          </a:p>
          <a:p>
            <a:pPr marL="342900" indent="-342900">
              <a:buFont typeface="Wingdings" panose="05000000000000000000" pitchFamily="2" charset="2"/>
              <a:buChar char="Ø"/>
            </a:pPr>
            <a:r>
              <a:rPr lang="en-US" sz="2300" b="1" i="0" dirty="0">
                <a:solidFill>
                  <a:srgbClr val="B50BAD"/>
                </a:solidFill>
                <a:effectLst/>
                <a:latin typeface="Verdana" panose="020B0604030504040204" pitchFamily="34" charset="0"/>
                <a:ea typeface="Verdana" panose="020B0604030504040204" pitchFamily="34" charset="0"/>
                <a:cs typeface="Verdana" panose="020B0604030504040204" pitchFamily="34" charset="0"/>
              </a:rPr>
              <a:t>The amount should be paid within 15 days from the date of the order</a:t>
            </a:r>
            <a:r>
              <a:rPr lang="en-US" sz="2300" b="1" dirty="0">
                <a:solidFill>
                  <a:srgbClr val="B50BAD"/>
                </a:solidFill>
                <a:latin typeface="Verdana" panose="020B0604030504040204" pitchFamily="34" charset="0"/>
                <a:ea typeface="Verdana" panose="020B0604030504040204" pitchFamily="34" charset="0"/>
                <a:cs typeface="Verdana" panose="020B0604030504040204" pitchFamily="34" charset="0"/>
              </a:rPr>
              <a:t> </a:t>
            </a:r>
          </a:p>
          <a:p>
            <a:pPr marL="342900" indent="-342900">
              <a:buFont typeface="Wingdings" panose="05000000000000000000" pitchFamily="2" charset="2"/>
              <a:buChar char="Ø"/>
            </a:pPr>
            <a:r>
              <a:rPr lang="en-US" sz="2300" b="1" dirty="0">
                <a:solidFill>
                  <a:srgbClr val="B50BAD"/>
                </a:solidFill>
                <a:latin typeface="Verdana" panose="020B0604030504040204" pitchFamily="34" charset="0"/>
                <a:ea typeface="Verdana" panose="020B0604030504040204" pitchFamily="34" charset="0"/>
                <a:cs typeface="Verdana" panose="020B0604030504040204" pitchFamily="34" charset="0"/>
              </a:rPr>
              <a:t>In case of Non payment of such amount , it will be treated as if no application filed but matter may be referred to Directorate of Enforcement </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2BE50ED6-85E5-45EA-9023-E07267A794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BB2300A7-CC22-4B6B-B021-D50316BCEA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1216"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087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0" indent="0" algn="ctr">
              <a:buNone/>
            </a:pPr>
            <a:r>
              <a:rPr lang="en-US" sz="4400" dirty="0">
                <a:solidFill>
                  <a:srgbClr val="3366FF"/>
                </a:solidFill>
                <a:latin typeface="Verdana" panose="020B0604030504040204" pitchFamily="34" charset="0"/>
                <a:ea typeface="Verdana" panose="020B0604030504040204" pitchFamily="34" charset="0"/>
                <a:cs typeface="Verdana" panose="020B0604030504040204" pitchFamily="34" charset="0"/>
              </a:rPr>
              <a:t>THANK YOU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CA PRADIP K MODI </a:t>
            </a:r>
          </a:p>
          <a:p>
            <a:pPr marL="0" indent="0" algn="ctr">
              <a:buNone/>
            </a:pPr>
            <a:r>
              <a:rPr lang="en-US" sz="2400" dirty="0">
                <a:solidFill>
                  <a:srgbClr val="7030A0"/>
                </a:solidFill>
                <a:latin typeface="Verdana" panose="020B0604030504040204" pitchFamily="34" charset="0"/>
                <a:ea typeface="Verdana" panose="020B0604030504040204" pitchFamily="34" charset="0"/>
                <a:cs typeface="Verdana" panose="020B0604030504040204" pitchFamily="34" charset="0"/>
              </a:rPr>
              <a:t>(M) 98240 14310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Email: </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pkm@pkmodi.com</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 </a:t>
            </a:r>
          </a:p>
          <a:p>
            <a:endParaRPr lang="en-US" dirty="0"/>
          </a:p>
        </p:txBody>
      </p:sp>
      <p:pic>
        <p:nvPicPr>
          <p:cNvPr id="5" name="Picture 6" descr="Good news for banks from RBI in view of Covid-19 pandemic - Check Reserve  Bank circular details | Zee Business">
            <a:extLst>
              <a:ext uri="{FF2B5EF4-FFF2-40B4-BE49-F238E27FC236}">
                <a16:creationId xmlns:a16="http://schemas.microsoft.com/office/drawing/2014/main" id="{0A99B18A-D50C-4DDB-BAD5-2EE22FF630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1216" y="576072"/>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Fold Hands Cliparts, Download Free Clip Art, Free Clip Art on Clipart  Library">
            <a:extLst>
              <a:ext uri="{FF2B5EF4-FFF2-40B4-BE49-F238E27FC236}">
                <a16:creationId xmlns:a16="http://schemas.microsoft.com/office/drawing/2014/main" id="{1EA066A7-1F0C-45F9-A11F-16D80599DB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7520"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69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a:xfrm>
            <a:off x="521208" y="1536192"/>
            <a:ext cx="6330696" cy="640080"/>
          </a:xfrm>
        </p:spPr>
        <p:txBody>
          <a:bodyPr>
            <a:normAutofit fontScale="90000"/>
          </a:bodyPr>
          <a:lstStyle/>
          <a:p>
            <a:r>
              <a:rPr lang="en-US" sz="3600" b="1" i="0">
                <a:solidFill>
                  <a:schemeClr val="bg1"/>
                </a:solidFill>
                <a:effectLst/>
                <a:latin typeface="Arial" panose="020B0604020202020204" pitchFamily="34" charset="0"/>
              </a:rPr>
              <a:t>Compounding of Contravention under FEMA </a:t>
            </a:r>
            <a:br>
              <a:rPr lang="en-US" sz="3600" b="1" i="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lnSpcReduction="20000"/>
          </a:bodyPr>
          <a:lstStyle/>
          <a:p>
            <a:pPr marL="342900" indent="-342900">
              <a:buFont typeface="Arial" panose="020B0604020202020204" pitchFamily="34" charset="0"/>
              <a:buChar char="•"/>
            </a:pPr>
            <a:r>
              <a:rPr lang="en-US" b="0" i="0" dirty="0">
                <a:solidFill>
                  <a:srgbClr val="000000"/>
                </a:solidFill>
                <a:effectLst/>
                <a:latin typeface="Arial" panose="020B0604020202020204" pitchFamily="34" charset="0"/>
              </a:rPr>
              <a:t>The provisions of </a:t>
            </a:r>
            <a:r>
              <a:rPr lang="en-US" b="0" i="0" dirty="0">
                <a:solidFill>
                  <a:srgbClr val="00B050"/>
                </a:solidFill>
                <a:effectLst/>
                <a:latin typeface="Arial" panose="020B0604020202020204" pitchFamily="34" charset="0"/>
              </a:rPr>
              <a:t>section 15 </a:t>
            </a:r>
            <a:r>
              <a:rPr lang="en-US" b="0" i="0" dirty="0">
                <a:solidFill>
                  <a:srgbClr val="000000"/>
                </a:solidFill>
                <a:effectLst/>
                <a:latin typeface="Arial" panose="020B0604020202020204" pitchFamily="34" charset="0"/>
              </a:rPr>
              <a:t>of Foreign Exchange Management Act, 1999 (42 of 1999) permit compounding of contraventions and, as such it empowers the Reserve Bank to compound any contravention as defined under </a:t>
            </a:r>
            <a:r>
              <a:rPr lang="en-US" b="0" i="0" dirty="0">
                <a:solidFill>
                  <a:srgbClr val="FF3399"/>
                </a:solidFill>
                <a:effectLst/>
                <a:latin typeface="Arial" panose="020B0604020202020204" pitchFamily="34" charset="0"/>
              </a:rPr>
              <a:t>section 13 </a:t>
            </a:r>
            <a:r>
              <a:rPr lang="en-US" b="0" i="0" dirty="0">
                <a:solidFill>
                  <a:srgbClr val="000000"/>
                </a:solidFill>
                <a:effectLst/>
                <a:latin typeface="Arial" panose="020B0604020202020204" pitchFamily="34" charset="0"/>
              </a:rPr>
              <a:t>of the FEMA, 1999</a:t>
            </a:r>
            <a:r>
              <a:rPr lang="en-US" b="0" i="0" dirty="0">
                <a:solidFill>
                  <a:srgbClr val="FF0000"/>
                </a:solidFill>
                <a:effectLst/>
                <a:latin typeface="Arial" panose="020B0604020202020204" pitchFamily="34" charset="0"/>
              </a:rPr>
              <a:t>,</a:t>
            </a:r>
          </a:p>
          <a:p>
            <a:pPr marL="342900" indent="-342900">
              <a:buFont typeface="Arial" panose="020B0604020202020204" pitchFamily="34" charset="0"/>
              <a:buChar char="•"/>
            </a:pPr>
            <a:r>
              <a:rPr lang="en-US" b="0" i="0" dirty="0">
                <a:solidFill>
                  <a:srgbClr val="FF0000"/>
                </a:solidFill>
                <a:effectLst/>
                <a:latin typeface="Arial" panose="020B0604020202020204" pitchFamily="34" charset="0"/>
              </a:rPr>
              <a:t>Except the contraventions under section 3 (a) of FEMA</a:t>
            </a:r>
            <a:r>
              <a:rPr lang="en-US" b="0" i="0" dirty="0">
                <a:solidFill>
                  <a:srgbClr val="000000"/>
                </a:solidFill>
                <a:effectLst/>
                <a:latin typeface="Arial" panose="020B0604020202020204" pitchFamily="34" charset="0"/>
              </a:rPr>
              <a:t>, 1999, on an application made by the person committing such contravention.</a:t>
            </a:r>
          </a:p>
          <a:p>
            <a:pPr marL="342900" indent="-342900">
              <a:buFont typeface="Arial" panose="020B0604020202020204" pitchFamily="34" charset="0"/>
              <a:buChar char="•"/>
            </a:pPr>
            <a:r>
              <a:rPr lang="en-US" b="0" i="0" dirty="0">
                <a:solidFill>
                  <a:srgbClr val="7030A0"/>
                </a:solidFill>
                <a:effectLst/>
                <a:latin typeface="Arial" panose="020B0604020202020204" pitchFamily="34" charset="0"/>
              </a:rPr>
              <a:t>Foreign Exchange (Compounding Proceedings) Rules, 2000 (the Rules), as amended from time to time, lays down the basic framework for the compounding process.</a:t>
            </a:r>
            <a:endParaRPr lang="en-US" dirty="0">
              <a:solidFill>
                <a:srgbClr val="7030A0"/>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6" name="Picture 6" descr="Good news for banks from RBI in view of Covid-19 pandemic - Check Reserve  Bank circular details | Zee Business">
            <a:extLst>
              <a:ext uri="{FF2B5EF4-FFF2-40B4-BE49-F238E27FC236}">
                <a16:creationId xmlns:a16="http://schemas.microsoft.com/office/drawing/2014/main" id="{BC6E143E-72D0-46C7-A88C-99FF21F9EB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ree Fold Hands Cliparts, Download Free Clip Art, Free Clip Art on Clipart  Library">
            <a:extLst>
              <a:ext uri="{FF2B5EF4-FFF2-40B4-BE49-F238E27FC236}">
                <a16:creationId xmlns:a16="http://schemas.microsoft.com/office/drawing/2014/main" id="{12C5758E-679E-4E19-BF90-13FB4FE144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2448"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86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85000" lnSpcReduction="20000"/>
          </a:bodyPr>
          <a:lstStyle/>
          <a:p>
            <a:pPr marL="342900" indent="-342900">
              <a:buFont typeface="Arial" panose="020B0604020202020204" pitchFamily="34" charset="0"/>
              <a:buChar char="•"/>
            </a:pPr>
            <a:r>
              <a:rPr lang="en-US" dirty="0">
                <a:solidFill>
                  <a:srgbClr val="00B0F0"/>
                </a:solidFill>
                <a:latin typeface="Arial" panose="020B0604020202020204" pitchFamily="34" charset="0"/>
                <a:cs typeface="Arial" panose="020B0604020202020204" pitchFamily="34" charset="0"/>
              </a:rPr>
              <a:t>Section 15 Power to compound contravention</a:t>
            </a:r>
            <a:r>
              <a:rPr lang="en-US" dirty="0">
                <a:latin typeface="Arial" panose="020B0604020202020204" pitchFamily="34" charset="0"/>
                <a:cs typeface="Arial" panose="020B0604020202020204" pitchFamily="34" charset="0"/>
              </a:rPr>
              <a:t>.—(1) Any contravention under section 13 may, on an application made by the person committing such contravention, be compounded </a:t>
            </a:r>
            <a:r>
              <a:rPr lang="en-US" dirty="0">
                <a:solidFill>
                  <a:srgbClr val="7030A0"/>
                </a:solidFill>
                <a:latin typeface="Arial" panose="020B0604020202020204" pitchFamily="34" charset="0"/>
                <a:cs typeface="Arial" panose="020B0604020202020204" pitchFamily="34" charset="0"/>
              </a:rPr>
              <a:t>within one hundred and eighty days</a:t>
            </a:r>
            <a:r>
              <a:rPr lang="en-US" dirty="0">
                <a:latin typeface="Arial" panose="020B0604020202020204" pitchFamily="34" charset="0"/>
                <a:cs typeface="Arial" panose="020B0604020202020204" pitchFamily="34" charset="0"/>
              </a:rPr>
              <a:t> </a:t>
            </a:r>
            <a:r>
              <a:rPr lang="en-US" dirty="0">
                <a:solidFill>
                  <a:srgbClr val="7030A0"/>
                </a:solidFill>
                <a:latin typeface="Arial" panose="020B0604020202020204" pitchFamily="34" charset="0"/>
                <a:cs typeface="Arial" panose="020B0604020202020204" pitchFamily="34" charset="0"/>
              </a:rPr>
              <a:t>from the date of receipt </a:t>
            </a:r>
            <a:r>
              <a:rPr lang="en-US" dirty="0">
                <a:latin typeface="Arial" panose="020B0604020202020204" pitchFamily="34" charset="0"/>
                <a:cs typeface="Arial" panose="020B0604020202020204" pitchFamily="34" charset="0"/>
              </a:rPr>
              <a:t>of application by the Director of Enforcement or such other officers of </a:t>
            </a:r>
            <a:r>
              <a:rPr lang="en-US" dirty="0">
                <a:solidFill>
                  <a:srgbClr val="C00000"/>
                </a:solidFill>
                <a:latin typeface="Arial" panose="020B0604020202020204" pitchFamily="34" charset="0"/>
                <a:cs typeface="Arial" panose="020B0604020202020204" pitchFamily="34" charset="0"/>
              </a:rPr>
              <a:t>the Directorate of Enforcement and officers of the Reserve Bank </a:t>
            </a:r>
            <a:r>
              <a:rPr lang="en-US" dirty="0">
                <a:latin typeface="Arial" panose="020B0604020202020204" pitchFamily="34" charset="0"/>
                <a:cs typeface="Arial" panose="020B0604020202020204" pitchFamily="34" charset="0"/>
              </a:rPr>
              <a:t>as may be </a:t>
            </a:r>
            <a:r>
              <a:rPr lang="en-US" dirty="0" err="1">
                <a:latin typeface="Arial" panose="020B0604020202020204" pitchFamily="34" charset="0"/>
                <a:cs typeface="Arial" panose="020B0604020202020204" pitchFamily="34" charset="0"/>
              </a:rPr>
              <a:t>authorised</a:t>
            </a:r>
            <a:r>
              <a:rPr lang="en-US" dirty="0">
                <a:latin typeface="Arial" panose="020B0604020202020204" pitchFamily="34" charset="0"/>
                <a:cs typeface="Arial" panose="020B0604020202020204" pitchFamily="34" charset="0"/>
              </a:rPr>
              <a:t> in this behalf by the Central Government in such manner as may be prescribed.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(2) </a:t>
            </a:r>
            <a:r>
              <a:rPr lang="en-US" dirty="0">
                <a:latin typeface="Arial" panose="020B0604020202020204" pitchFamily="34" charset="0"/>
                <a:cs typeface="Arial" panose="020B0604020202020204" pitchFamily="34" charset="0"/>
              </a:rPr>
              <a:t>Where a contravention has been compounded under sub-section (1), </a:t>
            </a:r>
            <a:r>
              <a:rPr lang="en-US" dirty="0">
                <a:solidFill>
                  <a:srgbClr val="3366FF"/>
                </a:solidFill>
                <a:latin typeface="Arial" panose="020B0604020202020204" pitchFamily="34" charset="0"/>
                <a:cs typeface="Arial" panose="020B0604020202020204" pitchFamily="34" charset="0"/>
              </a:rPr>
              <a:t>no proceeding or further proceeding, as the case may be, shall be initiated or continued</a:t>
            </a:r>
            <a:r>
              <a:rPr lang="en-US" dirty="0">
                <a:latin typeface="Arial" panose="020B0604020202020204" pitchFamily="34" charset="0"/>
                <a:cs typeface="Arial" panose="020B0604020202020204" pitchFamily="34" charset="0"/>
              </a:rPr>
              <a:t>, as the case may be, against the person committing such contravention under that section, in respect of the contravention so compounded</a:t>
            </a:r>
            <a:r>
              <a:rPr lang="en-US" dirty="0"/>
              <a:t>. </a:t>
            </a: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3D3A5CFB-FF27-4394-8B37-4CE6C5C750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19A55E20-C055-4FF6-BF86-FF17FAF966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4640"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98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274320" y="2560320"/>
            <a:ext cx="11818620" cy="3977640"/>
          </a:xfrm>
        </p:spPr>
        <p:txBody>
          <a:bodyPr>
            <a:normAutofit fontScale="85000" lnSpcReduction="10000"/>
          </a:bodyPr>
          <a:lstStyle/>
          <a:p>
            <a:pPr marL="495300" marR="38100" indent="-457200">
              <a:spcBef>
                <a:spcPts val="0"/>
              </a:spcBef>
              <a:spcAft>
                <a:spcPts val="400"/>
              </a:spcAft>
              <a:buFont typeface="Arial" panose="020B0604020202020204" pitchFamily="34" charset="0"/>
              <a:buChar char="•"/>
            </a:pPr>
            <a:r>
              <a:rPr lang="en-US" sz="3000" b="1" dirty="0">
                <a:solidFill>
                  <a:srgbClr val="333333"/>
                </a:solidFill>
                <a:latin typeface="Times New Roman" panose="02020603050405020304" pitchFamily="18" charset="0"/>
              </a:rPr>
              <a:t> </a:t>
            </a:r>
            <a:r>
              <a:rPr lang="en-US" sz="3000" b="1" dirty="0">
                <a:solidFill>
                  <a:srgbClr val="00B0F0"/>
                </a:solidFill>
                <a:latin typeface="Times New Roman" panose="02020603050405020304" pitchFamily="18" charset="0"/>
              </a:rPr>
              <a:t>Section </a:t>
            </a:r>
            <a:r>
              <a:rPr lang="en-US" dirty="0">
                <a:solidFill>
                  <a:srgbClr val="00B0F0"/>
                </a:solidFill>
                <a:latin typeface="Arial" panose="020B0604020202020204" pitchFamily="34" charset="0"/>
                <a:cs typeface="Arial" panose="020B0604020202020204" pitchFamily="34" charset="0"/>
              </a:rPr>
              <a:t>13 Penalties</a:t>
            </a:r>
            <a:r>
              <a:rPr lang="en-US" dirty="0">
                <a:solidFill>
                  <a:schemeClr val="tx1"/>
                </a:solidFill>
                <a:latin typeface="Arial" panose="020B0604020202020204" pitchFamily="34" charset="0"/>
                <a:cs typeface="Arial" panose="020B0604020202020204" pitchFamily="34" charset="0"/>
              </a:rPr>
              <a:t>.—(1) If any person contravenes any provision of this Act, or contravenes any rule, regulation, notification, direction or order issued in exercise of the powers under this Act, or contravenes any condition subject to which an </a:t>
            </a:r>
            <a:r>
              <a:rPr lang="en-US" dirty="0" err="1">
                <a:solidFill>
                  <a:schemeClr val="tx1"/>
                </a:solidFill>
                <a:latin typeface="Arial" panose="020B0604020202020204" pitchFamily="34" charset="0"/>
                <a:cs typeface="Arial" panose="020B0604020202020204" pitchFamily="34" charset="0"/>
              </a:rPr>
              <a:t>authorisation</a:t>
            </a:r>
            <a:r>
              <a:rPr lang="en-US" dirty="0">
                <a:solidFill>
                  <a:schemeClr val="tx1"/>
                </a:solidFill>
                <a:latin typeface="Arial" panose="020B0604020202020204" pitchFamily="34" charset="0"/>
                <a:cs typeface="Arial" panose="020B0604020202020204" pitchFamily="34" charset="0"/>
              </a:rPr>
              <a:t> is issued by the Reserve Bank, he shall, upon adjudication, be </a:t>
            </a:r>
            <a:r>
              <a:rPr lang="en-US" dirty="0">
                <a:solidFill>
                  <a:srgbClr val="B50BAD"/>
                </a:solidFill>
                <a:latin typeface="Arial" panose="020B0604020202020204" pitchFamily="34" charset="0"/>
                <a:cs typeface="Arial" panose="020B0604020202020204" pitchFamily="34" charset="0"/>
              </a:rPr>
              <a:t>liable to a penalty up to thrice the sum involved in such contravention where such amount is quantifiable, or up to two lakh rupees where the amount is not quantifiable</a:t>
            </a:r>
            <a:r>
              <a:rPr lang="en-US" dirty="0">
                <a:solidFill>
                  <a:schemeClr val="tx1"/>
                </a:solidFill>
                <a:latin typeface="Arial" panose="020B0604020202020204" pitchFamily="34" charset="0"/>
                <a:cs typeface="Arial" panose="020B0604020202020204" pitchFamily="34" charset="0"/>
              </a:rPr>
              <a:t>, and where such contravention is a continuing one, </a:t>
            </a:r>
            <a:r>
              <a:rPr lang="en-US" dirty="0">
                <a:solidFill>
                  <a:srgbClr val="FF0000"/>
                </a:solidFill>
                <a:latin typeface="Arial" panose="020B0604020202020204" pitchFamily="34" charset="0"/>
                <a:cs typeface="Arial" panose="020B0604020202020204" pitchFamily="34" charset="0"/>
              </a:rPr>
              <a:t>further penalty which may extend to five thousand rupees for every day after the first day during which the contravention continues</a:t>
            </a:r>
            <a:r>
              <a:rPr lang="en-US" dirty="0">
                <a:solidFill>
                  <a:schemeClr val="tx1"/>
                </a:solidFill>
                <a:latin typeface="Arial" panose="020B0604020202020204" pitchFamily="34" charset="0"/>
                <a:cs typeface="Arial" panose="020B0604020202020204" pitchFamily="34" charset="0"/>
              </a:rPr>
              <a:t>.</a:t>
            </a:r>
            <a:br>
              <a:rPr lang="en-US" b="1" dirty="0"/>
            </a:br>
            <a:endParaRPr lang="en-US" b="1" i="0" dirty="0">
              <a:solidFill>
                <a:srgbClr val="333333"/>
              </a:solidFill>
              <a:effectLst/>
              <a:latin typeface="Times New Roman" panose="02020603050405020304" pitchFamily="18" charset="0"/>
            </a:endParaRPr>
          </a:p>
          <a:p>
            <a:pPr marL="342900" indent="-342900">
              <a:buFont typeface="Arial" panose="020B0604020202020204" pitchFamily="34" charset="0"/>
              <a:buChar char="•"/>
            </a:pPr>
            <a:endParaRPr lang="en-US" dirty="0"/>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F2F27F9E-1BD7-4677-B8DE-E7A0D9BDF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9B8CCFF0-489A-4A12-B3E7-C1433C73AB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483108"/>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74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b="0" i="0" dirty="0">
                <a:solidFill>
                  <a:srgbClr val="000000"/>
                </a:solidFill>
                <a:effectLst/>
                <a:latin typeface="Arial" panose="020B0604020202020204" pitchFamily="34" charset="0"/>
              </a:rPr>
              <a:t>RBI is empowered to compound contraventions relating to </a:t>
            </a:r>
            <a:r>
              <a:rPr lang="en-US" b="0" i="0" dirty="0">
                <a:solidFill>
                  <a:srgbClr val="FF33CC"/>
                </a:solidFill>
                <a:effectLst/>
                <a:latin typeface="Arial" panose="020B0604020202020204" pitchFamily="34" charset="0"/>
              </a:rPr>
              <a:t>Section 7, 8 and 9 </a:t>
            </a:r>
            <a:r>
              <a:rPr lang="en-US" b="0" i="0" dirty="0">
                <a:solidFill>
                  <a:srgbClr val="000000"/>
                </a:solidFill>
                <a:effectLst/>
                <a:latin typeface="Arial" panose="020B0604020202020204" pitchFamily="34" charset="0"/>
              </a:rPr>
              <a:t>and the third schedule to </a:t>
            </a:r>
            <a:r>
              <a:rPr lang="en-US" b="0" i="0" dirty="0">
                <a:solidFill>
                  <a:srgbClr val="C00000"/>
                </a:solidFill>
                <a:effectLst/>
                <a:latin typeface="Arial" panose="020B0604020202020204" pitchFamily="34" charset="0"/>
              </a:rPr>
              <a:t>FEMCAT Rules</a:t>
            </a:r>
            <a:r>
              <a:rPr lang="en-US" b="0" i="0" dirty="0">
                <a:solidFill>
                  <a:srgbClr val="000000"/>
                </a:solidFill>
                <a:effectLst/>
                <a:latin typeface="Arial" panose="020B0604020202020204" pitchFamily="34" charset="0"/>
              </a:rPr>
              <a:t>. Vide GSR 609 (E) dated 13-09-2004, RBI was empowered to compound all the contraventions of FEMA 1999 </a:t>
            </a:r>
            <a:r>
              <a:rPr lang="en-US" b="0" i="0" dirty="0">
                <a:solidFill>
                  <a:srgbClr val="FF0000"/>
                </a:solidFill>
                <a:effectLst/>
                <a:latin typeface="Arial" panose="020B0604020202020204" pitchFamily="34" charset="0"/>
              </a:rPr>
              <a:t>except Section 3(a)</a:t>
            </a:r>
            <a:r>
              <a:rPr lang="en-US" b="0" i="0" dirty="0">
                <a:solidFill>
                  <a:srgbClr val="000000"/>
                </a:solidFill>
                <a:effectLst/>
                <a:latin typeface="Arial" panose="020B0604020202020204" pitchFamily="34" charset="0"/>
              </a:rPr>
              <a:t> with a view to providing comfort to individuals and corporate community by minimizing transaction costs, while taking severe view of willful, </a:t>
            </a:r>
            <a:r>
              <a:rPr lang="en-US" b="0" i="0" dirty="0" err="1">
                <a:solidFill>
                  <a:srgbClr val="000000"/>
                </a:solidFill>
                <a:effectLst/>
                <a:latin typeface="Arial" panose="020B0604020202020204" pitchFamily="34" charset="0"/>
              </a:rPr>
              <a:t>malafide</a:t>
            </a:r>
            <a:r>
              <a:rPr lang="en-US" b="0" i="0" dirty="0">
                <a:solidFill>
                  <a:srgbClr val="000000"/>
                </a:solidFill>
                <a:effectLst/>
                <a:latin typeface="Arial" panose="020B0604020202020204" pitchFamily="34" charset="0"/>
              </a:rPr>
              <a:t> and fraudulent transactions.</a:t>
            </a:r>
            <a:endParaRPr lang="en-US" dirty="0">
              <a:latin typeface="Arial Black"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83405373-4D3F-4F2A-A688-45A2826BEF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C3956EC4-16D6-4F8B-9288-24508418A7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728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solidFill>
                  <a:srgbClr val="C00000"/>
                </a:solidFill>
                <a:latin typeface="Arial Black" panose="020B0A04020102020204" pitchFamily="34" charset="0"/>
              </a:rPr>
              <a:t>Section 7</a:t>
            </a:r>
            <a:r>
              <a:rPr lang="en-US" dirty="0">
                <a:latin typeface="Arial Black" panose="020B0A04020102020204" pitchFamily="34" charset="0"/>
              </a:rPr>
              <a:t>- Export of goods and services.</a:t>
            </a:r>
          </a:p>
          <a:p>
            <a:pPr marL="342900" indent="-342900">
              <a:buFont typeface="Arial" panose="020B0604020202020204" pitchFamily="34" charset="0"/>
              <a:buChar char="•"/>
            </a:pPr>
            <a:r>
              <a:rPr lang="en-US" dirty="0">
                <a:solidFill>
                  <a:srgbClr val="3366FF"/>
                </a:solidFill>
                <a:latin typeface="Arial Black" panose="020B0A04020102020204" pitchFamily="34" charset="0"/>
              </a:rPr>
              <a:t>Section 8</a:t>
            </a:r>
            <a:r>
              <a:rPr lang="en-US" dirty="0">
                <a:latin typeface="Arial Black" panose="020B0A04020102020204" pitchFamily="34" charset="0"/>
              </a:rPr>
              <a:t> </a:t>
            </a:r>
            <a:r>
              <a:rPr lang="en-US" dirty="0" err="1">
                <a:latin typeface="Arial Black" panose="020B0A04020102020204" pitchFamily="34" charset="0"/>
              </a:rPr>
              <a:t>Realisation</a:t>
            </a:r>
            <a:r>
              <a:rPr lang="en-US" dirty="0">
                <a:latin typeface="Arial Black" panose="020B0A04020102020204" pitchFamily="34" charset="0"/>
              </a:rPr>
              <a:t> and repatriation of foreign exchange</a:t>
            </a:r>
          </a:p>
          <a:p>
            <a:pPr marL="342900" indent="-342900">
              <a:buFont typeface="Arial" panose="020B0604020202020204" pitchFamily="34" charset="0"/>
              <a:buChar char="•"/>
            </a:pPr>
            <a:r>
              <a:rPr lang="en-US" dirty="0">
                <a:solidFill>
                  <a:srgbClr val="00B050"/>
                </a:solidFill>
                <a:latin typeface="Arial Black" panose="020B0A04020102020204" pitchFamily="34" charset="0"/>
              </a:rPr>
              <a:t>Section 9</a:t>
            </a:r>
            <a:r>
              <a:rPr lang="en-US" dirty="0">
                <a:latin typeface="Arial Black" panose="020B0A04020102020204" pitchFamily="34" charset="0"/>
              </a:rPr>
              <a:t> </a:t>
            </a:r>
            <a:r>
              <a:rPr lang="en-US" sz="2000" dirty="0">
                <a:latin typeface="Arial Black" panose="020B0A04020102020204" pitchFamily="34" charset="0"/>
              </a:rPr>
              <a:t>Exemption from </a:t>
            </a:r>
            <a:r>
              <a:rPr lang="en-US" sz="2000" dirty="0" err="1">
                <a:latin typeface="Arial Black" panose="020B0A04020102020204" pitchFamily="34" charset="0"/>
              </a:rPr>
              <a:t>realisation</a:t>
            </a:r>
            <a:r>
              <a:rPr lang="en-US" sz="2000" dirty="0">
                <a:latin typeface="Arial Black" panose="020B0A04020102020204" pitchFamily="34" charset="0"/>
              </a:rPr>
              <a:t> and repatriation in certain cases</a:t>
            </a:r>
          </a:p>
          <a:p>
            <a:pPr marL="342900" indent="-342900">
              <a:buFont typeface="Arial" panose="020B0604020202020204" pitchFamily="34" charset="0"/>
              <a:buChar char="•"/>
            </a:pPr>
            <a:r>
              <a:rPr lang="en-US" b="0" i="0" dirty="0">
                <a:solidFill>
                  <a:srgbClr val="666666"/>
                </a:solidFill>
                <a:effectLst/>
                <a:latin typeface="Arial Black" panose="020B0A04020102020204" pitchFamily="34" charset="0"/>
              </a:rPr>
              <a:t>Current Account Transactions(FEMCAT), Rules 2000</a:t>
            </a:r>
          </a:p>
          <a:p>
            <a:pPr marL="342900" indent="-342900">
              <a:buFont typeface="Arial" panose="020B0604020202020204" pitchFamily="34" charset="0"/>
              <a:buChar char="•"/>
            </a:pPr>
            <a:endParaRPr lang="en-US" dirty="0">
              <a:latin typeface="Arial Black" panose="020B0A04020102020204" pitchFamily="34" charset="0"/>
            </a:endParaRPr>
          </a:p>
          <a:p>
            <a:pPr marL="342900" indent="-342900">
              <a:buFont typeface="Arial" panose="020B0604020202020204" pitchFamily="34" charset="0"/>
              <a:buChar char="•"/>
            </a:pP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A6EB921C-75FE-4CC9-821D-CD4472246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6500C48A-ED74-4F73-9B60-D39F9E1C5D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12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lnSpcReduction="10000"/>
          </a:bodyPr>
          <a:lstStyle/>
          <a:p>
            <a:pPr marL="342900" indent="-342900">
              <a:buFont typeface="Arial" panose="020B0604020202020204" pitchFamily="34" charset="0"/>
              <a:buChar char="•"/>
            </a:pPr>
            <a:r>
              <a:rPr lang="en-US" dirty="0">
                <a:solidFill>
                  <a:srgbClr val="FF0000"/>
                </a:solidFill>
                <a:latin typeface="Arial Black" panose="020B0A04020102020204" pitchFamily="34" charset="0"/>
              </a:rPr>
              <a:t>What is contravention </a:t>
            </a:r>
            <a:r>
              <a:rPr lang="en-US" b="1" i="0" dirty="0">
                <a:solidFill>
                  <a:srgbClr val="FF0000"/>
                </a:solidFill>
                <a:effectLst/>
                <a:latin typeface="Arial" panose="020B0604020202020204" pitchFamily="34" charset="0"/>
              </a:rPr>
              <a:t>?</a:t>
            </a:r>
          </a:p>
          <a:p>
            <a:pPr marL="342900" indent="-342900">
              <a:buFont typeface="Wingdings" panose="05000000000000000000" pitchFamily="2" charset="2"/>
              <a:buChar char="Ø"/>
            </a:pPr>
            <a:r>
              <a:rPr lang="en-US" dirty="0">
                <a:solidFill>
                  <a:srgbClr val="FF0000"/>
                </a:solidFill>
                <a:latin typeface="Arial" panose="020B0604020202020204" pitchFamily="34" charset="0"/>
              </a:rPr>
              <a:t>B</a:t>
            </a:r>
            <a:r>
              <a:rPr lang="en-US" b="0" i="0" dirty="0">
                <a:solidFill>
                  <a:srgbClr val="FF0000"/>
                </a:solidFill>
                <a:effectLst/>
                <a:latin typeface="Arial" panose="020B0604020202020204" pitchFamily="34" charset="0"/>
              </a:rPr>
              <a:t>reach</a:t>
            </a:r>
            <a:r>
              <a:rPr lang="en-US" b="0" i="0" dirty="0">
                <a:solidFill>
                  <a:srgbClr val="000000"/>
                </a:solidFill>
                <a:effectLst/>
                <a:latin typeface="Arial" panose="020B0604020202020204" pitchFamily="34" charset="0"/>
              </a:rPr>
              <a:t> of the provisions of the Foreign Exchange Management Act (FEMA), 1999 and rules/ regulations/ notification/ orders/ directions/ circulars issued</a:t>
            </a:r>
          </a:p>
          <a:p>
            <a:pPr marL="342900" indent="-342900">
              <a:buFont typeface="Arial" panose="020B0604020202020204" pitchFamily="34" charset="0"/>
              <a:buChar char="•"/>
            </a:pPr>
            <a:r>
              <a:rPr lang="en-US" b="1" dirty="0">
                <a:solidFill>
                  <a:srgbClr val="FF0000"/>
                </a:solidFill>
                <a:latin typeface="Arial" panose="020B0604020202020204" pitchFamily="34" charset="0"/>
              </a:rPr>
              <a:t>What is Compounding of Contravention ?</a:t>
            </a:r>
          </a:p>
          <a:p>
            <a:pPr marL="342900" indent="-342900">
              <a:buFont typeface="Wingdings" panose="05000000000000000000" pitchFamily="2" charset="2"/>
              <a:buChar char="Ø"/>
            </a:pPr>
            <a:r>
              <a:rPr lang="en-US" b="0" i="0" dirty="0">
                <a:solidFill>
                  <a:srgbClr val="000000"/>
                </a:solidFill>
                <a:effectLst/>
                <a:latin typeface="Arial" panose="020B0604020202020204" pitchFamily="34" charset="0"/>
              </a:rPr>
              <a:t>Compounding refers to the process of </a:t>
            </a:r>
            <a:r>
              <a:rPr lang="en-US" b="0" i="0" dirty="0">
                <a:solidFill>
                  <a:srgbClr val="00B050"/>
                </a:solidFill>
                <a:effectLst/>
                <a:latin typeface="Arial" panose="020B0604020202020204" pitchFamily="34" charset="0"/>
              </a:rPr>
              <a:t>voluntarily admitting </a:t>
            </a:r>
            <a:r>
              <a:rPr lang="en-US" b="0" i="0" dirty="0">
                <a:solidFill>
                  <a:srgbClr val="000000"/>
                </a:solidFill>
                <a:effectLst/>
                <a:latin typeface="Arial" panose="020B0604020202020204" pitchFamily="34" charset="0"/>
              </a:rPr>
              <a:t>the contravention, pleading guilty and seeking redressal.</a:t>
            </a:r>
            <a:endParaRPr lang="en-US" b="1" dirty="0"/>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0320F663-EEBE-4E36-80DD-AAA2EF834D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772BC561-6086-40E1-AF6C-AB98993954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683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84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b="1" i="0" dirty="0">
                <a:solidFill>
                  <a:srgbClr val="00B050"/>
                </a:solidFill>
                <a:effectLst/>
                <a:latin typeface="Arial" panose="020B0604020202020204" pitchFamily="34" charset="0"/>
              </a:rPr>
              <a:t>When should one apply for compounding?</a:t>
            </a:r>
            <a:endParaRPr lang="en-US"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Wingdings" pitchFamily="2" charset="2"/>
              <a:buChar char="Ø"/>
            </a:pPr>
            <a:r>
              <a:rPr lang="en-US" b="0" i="0" dirty="0">
                <a:solidFill>
                  <a:srgbClr val="000000"/>
                </a:solidFill>
                <a:effectLst/>
                <a:latin typeface="Arial" panose="020B0604020202020204" pitchFamily="34" charset="0"/>
              </a:rPr>
              <a:t>When a person is made aware of the contravention of the provisions of FEMA, 1999 </a:t>
            </a:r>
            <a:r>
              <a:rPr lang="en-US" b="0" i="0" dirty="0">
                <a:solidFill>
                  <a:srgbClr val="B50BAD"/>
                </a:solidFill>
                <a:effectLst/>
                <a:latin typeface="Arial" panose="020B0604020202020204" pitchFamily="34" charset="0"/>
              </a:rPr>
              <a:t>by the Reserve Bank </a:t>
            </a:r>
            <a:r>
              <a:rPr lang="en-US" b="0" i="0" dirty="0">
                <a:solidFill>
                  <a:srgbClr val="000000"/>
                </a:solidFill>
                <a:effectLst/>
                <a:latin typeface="Arial" panose="020B0604020202020204" pitchFamily="34" charset="0"/>
              </a:rPr>
              <a:t>or any </a:t>
            </a:r>
            <a:r>
              <a:rPr lang="en-US" b="0" i="0" dirty="0">
                <a:solidFill>
                  <a:srgbClr val="B50BAD"/>
                </a:solidFill>
                <a:effectLst/>
                <a:latin typeface="Arial" panose="020B0604020202020204" pitchFamily="34" charset="0"/>
              </a:rPr>
              <a:t>other statutory authority </a:t>
            </a:r>
            <a:r>
              <a:rPr lang="en-US" b="0" i="0" dirty="0">
                <a:solidFill>
                  <a:srgbClr val="000000"/>
                </a:solidFill>
                <a:effectLst/>
                <a:latin typeface="Arial" panose="020B0604020202020204" pitchFamily="34" charset="0"/>
              </a:rPr>
              <a:t>or the </a:t>
            </a:r>
            <a:r>
              <a:rPr lang="en-US" b="0" i="0" dirty="0">
                <a:solidFill>
                  <a:srgbClr val="B50BAD"/>
                </a:solidFill>
                <a:effectLst/>
                <a:latin typeface="Arial" panose="020B0604020202020204" pitchFamily="34" charset="0"/>
              </a:rPr>
              <a:t>auditors </a:t>
            </a:r>
            <a:r>
              <a:rPr lang="en-US" b="0" i="0" dirty="0">
                <a:solidFill>
                  <a:srgbClr val="000000"/>
                </a:solidFill>
                <a:effectLst/>
                <a:latin typeface="Arial" panose="020B0604020202020204" pitchFamily="34" charset="0"/>
              </a:rPr>
              <a:t>or by any other means. One can also make an application for compounding, </a:t>
            </a:r>
            <a:r>
              <a:rPr lang="en-US" b="1" i="0" dirty="0" err="1">
                <a:solidFill>
                  <a:srgbClr val="008000"/>
                </a:solidFill>
                <a:effectLst/>
                <a:latin typeface="Arial" panose="020B0604020202020204" pitchFamily="34" charset="0"/>
              </a:rPr>
              <a:t>suo</a:t>
            </a:r>
            <a:r>
              <a:rPr lang="en-US" b="1" i="0" dirty="0">
                <a:solidFill>
                  <a:srgbClr val="008000"/>
                </a:solidFill>
                <a:effectLst/>
                <a:latin typeface="Arial" panose="020B0604020202020204" pitchFamily="34" charset="0"/>
              </a:rPr>
              <a:t> moto</a:t>
            </a:r>
            <a:r>
              <a:rPr lang="en-US" b="0" i="0" dirty="0">
                <a:solidFill>
                  <a:srgbClr val="000000"/>
                </a:solidFill>
                <a:effectLst/>
                <a:latin typeface="Arial" panose="020B0604020202020204" pitchFamily="34" charset="0"/>
              </a:rPr>
              <a:t>, on becoming aware of the contravention.</a:t>
            </a: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6" descr="Good news for banks from RBI in view of Covid-19 pandemic - Check Reserve  Bank circular details | Zee Business">
            <a:extLst>
              <a:ext uri="{FF2B5EF4-FFF2-40B4-BE49-F238E27FC236}">
                <a16:creationId xmlns:a16="http://schemas.microsoft.com/office/drawing/2014/main" id="{F4DEE798-52A3-44F1-A6F1-0C86F3013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Fold Hands Cliparts, Download Free Clip Art, Free Clip Art on Clipart  Library">
            <a:extLst>
              <a:ext uri="{FF2B5EF4-FFF2-40B4-BE49-F238E27FC236}">
                <a16:creationId xmlns:a16="http://schemas.microsoft.com/office/drawing/2014/main" id="{6CFD6F87-A89F-4AD2-8EC2-E351BB7A33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192" y="576072"/>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45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r>
              <a:rPr lang="en-US" sz="3600" b="1" i="0" dirty="0">
                <a:solidFill>
                  <a:schemeClr val="bg1"/>
                </a:solidFill>
                <a:effectLst/>
                <a:latin typeface="Arial" panose="020B0604020202020204" pitchFamily="34" charset="0"/>
              </a:rPr>
              <a:t>Compounding of Contravention under FEMA </a:t>
            </a:r>
            <a:br>
              <a:rPr lang="en-US" sz="3600" b="1" i="0" dirty="0">
                <a:solidFill>
                  <a:schemeClr val="bg1"/>
                </a:solidFill>
                <a:effectLst/>
                <a:latin typeface="Arial" panose="020B0604020202020204" pitchFamily="34" charset="0"/>
              </a:rPr>
            </a:br>
            <a:endParaRPr lang="en-US" dirty="0"/>
          </a:p>
        </p:txBody>
      </p:sp>
      <p:graphicFrame>
        <p:nvGraphicFramePr>
          <p:cNvPr id="4" name="Content Placeholder 3">
            <a:extLst>
              <a:ext uri="{FF2B5EF4-FFF2-40B4-BE49-F238E27FC236}">
                <a16:creationId xmlns:a16="http://schemas.microsoft.com/office/drawing/2014/main" id="{9498ED23-5618-4889-A667-6BB5729647F8}"/>
              </a:ext>
            </a:extLst>
          </p:cNvPr>
          <p:cNvGraphicFramePr>
            <a:graphicFrameLocks noGrp="1"/>
          </p:cNvGraphicFramePr>
          <p:nvPr>
            <p:ph sz="quarter" idx="13"/>
            <p:extLst>
              <p:ext uri="{D42A27DB-BD31-4B8C-83A1-F6EECF244321}">
                <p14:modId xmlns:p14="http://schemas.microsoft.com/office/powerpoint/2010/main" val="4005432877"/>
              </p:ext>
            </p:extLst>
          </p:nvPr>
        </p:nvGraphicFramePr>
        <p:xfrm>
          <a:off x="243840" y="2462784"/>
          <a:ext cx="11801856" cy="4411086"/>
        </p:xfrm>
        <a:graphic>
          <a:graphicData uri="http://schemas.openxmlformats.org/drawingml/2006/table">
            <a:tbl>
              <a:tblPr/>
              <a:tblGrid>
                <a:gridCol w="3658578">
                  <a:extLst>
                    <a:ext uri="{9D8B030D-6E8A-4147-A177-3AD203B41FA5}">
                      <a16:colId xmlns:a16="http://schemas.microsoft.com/office/drawing/2014/main" val="2918527517"/>
                    </a:ext>
                  </a:extLst>
                </a:gridCol>
                <a:gridCol w="8143278">
                  <a:extLst>
                    <a:ext uri="{9D8B030D-6E8A-4147-A177-3AD203B41FA5}">
                      <a16:colId xmlns:a16="http://schemas.microsoft.com/office/drawing/2014/main" val="2483438541"/>
                    </a:ext>
                  </a:extLst>
                </a:gridCol>
              </a:tblGrid>
              <a:tr h="624208">
                <a:tc>
                  <a:txBody>
                    <a:bodyPr/>
                    <a:lstStyle/>
                    <a:p>
                      <a:pPr algn="ctr"/>
                      <a:r>
                        <a:rPr lang="en-US" sz="2400" b="1" dirty="0">
                          <a:solidFill>
                            <a:srgbClr val="C00000"/>
                          </a:solidFill>
                          <a:effectLst/>
                          <a:latin typeface="MS Reference Sans Serif" panose="020B0604030504040204" pitchFamily="34" charset="0"/>
                        </a:rPr>
                        <a:t>FEMA Regulation(</a:t>
                      </a:r>
                      <a:r>
                        <a:rPr lang="en-US" sz="1800" b="0" i="0" kern="1200" dirty="0">
                          <a:solidFill>
                            <a:schemeClr val="tx1"/>
                          </a:solidFill>
                          <a:effectLst/>
                          <a:latin typeface="+mn-lt"/>
                          <a:ea typeface="+mn-ea"/>
                          <a:cs typeface="+mn-cs"/>
                        </a:rPr>
                        <a:t> </a:t>
                      </a:r>
                      <a:r>
                        <a:rPr lang="en-US" sz="1800" b="0" i="0" u="none" strike="noStrike" kern="1200" dirty="0">
                          <a:solidFill>
                            <a:schemeClr val="tx1"/>
                          </a:solidFill>
                          <a:effectLst/>
                          <a:latin typeface="+mn-lt"/>
                          <a:ea typeface="+mn-ea"/>
                          <a:cs typeface="+mn-cs"/>
                          <a:hlinkClick r:id="rId2"/>
                        </a:rPr>
                        <a:t>FEMA 20(R)/2017-RB</a:t>
                      </a:r>
                      <a:r>
                        <a:rPr lang="en-US" sz="1800" b="0" i="0" u="none" strike="noStrike" kern="1200" dirty="0">
                          <a:solidFill>
                            <a:schemeClr val="tx1"/>
                          </a:solidFill>
                          <a:effectLst/>
                          <a:latin typeface="+mn-lt"/>
                          <a:ea typeface="+mn-ea"/>
                          <a:cs typeface="+mn-cs"/>
                        </a:rPr>
                        <a:t> ,</a:t>
                      </a:r>
                      <a:r>
                        <a:rPr lang="en-US" sz="1800" b="0" i="0" u="none" strike="noStrike" kern="1200" dirty="0" err="1">
                          <a:solidFill>
                            <a:srgbClr val="5454E2"/>
                          </a:solidFill>
                          <a:effectLst/>
                          <a:latin typeface="+mn-lt"/>
                          <a:ea typeface="+mn-ea"/>
                          <a:cs typeface="+mn-cs"/>
                        </a:rPr>
                        <a:t>Novemebr</a:t>
                      </a:r>
                      <a:r>
                        <a:rPr lang="en-US" sz="1800" b="0" i="0" u="none" strike="noStrike" kern="1200" dirty="0">
                          <a:solidFill>
                            <a:srgbClr val="5454E2"/>
                          </a:solidFill>
                          <a:effectLst/>
                          <a:latin typeface="+mn-lt"/>
                          <a:ea typeface="+mn-ea"/>
                          <a:cs typeface="+mn-cs"/>
                        </a:rPr>
                        <a:t> 7,2017 </a:t>
                      </a:r>
                      <a:r>
                        <a:rPr lang="en-US" sz="1800" b="0" i="0" u="none" strike="noStrike" kern="1200" dirty="0">
                          <a:solidFill>
                            <a:schemeClr val="tx1"/>
                          </a:solidFill>
                          <a:effectLst/>
                          <a:latin typeface="+mn-lt"/>
                          <a:ea typeface="+mn-ea"/>
                          <a:cs typeface="+mn-cs"/>
                        </a:rPr>
                        <a:t>)</a:t>
                      </a:r>
                      <a:endParaRPr lang="en-US" sz="2400" b="1" dirty="0">
                        <a:solidFill>
                          <a:srgbClr val="C00000"/>
                        </a:solidFill>
                        <a:effectLst/>
                        <a:latin typeface="MS Reference Sans Serif" panose="020B0604030504040204" pitchFamily="34" charset="0"/>
                      </a:endParaRP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2800" b="1" dirty="0">
                          <a:solidFill>
                            <a:srgbClr val="B50BAD"/>
                          </a:solidFill>
                          <a:effectLst/>
                          <a:latin typeface="MS Reference Sans Serif" panose="020B0604030504040204" pitchFamily="34" charset="0"/>
                        </a:rPr>
                        <a:t>Brief Description of Contravention</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407573295"/>
                  </a:ext>
                </a:extLst>
              </a:tr>
              <a:tr h="514228">
                <a:tc>
                  <a:txBody>
                    <a:bodyPr/>
                    <a:lstStyle/>
                    <a:p>
                      <a:pPr algn="ctr"/>
                      <a:r>
                        <a:rPr lang="en-US" sz="1400" b="1" dirty="0">
                          <a:solidFill>
                            <a:srgbClr val="000000"/>
                          </a:solidFill>
                          <a:effectLst/>
                          <a:latin typeface="MS Reference Sans Serif" panose="020B0604030504040204" pitchFamily="34" charset="0"/>
                        </a:rPr>
                        <a:t>Regulation 13.1(1)</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Delay in reporting inward remittance received for issue of shares.</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323145803"/>
                  </a:ext>
                </a:extLst>
              </a:tr>
              <a:tr h="514228">
                <a:tc>
                  <a:txBody>
                    <a:bodyPr/>
                    <a:lstStyle/>
                    <a:p>
                      <a:pPr algn="ctr"/>
                      <a:r>
                        <a:rPr lang="en-US" sz="1400" b="1" dirty="0">
                          <a:solidFill>
                            <a:srgbClr val="000000"/>
                          </a:solidFill>
                          <a:effectLst/>
                          <a:latin typeface="MS Reference Sans Serif" panose="020B0604030504040204" pitchFamily="34" charset="0"/>
                        </a:rPr>
                        <a:t>Regulation 13.1(2)</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Delay in filing form FC(GPR) after issue of shares.(30 Days-Allotment)</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192564867"/>
                  </a:ext>
                </a:extLst>
              </a:tr>
              <a:tr h="514228">
                <a:tc>
                  <a:txBody>
                    <a:bodyPr/>
                    <a:lstStyle/>
                    <a:p>
                      <a:pPr algn="ctr"/>
                      <a:r>
                        <a:rPr lang="en-US" sz="1400" b="1" dirty="0">
                          <a:solidFill>
                            <a:srgbClr val="000000"/>
                          </a:solidFill>
                          <a:effectLst/>
                          <a:latin typeface="MS Reference Sans Serif" panose="020B0604030504040204" pitchFamily="34" charset="0"/>
                        </a:rPr>
                        <a:t>Regulation 13.1(3)</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Delay in filing the Annual Return on Foreign Liabilities and Assets (FLA).(July 15)</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377787078"/>
                  </a:ext>
                </a:extLst>
              </a:tr>
              <a:tr h="857047">
                <a:tc>
                  <a:txBody>
                    <a:bodyPr/>
                    <a:lstStyle/>
                    <a:p>
                      <a:pPr algn="ctr"/>
                      <a:r>
                        <a:rPr lang="en-US" sz="1400" b="1">
                          <a:solidFill>
                            <a:srgbClr val="000000"/>
                          </a:solidFill>
                          <a:effectLst/>
                          <a:latin typeface="MS Reference Sans Serif" panose="020B0604030504040204" pitchFamily="34" charset="0"/>
                        </a:rPr>
                        <a:t>Paragraph 2 of Schedule I</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Delay in issue of shares/refund of share application money beyond 60 days, mode of receipt of funds, etc.</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134499826"/>
                  </a:ext>
                </a:extLst>
              </a:tr>
              <a:tr h="514228">
                <a:tc>
                  <a:txBody>
                    <a:bodyPr/>
                    <a:lstStyle/>
                    <a:p>
                      <a:pPr algn="ctr"/>
                      <a:r>
                        <a:rPr lang="en-US" sz="1400" b="1">
                          <a:solidFill>
                            <a:srgbClr val="000000"/>
                          </a:solidFill>
                          <a:effectLst/>
                          <a:latin typeface="MS Reference Sans Serif" panose="020B0604030504040204" pitchFamily="34" charset="0"/>
                        </a:rPr>
                        <a:t>Regulation 11</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Violation of pricing guidelines for issue/transfer of shares.</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2869981680"/>
                  </a:ext>
                </a:extLst>
              </a:tr>
              <a:tr h="857047">
                <a:tc>
                  <a:txBody>
                    <a:bodyPr/>
                    <a:lstStyle/>
                    <a:p>
                      <a:pPr algn="ctr"/>
                      <a:r>
                        <a:rPr lang="en-US" sz="1400" b="1">
                          <a:solidFill>
                            <a:srgbClr val="000000"/>
                          </a:solidFill>
                          <a:effectLst/>
                          <a:latin typeface="MS Reference Sans Serif" panose="020B0604030504040204" pitchFamily="34" charset="0"/>
                        </a:rPr>
                        <a:t>Regulation 2(v) read with Regulation 5</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tc>
                  <a:txBody>
                    <a:bodyPr/>
                    <a:lstStyle/>
                    <a:p>
                      <a:pPr algn="ctr"/>
                      <a:r>
                        <a:rPr lang="en-US" sz="1400" b="1" dirty="0">
                          <a:solidFill>
                            <a:srgbClr val="000000"/>
                          </a:solidFill>
                          <a:effectLst/>
                          <a:latin typeface="MS Reference Sans Serif" panose="020B0604030504040204" pitchFamily="34" charset="0"/>
                        </a:rPr>
                        <a:t>Issue of ineligible instruments</a:t>
                      </a:r>
                    </a:p>
                  </a:txBody>
                  <a:tcPr marL="15395" marR="15395" marT="0" marB="0" anchor="ctr">
                    <a:lnL w="7620" cap="flat" cmpd="sng" algn="ctr">
                      <a:solidFill>
                        <a:srgbClr val="EFD1AA"/>
                      </a:solidFill>
                      <a:prstDash val="solid"/>
                      <a:round/>
                      <a:headEnd type="none" w="med" len="med"/>
                      <a:tailEnd type="none" w="med" len="med"/>
                    </a:lnL>
                    <a:lnR w="7620" cap="flat" cmpd="sng" algn="ctr">
                      <a:solidFill>
                        <a:srgbClr val="EFD1AA"/>
                      </a:solidFill>
                      <a:prstDash val="solid"/>
                      <a:round/>
                      <a:headEnd type="none" w="med" len="med"/>
                      <a:tailEnd type="none" w="med" len="med"/>
                    </a:lnR>
                    <a:lnT w="7620" cap="flat" cmpd="sng" algn="ctr">
                      <a:solidFill>
                        <a:srgbClr val="EFD1AA"/>
                      </a:solidFill>
                      <a:prstDash val="solid"/>
                      <a:round/>
                      <a:headEnd type="none" w="med" len="med"/>
                      <a:tailEnd type="none" w="med" len="med"/>
                    </a:lnT>
                    <a:lnB w="7620"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2228828142"/>
                  </a:ext>
                </a:extLst>
              </a:tr>
            </a:tbl>
          </a:graphicData>
        </a:graphic>
      </p:graphicFrame>
      <p:pic>
        <p:nvPicPr>
          <p:cNvPr id="5" name="Picture 6" descr="Good news for banks from RBI in view of Covid-19 pandemic - Check Reserve  Bank circular details | Zee Business">
            <a:extLst>
              <a:ext uri="{FF2B5EF4-FFF2-40B4-BE49-F238E27FC236}">
                <a16:creationId xmlns:a16="http://schemas.microsoft.com/office/drawing/2014/main" id="{21BD96F8-5946-4A53-B463-E5F39C54E9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3888" y="499872"/>
            <a:ext cx="2827564" cy="1583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Fold Hands Cliparts, Download Free Clip Art, Free Clip Art on Clipart  Library">
            <a:extLst>
              <a:ext uri="{FF2B5EF4-FFF2-40B4-BE49-F238E27FC236}">
                <a16:creationId xmlns:a16="http://schemas.microsoft.com/office/drawing/2014/main" id="{B2B587BF-D657-4A1A-B1BB-F683DA751F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54368" y="449580"/>
            <a:ext cx="181660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8587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0072C5-DDE0-4258-BA7A-4D4B80DFA632}">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{4A52EF5C-D275-407A-9268-FB8896B6F42E}tf10001108_win32</Template>
  <TotalTime>793</TotalTime>
  <Words>1783</Words>
  <Application>Microsoft Office PowerPoint</Application>
  <PresentationFormat>Widescreen</PresentationFormat>
  <Paragraphs>127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Arial Black</vt:lpstr>
      <vt:lpstr>Calibri</vt:lpstr>
      <vt:lpstr>MS Reference Sans Serif</vt:lpstr>
      <vt:lpstr>Segoe UI</vt:lpstr>
      <vt:lpstr>Segoe UI Light</vt:lpstr>
      <vt:lpstr>Times New Roman</vt:lpstr>
      <vt:lpstr>Verdana</vt:lpstr>
      <vt:lpstr>Wingdings</vt:lpstr>
      <vt:lpstr>WelcomeDoc</vt:lpstr>
      <vt:lpstr>FOREIGN EXCHANGE MANAGEMENT ACT,1999  Compounding of Contravention under FEMA   FED Master Direction No. 4/2015-16  Foreign Exchange (Compounding Proceedings) Rules, 2000   . </vt:lpstr>
      <vt:lpstr>Compounding of Contravention under FEMA  </vt:lpstr>
      <vt:lpstr> Compounding of Contravention under FEMA  </vt:lpstr>
      <vt:lpstr> Compounding of Contravention under FEMA  </vt:lpstr>
      <vt:lpstr> Compounding of Contravention under FEMA  </vt:lpstr>
      <vt:lpstr> Compounding of Contravention under FEMA  </vt:lpstr>
      <vt:lpstr>Compounding of Contravention under FEMA  </vt:lpstr>
      <vt:lpstr> Compounding of Contravention under FEMA  </vt:lpstr>
      <vt:lpstr>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lpstr> Compounding of Contravention under FEMA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EXCHANGE MANAGEMENT ACT,1999  Export of Goods and Services FED Master Direction No. 16/2015-16</dc:title>
  <dc:creator>Windows User</dc:creator>
  <cp:lastModifiedBy>Windows User</cp:lastModifiedBy>
  <cp:revision>60</cp:revision>
  <dcterms:created xsi:type="dcterms:W3CDTF">2020-11-07T07:40:05Z</dcterms:created>
  <dcterms:modified xsi:type="dcterms:W3CDTF">2020-12-22T11:19:54Z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