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6" r:id="rId5"/>
    <p:sldId id="285" r:id="rId6"/>
    <p:sldId id="299" r:id="rId7"/>
    <p:sldId id="300" r:id="rId8"/>
    <p:sldId id="303" r:id="rId9"/>
    <p:sldId id="302" r:id="rId10"/>
    <p:sldId id="304" r:id="rId11"/>
    <p:sldId id="305" r:id="rId12"/>
    <p:sldId id="307" r:id="rId13"/>
    <p:sldId id="308" r:id="rId14"/>
    <p:sldId id="2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85"/>
            <p14:sldId id="299"/>
            <p14:sldId id="300"/>
            <p14:sldId id="303"/>
            <p14:sldId id="302"/>
            <p14:sldId id="304"/>
            <p14:sldId id="305"/>
            <p14:sldId id="307"/>
            <p14:sldId id="308"/>
            <p14:sldId id="298"/>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3399"/>
    <a:srgbClr val="790717"/>
    <a:srgbClr val="FF33CC"/>
    <a:srgbClr val="FF3300"/>
    <a:srgbClr val="5454E2"/>
    <a:srgbClr val="24B719"/>
    <a:srgbClr val="3366FF"/>
    <a:srgbClr val="B50BAD"/>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881" autoAdjust="0"/>
  </p:normalViewPr>
  <p:slideViewPr>
    <p:cSldViewPr snapToGrid="0">
      <p:cViewPr varScale="1">
        <p:scale>
          <a:sx n="63" d="100"/>
          <a:sy n="63" d="100"/>
        </p:scale>
        <p:origin x="80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63"/>
    </p:cViewPr>
  </p:sorterViewPr>
  <p:notesViewPr>
    <p:cSldViewPr snapToGrid="0">
      <p:cViewPr varScale="1">
        <p:scale>
          <a:sx n="51" d="100"/>
          <a:sy n="51" d="100"/>
        </p:scale>
        <p:origin x="2693"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30-Nov-20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30-Nov-20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10</a:t>
            </a:fld>
            <a:endParaRPr lang="en-US" dirty="0"/>
          </a:p>
        </p:txBody>
      </p:sp>
    </p:spTree>
    <p:extLst>
      <p:ext uri="{BB962C8B-B14F-4D97-AF65-F5344CB8AC3E}">
        <p14:creationId xmlns:p14="http://schemas.microsoft.com/office/powerpoint/2010/main" val="1165903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2</a:t>
            </a:fld>
            <a:endParaRPr lang="en-US" dirty="0"/>
          </a:p>
        </p:txBody>
      </p:sp>
    </p:spTree>
    <p:extLst>
      <p:ext uri="{BB962C8B-B14F-4D97-AF65-F5344CB8AC3E}">
        <p14:creationId xmlns:p14="http://schemas.microsoft.com/office/powerpoint/2010/main" val="3351192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3</a:t>
            </a:fld>
            <a:endParaRPr lang="en-US" dirty="0"/>
          </a:p>
        </p:txBody>
      </p:sp>
    </p:spTree>
    <p:extLst>
      <p:ext uri="{BB962C8B-B14F-4D97-AF65-F5344CB8AC3E}">
        <p14:creationId xmlns:p14="http://schemas.microsoft.com/office/powerpoint/2010/main" val="3037612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4</a:t>
            </a:fld>
            <a:endParaRPr lang="en-US" dirty="0"/>
          </a:p>
        </p:txBody>
      </p:sp>
    </p:spTree>
    <p:extLst>
      <p:ext uri="{BB962C8B-B14F-4D97-AF65-F5344CB8AC3E}">
        <p14:creationId xmlns:p14="http://schemas.microsoft.com/office/powerpoint/2010/main" val="3556427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5</a:t>
            </a:fld>
            <a:endParaRPr lang="en-US" dirty="0"/>
          </a:p>
        </p:txBody>
      </p:sp>
    </p:spTree>
    <p:extLst>
      <p:ext uri="{BB962C8B-B14F-4D97-AF65-F5344CB8AC3E}">
        <p14:creationId xmlns:p14="http://schemas.microsoft.com/office/powerpoint/2010/main" val="2345112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6</a:t>
            </a:fld>
            <a:endParaRPr lang="en-US" dirty="0"/>
          </a:p>
        </p:txBody>
      </p:sp>
    </p:spTree>
    <p:extLst>
      <p:ext uri="{BB962C8B-B14F-4D97-AF65-F5344CB8AC3E}">
        <p14:creationId xmlns:p14="http://schemas.microsoft.com/office/powerpoint/2010/main" val="3267033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7</a:t>
            </a:fld>
            <a:endParaRPr lang="en-US" dirty="0"/>
          </a:p>
        </p:txBody>
      </p:sp>
    </p:spTree>
    <p:extLst>
      <p:ext uri="{BB962C8B-B14F-4D97-AF65-F5344CB8AC3E}">
        <p14:creationId xmlns:p14="http://schemas.microsoft.com/office/powerpoint/2010/main" val="4245958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8</a:t>
            </a:fld>
            <a:endParaRPr lang="en-US" dirty="0"/>
          </a:p>
        </p:txBody>
      </p:sp>
    </p:spTree>
    <p:extLst>
      <p:ext uri="{BB962C8B-B14F-4D97-AF65-F5344CB8AC3E}">
        <p14:creationId xmlns:p14="http://schemas.microsoft.com/office/powerpoint/2010/main" val="993447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9</a:t>
            </a:fld>
            <a:endParaRPr lang="en-US" dirty="0"/>
          </a:p>
        </p:txBody>
      </p:sp>
    </p:spTree>
    <p:extLst>
      <p:ext uri="{BB962C8B-B14F-4D97-AF65-F5344CB8AC3E}">
        <p14:creationId xmlns:p14="http://schemas.microsoft.com/office/powerpoint/2010/main" val="44783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30-Nov-20</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30-Nov-20</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m.rbi.org.in/Scripts/BS_ViewMasDirections.aspx?id=10202"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km@pkmodi.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firms.rbi.org.in/firm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fontScale="90000"/>
          </a:bodyPr>
          <a:lstStyle/>
          <a:p>
            <a:br>
              <a:rPr lang="en-US" sz="3200" b="1" i="0" dirty="0">
                <a:solidFill>
                  <a:schemeClr val="bg1"/>
                </a:solidFill>
                <a:effectLst/>
                <a:latin typeface="Arial" panose="020B0604020202020204" pitchFamily="34" charset="0"/>
              </a:rPr>
            </a:br>
            <a:br>
              <a:rPr lang="en-US" sz="3200" b="1" i="0" dirty="0">
                <a:solidFill>
                  <a:schemeClr val="bg1"/>
                </a:solidFill>
                <a:effectLst/>
                <a:latin typeface="Arial" panose="020B0604020202020204" pitchFamily="34" charset="0"/>
              </a:rPr>
            </a:br>
            <a:r>
              <a:rPr lang="en-US" sz="3200" b="1" i="0" dirty="0">
                <a:solidFill>
                  <a:schemeClr val="bg1"/>
                </a:solidFill>
                <a:effectLst/>
                <a:latin typeface="Arial" panose="020B0604020202020204" pitchFamily="34" charset="0"/>
              </a:rPr>
              <a:t>FOREIGN EXCHANGE MANAGEMENT ACT,1999</a:t>
            </a:r>
            <a:br>
              <a:rPr lang="en-US" sz="32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3600" b="1" dirty="0">
                <a:solidFill>
                  <a:schemeClr val="bg1"/>
                </a:solidFill>
                <a:latin typeface="Arial" panose="020B0604020202020204" pitchFamily="34" charset="0"/>
              </a:rPr>
              <a:t>A Practical Overview and Summary of FEMA </a:t>
            </a:r>
            <a:br>
              <a:rPr lang="en-US" sz="36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2400" b="1" i="0" dirty="0">
                <a:solidFill>
                  <a:schemeClr val="bg1"/>
                </a:solidFill>
                <a:effectLst/>
                <a:latin typeface="Arial" panose="020B0604020202020204" pitchFamily="34" charset="0"/>
              </a:rPr>
              <a:t>FED Master Direction No. 18/2015-16</a:t>
            </a:r>
            <a:br>
              <a:rPr lang="en-US" sz="2400" b="1" i="0" dirty="0">
                <a:solidFill>
                  <a:schemeClr val="bg1"/>
                </a:solidFill>
                <a:effectLst/>
                <a:latin typeface="Arial" panose="020B0604020202020204" pitchFamily="34" charset="0"/>
              </a:rPr>
            </a:br>
            <a:br>
              <a:rPr lang="en-US" sz="2400" b="1" i="0" dirty="0">
                <a:solidFill>
                  <a:schemeClr val="bg1"/>
                </a:solidFill>
                <a:effectLst/>
                <a:latin typeface="Arial" panose="020B0604020202020204" pitchFamily="34" charset="0"/>
              </a:rPr>
            </a:br>
            <a:br>
              <a:rPr lang="en-US" sz="2400" b="1" dirty="0"/>
            </a:br>
            <a:br>
              <a:rPr lang="en-US" sz="2400" dirty="0"/>
            </a:br>
            <a:r>
              <a:rPr lang="en-US" sz="2400" b="0" i="0" dirty="0">
                <a:solidFill>
                  <a:srgbClr val="000000"/>
                </a:solidFill>
                <a:effectLst/>
                <a:latin typeface="Arial" panose="020B0604020202020204" pitchFamily="34" charset="0"/>
              </a:rPr>
              <a:t>.</a:t>
            </a:r>
            <a:br>
              <a:rPr lang="en-US" sz="3600" b="1" i="0" dirty="0">
                <a:solidFill>
                  <a:schemeClr val="bg1"/>
                </a:solidFill>
                <a:effectLst/>
                <a:latin typeface="Arial" panose="020B0604020202020204" pitchFamily="34" charset="0"/>
              </a:rPr>
            </a:br>
            <a:endParaRPr lang="en-US" sz="4800" dirty="0">
              <a:solidFill>
                <a:schemeClr val="bg1"/>
              </a:solidFill>
            </a:endParaRPr>
          </a:p>
        </p:txBody>
      </p:sp>
      <p:sp>
        <p:nvSpPr>
          <p:cNvPr id="3" name="Subtitle 2"/>
          <p:cNvSpPr>
            <a:spLocks noGrp="1"/>
          </p:cNvSpPr>
          <p:nvPr>
            <p:ph type="subTitle" idx="4294967295"/>
          </p:nvPr>
        </p:nvSpPr>
        <p:spPr>
          <a:xfrm>
            <a:off x="855620" y="3551924"/>
            <a:ext cx="9582736" cy="3008896"/>
          </a:xfrm>
        </p:spPr>
        <p:txBody>
          <a:bodyPr>
            <a:normAutofit/>
          </a:bodyPr>
          <a:lstStyle/>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a:p>
            <a:pPr marL="0" indent="0" algn="ctr">
              <a:buNone/>
            </a:pPr>
            <a:r>
              <a:rPr lang="en-US" sz="2400" dirty="0">
                <a:solidFill>
                  <a:schemeClr val="bg1"/>
                </a:solidFill>
                <a:latin typeface="+mj-lt"/>
              </a:rPr>
              <a:t>Date :30.11.2020</a:t>
            </a:r>
          </a:p>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p:txBody>
      </p:sp>
      <p:pic>
        <p:nvPicPr>
          <p:cNvPr id="1026" name="Picture 2" descr="How to file RBI Form FC-GPR | Blog| Ebizfiling | India">
            <a:extLst>
              <a:ext uri="{FF2B5EF4-FFF2-40B4-BE49-F238E27FC236}">
                <a16:creationId xmlns:a16="http://schemas.microsoft.com/office/drawing/2014/main" id="{5E0EDA68-1F30-45D5-B5CE-AC0AB8408D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8880" y="4093476"/>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72FE2F9D-1E1F-4A3A-8D21-DA4111B41AE9}"/>
              </a:ext>
            </a:extLst>
          </p:cNvPr>
          <p:cNvGraphicFramePr>
            <a:graphicFrameLocks noGrp="1"/>
          </p:cNvGraphicFramePr>
          <p:nvPr>
            <p:extLst>
              <p:ext uri="{D42A27DB-BD31-4B8C-83A1-F6EECF244321}">
                <p14:modId xmlns:p14="http://schemas.microsoft.com/office/powerpoint/2010/main" val="3130034937"/>
              </p:ext>
            </p:extLst>
          </p:nvPr>
        </p:nvGraphicFramePr>
        <p:xfrm>
          <a:off x="539750" y="2560320"/>
          <a:ext cx="11359642" cy="3855720"/>
        </p:xfrm>
        <a:graphic>
          <a:graphicData uri="http://schemas.openxmlformats.org/drawingml/2006/table">
            <a:tbl>
              <a:tblPr>
                <a:tableStyleId>{5C22544A-7EE6-4342-B048-85BDC9FD1C3A}</a:tableStyleId>
              </a:tblPr>
              <a:tblGrid>
                <a:gridCol w="1644922">
                  <a:extLst>
                    <a:ext uri="{9D8B030D-6E8A-4147-A177-3AD203B41FA5}">
                      <a16:colId xmlns:a16="http://schemas.microsoft.com/office/drawing/2014/main" val="4040282655"/>
                    </a:ext>
                  </a:extLst>
                </a:gridCol>
                <a:gridCol w="6424874">
                  <a:extLst>
                    <a:ext uri="{9D8B030D-6E8A-4147-A177-3AD203B41FA5}">
                      <a16:colId xmlns:a16="http://schemas.microsoft.com/office/drawing/2014/main" val="1752497544"/>
                    </a:ext>
                  </a:extLst>
                </a:gridCol>
                <a:gridCol w="3289846">
                  <a:extLst>
                    <a:ext uri="{9D8B030D-6E8A-4147-A177-3AD203B41FA5}">
                      <a16:colId xmlns:a16="http://schemas.microsoft.com/office/drawing/2014/main" val="1890054959"/>
                    </a:ext>
                  </a:extLst>
                </a:gridCol>
              </a:tblGrid>
              <a:tr h="2313430">
                <a:tc>
                  <a:txBody>
                    <a:bodyPr/>
                    <a:lstStyle/>
                    <a:p>
                      <a:pPr algn="l"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18/2015-16</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Reporting under Foreign Exchange Management Act, 1999 (Updated as on September 18, 2019)</a:t>
                      </a:r>
                    </a:p>
                    <a:p>
                      <a:pPr algn="ctr" fontAlgn="t"/>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algn="ctr" fontAlgn="t"/>
                      <a:r>
                        <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hlinkClick r:id="rId4"/>
                        </a:rPr>
                        <a:t>https://m.rbi.org.in/Scripts/BS_ViewMasDirections.aspx?id=10202</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b"/>
                      <a:r>
                        <a:rPr lang="en-US" sz="1800" b="0" i="0" u="none" strike="noStrike" dirty="0">
                          <a:solidFill>
                            <a:srgbClr val="3333FF"/>
                          </a:solidFill>
                          <a:effectLst/>
                          <a:latin typeface="Verdana" panose="020B0604030504040204" pitchFamily="34" charset="0"/>
                          <a:ea typeface="Verdana" panose="020B0604030504040204" pitchFamily="34" charset="0"/>
                          <a:cs typeface="Verdana" panose="020B0604030504040204" pitchFamily="34" charset="0"/>
                        </a:rPr>
                        <a:t>Self explanatory </a:t>
                      </a:r>
                      <a:r>
                        <a:rPr lang="en-US" sz="1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xxxxxxxxxxxxxxxxxxxxxxxxxxxxxxxxxxxxxxxxxxxxxxxxxxxxxxxxxxxxxxxxxxxxxxxxxxxxxxxxxxxxxxxxxxxxxxxxxxxxxxxxxxxxxxxxxxxxxxxxxxxxxxxxxxxxxxxxxxxxxxxx</a:t>
                      </a:r>
                    </a:p>
                  </a:txBody>
                  <a:tcPr marL="4514" marR="4514" marT="4514" marB="0" anchor="b"/>
                </a:tc>
                <a:extLst>
                  <a:ext uri="{0D108BD9-81ED-4DB2-BD59-A6C34878D82A}">
                    <a16:rowId xmlns:a16="http://schemas.microsoft.com/office/drawing/2014/main" val="3743865742"/>
                  </a:ext>
                </a:extLst>
              </a:tr>
              <a:tr h="1542290">
                <a:tc>
                  <a:txBody>
                    <a:bodyPr/>
                    <a:lstStyle/>
                    <a:p>
                      <a:pPr algn="l"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19/2015-16</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Miscellaneous (Updated as on November 12, 2018)</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Clarificatory note on some specific issues </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886951066"/>
                  </a:ext>
                </a:extLst>
              </a:tr>
            </a:tbl>
          </a:graphicData>
        </a:graphic>
      </p:graphicFrame>
    </p:spTree>
    <p:extLst>
      <p:ext uri="{BB962C8B-B14F-4D97-AF65-F5344CB8AC3E}">
        <p14:creationId xmlns:p14="http://schemas.microsoft.com/office/powerpoint/2010/main" val="153871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438912" y="694944"/>
            <a:ext cx="7997952" cy="816864"/>
          </a:xfrm>
        </p:spPr>
        <p:txBody>
          <a:bodyPr>
            <a:normAutofit fontScale="90000"/>
          </a:bodyPr>
          <a:lstStyle/>
          <a:p>
            <a:br>
              <a:rPr lang="en-US" sz="3600" b="1" i="0" dirty="0">
                <a:solidFill>
                  <a:schemeClr val="bg1"/>
                </a:solidFill>
                <a:effectLst/>
                <a:latin typeface="Arial" panose="020B0604020202020204" pitchFamily="34" charset="0"/>
              </a:rPr>
            </a:br>
            <a:r>
              <a:rPr lang="en-US" sz="3100" b="1" dirty="0">
                <a:solidFill>
                  <a:schemeClr val="bg1"/>
                </a:solidFill>
                <a:latin typeface="Arial" panose="020B0604020202020204" pitchFamily="34" charset="0"/>
              </a:rPr>
              <a:t>A Practical Overview and Summary of FEMA</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0" indent="0" algn="ctr">
              <a:buNone/>
            </a:pPr>
            <a:r>
              <a:rPr lang="en-US" sz="4400" dirty="0">
                <a:solidFill>
                  <a:srgbClr val="3366FF"/>
                </a:solidFill>
                <a:latin typeface="Verdana" panose="020B0604030504040204" pitchFamily="34" charset="0"/>
                <a:ea typeface="Verdana" panose="020B0604030504040204" pitchFamily="34" charset="0"/>
                <a:cs typeface="Verdana" panose="020B0604030504040204" pitchFamily="34" charset="0"/>
              </a:rPr>
              <a:t>THANK YOU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CA PRADIP K MODI </a:t>
            </a:r>
          </a:p>
          <a:p>
            <a:pPr marL="0" indent="0" algn="ctr">
              <a:buNone/>
            </a:pPr>
            <a:r>
              <a:rPr lang="en-US" sz="2400" dirty="0">
                <a:solidFill>
                  <a:srgbClr val="7030A0"/>
                </a:solidFill>
                <a:latin typeface="Verdana" panose="020B0604030504040204" pitchFamily="34" charset="0"/>
                <a:ea typeface="Verdana" panose="020B0604030504040204" pitchFamily="34" charset="0"/>
                <a:cs typeface="Verdana" panose="020B0604030504040204" pitchFamily="34" charset="0"/>
              </a:rPr>
              <a:t>(M) 98240 14310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Email: </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pkm@pkmodi.com</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 </a:t>
            </a:r>
          </a:p>
          <a:p>
            <a:endParaRPr lang="en-US" dirty="0"/>
          </a:p>
        </p:txBody>
      </p:sp>
      <p:pic>
        <p:nvPicPr>
          <p:cNvPr id="6" name="Picture 2" descr="How to file RBI Form FC-GPR | Blog| Ebizfiling | India">
            <a:extLst>
              <a:ext uri="{FF2B5EF4-FFF2-40B4-BE49-F238E27FC236}">
                <a16:creationId xmlns:a16="http://schemas.microsoft.com/office/drawing/2014/main" id="{FA36FBA1-2AFE-4729-92AF-6D25AF885A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7376" y="60198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69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410718" y="243840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FC0EAB2-5202-4B8C-91DC-8A11C6C32F9F}"/>
              </a:ext>
            </a:extLst>
          </p:cNvPr>
          <p:cNvSpPr txBox="1"/>
          <p:nvPr/>
        </p:nvSpPr>
        <p:spPr>
          <a:xfrm>
            <a:off x="3169920" y="2474976"/>
            <a:ext cx="6035040" cy="369332"/>
          </a:xfrm>
          <a:prstGeom prst="rect">
            <a:avLst/>
          </a:prstGeom>
          <a:noFill/>
        </p:spPr>
        <p:txBody>
          <a:bodyPr wrap="square">
            <a:spAutoFit/>
          </a:bodyPr>
          <a:lstStyle/>
          <a:p>
            <a:pPr algn="ctr"/>
            <a:r>
              <a:rPr lang="en-US" sz="1800" b="1" i="0" u="none" strike="noStrike" dirty="0">
                <a:solidFill>
                  <a:srgbClr val="7030A0"/>
                </a:solidFill>
                <a:effectLst/>
                <a:latin typeface="Calibri" panose="020F0502020204030204" pitchFamily="34" charset="0"/>
              </a:rPr>
              <a:t>LIST OF MASTER DIRECTION UNDER FEMA </a:t>
            </a:r>
            <a:endParaRPr lang="en-US" dirty="0"/>
          </a:p>
        </p:txBody>
      </p:sp>
      <p:graphicFrame>
        <p:nvGraphicFramePr>
          <p:cNvPr id="8" name="Table 7">
            <a:extLst>
              <a:ext uri="{FF2B5EF4-FFF2-40B4-BE49-F238E27FC236}">
                <a16:creationId xmlns:a16="http://schemas.microsoft.com/office/drawing/2014/main" id="{B6D054E0-D48A-4FAF-B5D5-93F204CC1653}"/>
              </a:ext>
            </a:extLst>
          </p:cNvPr>
          <p:cNvGraphicFramePr>
            <a:graphicFrameLocks noGrp="1"/>
          </p:cNvGraphicFramePr>
          <p:nvPr>
            <p:extLst>
              <p:ext uri="{D42A27DB-BD31-4B8C-83A1-F6EECF244321}">
                <p14:modId xmlns:p14="http://schemas.microsoft.com/office/powerpoint/2010/main" val="3876081387"/>
              </p:ext>
            </p:extLst>
          </p:nvPr>
        </p:nvGraphicFramePr>
        <p:xfrm>
          <a:off x="573024" y="2956560"/>
          <a:ext cx="11135867" cy="3854022"/>
        </p:xfrm>
        <a:graphic>
          <a:graphicData uri="http://schemas.openxmlformats.org/drawingml/2006/table">
            <a:tbl>
              <a:tblPr>
                <a:tableStyleId>{5C22544A-7EE6-4342-B048-85BDC9FD1C3A}</a:tableStyleId>
              </a:tblPr>
              <a:tblGrid>
                <a:gridCol w="1584062">
                  <a:extLst>
                    <a:ext uri="{9D8B030D-6E8A-4147-A177-3AD203B41FA5}">
                      <a16:colId xmlns:a16="http://schemas.microsoft.com/office/drawing/2014/main" val="967889138"/>
                    </a:ext>
                  </a:extLst>
                </a:gridCol>
                <a:gridCol w="6317130">
                  <a:extLst>
                    <a:ext uri="{9D8B030D-6E8A-4147-A177-3AD203B41FA5}">
                      <a16:colId xmlns:a16="http://schemas.microsoft.com/office/drawing/2014/main" val="3938811548"/>
                    </a:ext>
                  </a:extLst>
                </a:gridCol>
                <a:gridCol w="3234675">
                  <a:extLst>
                    <a:ext uri="{9D8B030D-6E8A-4147-A177-3AD203B41FA5}">
                      <a16:colId xmlns:a16="http://schemas.microsoft.com/office/drawing/2014/main" val="1632747540"/>
                    </a:ext>
                  </a:extLst>
                </a:gridCol>
              </a:tblGrid>
              <a:tr h="414698">
                <a:tc>
                  <a:txBody>
                    <a:bodyPr/>
                    <a:lstStyle/>
                    <a:p>
                      <a:pPr algn="l" fontAlgn="b"/>
                      <a:r>
                        <a:rPr lang="en-US" sz="2400" u="none" strike="noStrike"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MD No</a:t>
                      </a:r>
                      <a:endParaRPr lang="en-US" sz="2400" b="1" i="0" u="none" strike="noStrike"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nchor="b"/>
                </a:tc>
                <a:tc>
                  <a:txBody>
                    <a:bodyPr/>
                    <a:lstStyle/>
                    <a:p>
                      <a:pPr algn="ctr" fontAlgn="b"/>
                      <a:r>
                        <a:rPr lang="en-US" sz="3600" u="none" strike="noStrike" dirty="0">
                          <a:solidFill>
                            <a:srgbClr val="FF3399"/>
                          </a:solidFill>
                          <a:effectLst/>
                          <a:latin typeface="Verdana" panose="020B0604030504040204" pitchFamily="34" charset="0"/>
                          <a:ea typeface="Verdana" panose="020B0604030504040204" pitchFamily="34" charset="0"/>
                          <a:cs typeface="Verdana" panose="020B0604030504040204" pitchFamily="34" charset="0"/>
                        </a:rPr>
                        <a:t>Contents </a:t>
                      </a:r>
                      <a:endParaRPr lang="en-US" sz="3600" b="1" i="0" u="none" strike="noStrike" dirty="0">
                        <a:solidFill>
                          <a:srgbClr val="FF3399"/>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nchor="b"/>
                </a:tc>
                <a:tc>
                  <a:txBody>
                    <a:bodyPr/>
                    <a:lstStyle/>
                    <a:p>
                      <a:pPr algn="l" fontAlgn="b"/>
                      <a:r>
                        <a:rPr lang="en-US" sz="2800" u="none" strike="noStrike" dirty="0">
                          <a:solidFill>
                            <a:srgbClr val="3333FF"/>
                          </a:solidFill>
                          <a:effectLst/>
                          <a:latin typeface="Verdana" panose="020B0604030504040204" pitchFamily="34" charset="0"/>
                          <a:ea typeface="Verdana" panose="020B0604030504040204" pitchFamily="34" charset="0"/>
                          <a:cs typeface="Verdana" panose="020B0604030504040204" pitchFamily="34" charset="0"/>
                        </a:rPr>
                        <a:t>Action Points </a:t>
                      </a:r>
                      <a:endParaRPr lang="en-US" sz="2800" b="1" i="0" u="none" strike="noStrike" dirty="0">
                        <a:solidFill>
                          <a:srgbClr val="3333FF"/>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nchor="b"/>
                </a:tc>
                <a:extLst>
                  <a:ext uri="{0D108BD9-81ED-4DB2-BD59-A6C34878D82A}">
                    <a16:rowId xmlns:a16="http://schemas.microsoft.com/office/drawing/2014/main" val="4026884515"/>
                  </a:ext>
                </a:extLst>
              </a:tr>
              <a:tr h="1304907">
                <a:tc>
                  <a:txBody>
                    <a:bodyPr/>
                    <a:lstStyle/>
                    <a:p>
                      <a:pPr algn="l" fontAlgn="t"/>
                      <a:r>
                        <a:rPr lang="en-US" sz="2000" u="none" strike="noStrike" dirty="0">
                          <a:effectLst/>
                          <a:latin typeface="Verdana" panose="020B0604030504040204" pitchFamily="34" charset="0"/>
                          <a:ea typeface="Verdana" panose="020B0604030504040204" pitchFamily="34" charset="0"/>
                          <a:cs typeface="Verdana" panose="020B0604030504040204" pitchFamily="34" charset="0"/>
                        </a:rPr>
                        <a:t>01/2015-16</a:t>
                      </a:r>
                      <a:endParaRPr lang="en-US"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Money Transfer Service Scheme (MTSS)</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money transfer agent -personal remittances from abroad to beneficiaries in India for family </a:t>
                      </a:r>
                      <a:r>
                        <a:rPr lang="en-US" sz="1800" u="none" strike="noStrike" dirty="0" err="1">
                          <a:effectLst/>
                          <a:latin typeface="Verdana" panose="020B0604030504040204" pitchFamily="34" charset="0"/>
                          <a:ea typeface="Verdana" panose="020B0604030504040204" pitchFamily="34" charset="0"/>
                          <a:cs typeface="Verdana" panose="020B0604030504040204" pitchFamily="34" charset="0"/>
                        </a:rPr>
                        <a:t>maitenance</a:t>
                      </a:r>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 and tourist </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1579897840"/>
                  </a:ext>
                </a:extLst>
              </a:tr>
              <a:tr h="1739875">
                <a:tc>
                  <a:txBody>
                    <a:bodyPr/>
                    <a:lstStyle/>
                    <a:p>
                      <a:pPr algn="l"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02/2015-16</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Opening and Maintenance of Rupee/Foreign Currency Vostro Accounts of Non-resident Exchange Houses (Updated as on September 08, 2020)</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400" b="1" u="none" strike="noStrike" dirty="0">
                          <a:effectLst/>
                          <a:latin typeface="Verdana" panose="020B0604030504040204" pitchFamily="34" charset="0"/>
                          <a:ea typeface="Verdana" panose="020B0604030504040204" pitchFamily="34" charset="0"/>
                          <a:cs typeface="Verdana" panose="020B0604030504040204" pitchFamily="34" charset="0"/>
                        </a:rPr>
                        <a:t>Cross-border inward remittances may also be received under Rupee Drawing Arrangements (RDAs) through the Rupee Vostro Account of Exchange </a:t>
                      </a:r>
                      <a:r>
                        <a:rPr lang="en-US" sz="1400" b="1" u="none" strike="noStrike" dirty="0" err="1">
                          <a:effectLst/>
                          <a:latin typeface="Verdana" panose="020B0604030504040204" pitchFamily="34" charset="0"/>
                          <a:ea typeface="Verdana" panose="020B0604030504040204" pitchFamily="34" charset="0"/>
                          <a:cs typeface="Verdana" panose="020B0604030504040204" pitchFamily="34" charset="0"/>
                        </a:rPr>
                        <a:t>Houses.The</a:t>
                      </a:r>
                      <a:r>
                        <a:rPr lang="en-US" sz="1400" b="1" u="none" strike="noStrike" dirty="0">
                          <a:effectLst/>
                          <a:latin typeface="Verdana" panose="020B0604030504040204" pitchFamily="34" charset="0"/>
                          <a:ea typeface="Verdana" panose="020B0604030504040204" pitchFamily="34" charset="0"/>
                          <a:cs typeface="Verdana" panose="020B0604030504040204" pitchFamily="34" charset="0"/>
                        </a:rPr>
                        <a:t> remitter and the beneficiary should be individuals barring a few exceptions. </a:t>
                      </a:r>
                      <a:endParaRPr lang="en-US" sz="14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3671830876"/>
                  </a:ext>
                </a:extLst>
              </a:tr>
            </a:tbl>
          </a:graphicData>
        </a:graphic>
      </p:graphicFrame>
    </p:spTree>
    <p:extLst>
      <p:ext uri="{BB962C8B-B14F-4D97-AF65-F5344CB8AC3E}">
        <p14:creationId xmlns:p14="http://schemas.microsoft.com/office/powerpoint/2010/main" val="300786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fontScale="90000"/>
          </a:bodyPr>
          <a:lstStyle/>
          <a:p>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A Practical Overview and Summary of FEMA</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US" sz="28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US" sz="2800" dirty="0">
              <a:latin typeface="Verdana" panose="020B0604030504040204" pitchFamily="34" charset="0"/>
              <a:ea typeface="Verdana" panose="020B0604030504040204" pitchFamily="34" charset="0"/>
              <a:cs typeface="Verdana" panose="020B0604030504040204" pitchFamily="34" charset="0"/>
            </a:endParaRPr>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44E26AE1-AFD5-437F-9BC9-4BDDCD2871E4}"/>
              </a:ext>
            </a:extLst>
          </p:cNvPr>
          <p:cNvGraphicFramePr>
            <a:graphicFrameLocks noGrp="1"/>
          </p:cNvGraphicFramePr>
          <p:nvPr>
            <p:extLst>
              <p:ext uri="{D42A27DB-BD31-4B8C-83A1-F6EECF244321}">
                <p14:modId xmlns:p14="http://schemas.microsoft.com/office/powerpoint/2010/main" val="3203507084"/>
              </p:ext>
            </p:extLst>
          </p:nvPr>
        </p:nvGraphicFramePr>
        <p:xfrm>
          <a:off x="99060" y="2282952"/>
          <a:ext cx="11958828" cy="4576908"/>
        </p:xfrm>
        <a:graphic>
          <a:graphicData uri="http://schemas.openxmlformats.org/drawingml/2006/table">
            <a:tbl>
              <a:tblPr>
                <a:tableStyleId>{5C22544A-7EE6-4342-B048-85BDC9FD1C3A}</a:tableStyleId>
              </a:tblPr>
              <a:tblGrid>
                <a:gridCol w="1926930">
                  <a:extLst>
                    <a:ext uri="{9D8B030D-6E8A-4147-A177-3AD203B41FA5}">
                      <a16:colId xmlns:a16="http://schemas.microsoft.com/office/drawing/2014/main" val="4056450589"/>
                    </a:ext>
                  </a:extLst>
                </a:gridCol>
                <a:gridCol w="6497567">
                  <a:extLst>
                    <a:ext uri="{9D8B030D-6E8A-4147-A177-3AD203B41FA5}">
                      <a16:colId xmlns:a16="http://schemas.microsoft.com/office/drawing/2014/main" val="1611959942"/>
                    </a:ext>
                  </a:extLst>
                </a:gridCol>
                <a:gridCol w="3534331">
                  <a:extLst>
                    <a:ext uri="{9D8B030D-6E8A-4147-A177-3AD203B41FA5}">
                      <a16:colId xmlns:a16="http://schemas.microsoft.com/office/drawing/2014/main" val="2824877267"/>
                    </a:ext>
                  </a:extLst>
                </a:gridCol>
              </a:tblGrid>
              <a:tr h="3906006">
                <a:tc>
                  <a:txBody>
                    <a:bodyPr/>
                    <a:lstStyle/>
                    <a:p>
                      <a:pPr algn="l" fontAlgn="t"/>
                      <a:r>
                        <a:rPr lang="en-US" sz="2400" u="none" strike="noStrike">
                          <a:effectLst/>
                          <a:latin typeface="Verdana" panose="020B0604030504040204" pitchFamily="34" charset="0"/>
                          <a:ea typeface="Verdana" panose="020B0604030504040204" pitchFamily="34" charset="0"/>
                          <a:cs typeface="Verdana" panose="020B0604030504040204" pitchFamily="34" charset="0"/>
                        </a:rPr>
                        <a:t>03/2015-16</a:t>
                      </a:r>
                      <a:endParaRPr lang="en-US" sz="2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2000" u="none" strike="noStrike" dirty="0">
                          <a:effectLst/>
                          <a:latin typeface="Verdana" panose="020B0604030504040204" pitchFamily="34" charset="0"/>
                          <a:ea typeface="Verdana" panose="020B0604030504040204" pitchFamily="34" charset="0"/>
                          <a:cs typeface="Verdana" panose="020B0604030504040204" pitchFamily="34" charset="0"/>
                        </a:rPr>
                        <a:t>Money Changing Activities (Updated as on March 29, 2019)</a:t>
                      </a:r>
                      <a:endParaRPr lang="en-US"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dirty="0" err="1">
                          <a:effectLst/>
                          <a:latin typeface="Verdana" panose="020B0604030504040204" pitchFamily="34" charset="0"/>
                          <a:ea typeface="Verdana" panose="020B0604030504040204" pitchFamily="34" charset="0"/>
                          <a:cs typeface="Verdana" panose="020B0604030504040204" pitchFamily="34" charset="0"/>
                        </a:rPr>
                        <a:t>Authorised</a:t>
                      </a:r>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Money Changers (otherwise called Full Fledged Money Changers) and </a:t>
                      </a:r>
                      <a:r>
                        <a:rPr lang="en-US" sz="1600" u="none" strike="noStrike" dirty="0" err="1">
                          <a:effectLst/>
                          <a:latin typeface="Verdana" panose="020B0604030504040204" pitchFamily="34" charset="0"/>
                          <a:ea typeface="Verdana" panose="020B0604030504040204" pitchFamily="34" charset="0"/>
                          <a:cs typeface="Verdana" panose="020B0604030504040204" pitchFamily="34" charset="0"/>
                        </a:rPr>
                        <a:t>Authorised</a:t>
                      </a:r>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Dealers Category II entities (AD Cat II) carry out specified (current account) foreign exchange transactions with their customers/ constituents. In addition, </a:t>
                      </a:r>
                      <a:r>
                        <a:rPr lang="en-US" sz="1600" u="none" strike="noStrike" dirty="0" err="1">
                          <a:effectLst/>
                          <a:latin typeface="Verdana" panose="020B0604030504040204" pitchFamily="34" charset="0"/>
                          <a:ea typeface="Verdana" panose="020B0604030504040204" pitchFamily="34" charset="0"/>
                          <a:cs typeface="Verdana" panose="020B0604030504040204" pitchFamily="34" charset="0"/>
                        </a:rPr>
                        <a:t>Authorised</a:t>
                      </a:r>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Money Changers and AD Category II can also appoint franchisees to undertake purchase of foreign exchange from residents and non-residents.</a:t>
                      </a:r>
                      <a:endPar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430364559"/>
                  </a:ext>
                </a:extLst>
              </a:tr>
              <a:tr h="670902">
                <a:tc>
                  <a:txBody>
                    <a:bodyPr/>
                    <a:lstStyle/>
                    <a:p>
                      <a:pPr algn="l" fontAlgn="t"/>
                      <a:r>
                        <a:rPr lang="en-US" sz="2400" u="none" strike="noStrike">
                          <a:effectLst/>
                          <a:latin typeface="Verdana" panose="020B0604030504040204" pitchFamily="34" charset="0"/>
                          <a:ea typeface="Verdana" panose="020B0604030504040204" pitchFamily="34" charset="0"/>
                          <a:cs typeface="Verdana" panose="020B0604030504040204" pitchFamily="34" charset="0"/>
                        </a:rPr>
                        <a:t>04/2015-16</a:t>
                      </a:r>
                      <a:endParaRPr lang="en-US" sz="2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Compounding of Contraventions under FEMA, 1999 (Updated as on April 04, 2019)</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2000" u="none" strike="noStrike" dirty="0">
                          <a:effectLst/>
                          <a:latin typeface="Verdana" panose="020B0604030504040204" pitchFamily="34" charset="0"/>
                          <a:ea typeface="Verdana" panose="020B0604030504040204" pitchFamily="34" charset="0"/>
                          <a:cs typeface="Verdana" panose="020B0604030504040204" pitchFamily="34" charset="0"/>
                        </a:rPr>
                        <a:t>NA </a:t>
                      </a:r>
                      <a:endParaRPr lang="en-US"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133157649"/>
                  </a:ext>
                </a:extLst>
              </a:tr>
            </a:tbl>
          </a:graphicData>
        </a:graphic>
      </p:graphicFrame>
    </p:spTree>
    <p:extLst>
      <p:ext uri="{BB962C8B-B14F-4D97-AF65-F5344CB8AC3E}">
        <p14:creationId xmlns:p14="http://schemas.microsoft.com/office/powerpoint/2010/main" val="68140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24EBE53C-5075-417B-800E-7ECD0ED9A20A}"/>
              </a:ext>
            </a:extLst>
          </p:cNvPr>
          <p:cNvGraphicFramePr>
            <a:graphicFrameLocks noGrp="1"/>
          </p:cNvGraphicFramePr>
          <p:nvPr>
            <p:extLst>
              <p:ext uri="{D42A27DB-BD31-4B8C-83A1-F6EECF244321}">
                <p14:modId xmlns:p14="http://schemas.microsoft.com/office/powerpoint/2010/main" val="892956666"/>
              </p:ext>
            </p:extLst>
          </p:nvPr>
        </p:nvGraphicFramePr>
        <p:xfrm>
          <a:off x="539750" y="2729044"/>
          <a:ext cx="11310873" cy="3930399"/>
        </p:xfrm>
        <a:graphic>
          <a:graphicData uri="http://schemas.openxmlformats.org/drawingml/2006/table">
            <a:tbl>
              <a:tblPr>
                <a:tableStyleId>{5C22544A-7EE6-4342-B048-85BDC9FD1C3A}</a:tableStyleId>
              </a:tblPr>
              <a:tblGrid>
                <a:gridCol w="1637860">
                  <a:extLst>
                    <a:ext uri="{9D8B030D-6E8A-4147-A177-3AD203B41FA5}">
                      <a16:colId xmlns:a16="http://schemas.microsoft.com/office/drawing/2014/main" val="1266181751"/>
                    </a:ext>
                  </a:extLst>
                </a:gridCol>
                <a:gridCol w="6397291">
                  <a:extLst>
                    <a:ext uri="{9D8B030D-6E8A-4147-A177-3AD203B41FA5}">
                      <a16:colId xmlns:a16="http://schemas.microsoft.com/office/drawing/2014/main" val="2958450055"/>
                    </a:ext>
                  </a:extLst>
                </a:gridCol>
                <a:gridCol w="3275722">
                  <a:extLst>
                    <a:ext uri="{9D8B030D-6E8A-4147-A177-3AD203B41FA5}">
                      <a16:colId xmlns:a16="http://schemas.microsoft.com/office/drawing/2014/main" val="2811177586"/>
                    </a:ext>
                  </a:extLst>
                </a:gridCol>
              </a:tblGrid>
              <a:tr h="1731325">
                <a:tc>
                  <a:txBody>
                    <a:bodyPr/>
                    <a:lstStyle/>
                    <a:p>
                      <a:pPr algn="l"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05/2015-16</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External Commercial Borrowings, Trade Credit, Borrowing and Lending in Foreign Currency by Authorised Dealers and Persons other than Authorised Dealers (Updated as on November 22, 2018)</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400" b="1" u="none" strike="noStrike" dirty="0">
                          <a:effectLst/>
                          <a:latin typeface="Verdana" panose="020B0604030504040204" pitchFamily="34" charset="0"/>
                          <a:ea typeface="Verdana" panose="020B0604030504040204" pitchFamily="34" charset="0"/>
                          <a:cs typeface="Verdana" panose="020B0604030504040204" pitchFamily="34" charset="0"/>
                        </a:rPr>
                        <a:t>Loan Registration Number (LRN) ECB /Form 83, Changes in terms and conditions of ECB within 7 days ,Reporting of actual transactions in form no ECB-2 monthly, Reporting on account of conversion of ECB into equity</a:t>
                      </a:r>
                      <a:endParaRPr lang="en-US" sz="14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4222538283"/>
                  </a:ext>
                </a:extLst>
              </a:tr>
              <a:tr h="2077591">
                <a:tc>
                  <a:txBody>
                    <a:bodyPr/>
                    <a:lstStyle/>
                    <a:p>
                      <a:pPr algn="l" fontAlgn="t"/>
                      <a:r>
                        <a:rPr lang="en-US" sz="2000" u="none" strike="noStrike">
                          <a:effectLst/>
                          <a:latin typeface="Verdana" panose="020B0604030504040204" pitchFamily="34" charset="0"/>
                          <a:ea typeface="Verdana" panose="020B0604030504040204" pitchFamily="34" charset="0"/>
                          <a:cs typeface="Verdana" panose="020B0604030504040204" pitchFamily="34" charset="0"/>
                        </a:rPr>
                        <a:t>06/2015-16</a:t>
                      </a:r>
                      <a:endParaRPr lang="en-US" sz="20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 Borrowing and Lending transactions in Indian Rupee between Persons Resident in India and Non-Resident Indians/ Persons of Indian Origin</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A company incorporated in India may borrow thru NCD in  INR, on repatriation or non-repatriation basis and has to file details   with the nearest office of the RBI, not later than 30 days from the date of:</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333717761"/>
                  </a:ext>
                </a:extLst>
              </a:tr>
            </a:tbl>
          </a:graphicData>
        </a:graphic>
      </p:graphicFrame>
    </p:spTree>
    <p:extLst>
      <p:ext uri="{BB962C8B-B14F-4D97-AF65-F5344CB8AC3E}">
        <p14:creationId xmlns:p14="http://schemas.microsoft.com/office/powerpoint/2010/main" val="313907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BD22079A-7620-4891-AEB9-813523E61D4C}"/>
              </a:ext>
            </a:extLst>
          </p:cNvPr>
          <p:cNvGraphicFramePr>
            <a:graphicFrameLocks noGrp="1"/>
          </p:cNvGraphicFramePr>
          <p:nvPr>
            <p:extLst>
              <p:ext uri="{D42A27DB-BD31-4B8C-83A1-F6EECF244321}">
                <p14:modId xmlns:p14="http://schemas.microsoft.com/office/powerpoint/2010/main" val="655093146"/>
              </p:ext>
            </p:extLst>
          </p:nvPr>
        </p:nvGraphicFramePr>
        <p:xfrm>
          <a:off x="99060" y="2523744"/>
          <a:ext cx="11993881" cy="4298447"/>
        </p:xfrm>
        <a:graphic>
          <a:graphicData uri="http://schemas.openxmlformats.org/drawingml/2006/table">
            <a:tbl>
              <a:tblPr>
                <a:tableStyleId>{5C22544A-7EE6-4342-B048-85BDC9FD1C3A}</a:tableStyleId>
              </a:tblPr>
              <a:tblGrid>
                <a:gridCol w="1736762">
                  <a:extLst>
                    <a:ext uri="{9D8B030D-6E8A-4147-A177-3AD203B41FA5}">
                      <a16:colId xmlns:a16="http://schemas.microsoft.com/office/drawing/2014/main" val="2466406937"/>
                    </a:ext>
                  </a:extLst>
                </a:gridCol>
                <a:gridCol w="6783593">
                  <a:extLst>
                    <a:ext uri="{9D8B030D-6E8A-4147-A177-3AD203B41FA5}">
                      <a16:colId xmlns:a16="http://schemas.microsoft.com/office/drawing/2014/main" val="2472294582"/>
                    </a:ext>
                  </a:extLst>
                </a:gridCol>
                <a:gridCol w="3473526">
                  <a:extLst>
                    <a:ext uri="{9D8B030D-6E8A-4147-A177-3AD203B41FA5}">
                      <a16:colId xmlns:a16="http://schemas.microsoft.com/office/drawing/2014/main" val="3463483217"/>
                    </a:ext>
                  </a:extLst>
                </a:gridCol>
              </a:tblGrid>
              <a:tr h="2402523">
                <a:tc>
                  <a:txBody>
                    <a:bodyPr/>
                    <a:lstStyle/>
                    <a:p>
                      <a:pPr algn="l" fontAlgn="t"/>
                      <a:r>
                        <a:rPr lang="en-US" sz="1200" b="1" u="none" strike="noStrike">
                          <a:effectLst/>
                          <a:latin typeface="Verdana" panose="020B0604030504040204" pitchFamily="34" charset="0"/>
                          <a:ea typeface="Verdana" panose="020B0604030504040204" pitchFamily="34" charset="0"/>
                          <a:cs typeface="Verdana" panose="020B0604030504040204" pitchFamily="34" charset="0"/>
                        </a:rPr>
                        <a:t>07/2015-16</a:t>
                      </a:r>
                      <a:endParaRPr lang="en-US" sz="12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100" b="1" u="none" strike="noStrike">
                          <a:effectLst/>
                          <a:latin typeface="Verdana" panose="020B0604030504040204" pitchFamily="34" charset="0"/>
                          <a:ea typeface="Verdana" panose="020B0604030504040204" pitchFamily="34" charset="0"/>
                          <a:cs typeface="Verdana" panose="020B0604030504040204" pitchFamily="34" charset="0"/>
                        </a:rPr>
                        <a:t> Liberalised Remittance Scheme (LRS) (Updated as on June 20, 2018)</a:t>
                      </a:r>
                      <a:endParaRPr lang="en-US" sz="11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100" b="1" u="none" strike="noStrike">
                          <a:effectLst/>
                          <a:latin typeface="Verdana" panose="020B0604030504040204" pitchFamily="34" charset="0"/>
                          <a:ea typeface="Verdana" panose="020B0604030504040204" pitchFamily="34" charset="0"/>
                          <a:cs typeface="Verdana" panose="020B0604030504040204" pitchFamily="34" charset="0"/>
                        </a:rPr>
                        <a:t>To facilitate resident individuals to remit funds UPTO USD 250000 abroad IN FY  for permitted current or capital account transactions or combination of both. Part I of the Form ODI, duly completed, to the designated authorised dealer, within 30 days of making the remittance. Any alteration in shareholding pattern of the JV or WOS may be reported to the designated AD within 30 days. The disinvestment proceeds shall be repatriated to India immediately and in any case not later than 60 days from the date of disinvestment and the same may be reported to the designated AD WITHIN 30 DAYS BY FILING ODI PART IV .</a:t>
                      </a:r>
                      <a:endParaRPr lang="en-US" sz="11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551475410"/>
                  </a:ext>
                </a:extLst>
              </a:tr>
              <a:tr h="1611693">
                <a:tc>
                  <a:txBody>
                    <a:bodyPr/>
                    <a:lstStyle/>
                    <a:p>
                      <a:pPr algn="l" fontAlgn="t"/>
                      <a:r>
                        <a:rPr lang="en-US" sz="1200" b="1" u="none" strike="noStrike">
                          <a:effectLst/>
                          <a:latin typeface="Verdana" panose="020B0604030504040204" pitchFamily="34" charset="0"/>
                          <a:ea typeface="Verdana" panose="020B0604030504040204" pitchFamily="34" charset="0"/>
                          <a:cs typeface="Verdana" panose="020B0604030504040204" pitchFamily="34" charset="0"/>
                        </a:rPr>
                        <a:t>08/2015-16</a:t>
                      </a:r>
                      <a:endParaRPr lang="en-US" sz="12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100" b="1" u="none" strike="noStrike">
                          <a:effectLst/>
                          <a:latin typeface="Verdana" panose="020B0604030504040204" pitchFamily="34" charset="0"/>
                          <a:ea typeface="Verdana" panose="020B0604030504040204" pitchFamily="34" charset="0"/>
                          <a:cs typeface="Verdana" panose="020B0604030504040204" pitchFamily="34" charset="0"/>
                        </a:rPr>
                        <a:t>Other Remittance Facilities (Updated as on November 6, 2018)</a:t>
                      </a:r>
                      <a:endParaRPr lang="en-US" sz="11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t>Resident individuals</a:t>
                      </a:r>
                      <a:b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br>
                      <a: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t>under Para 1 of Schedule III to Foreign Exchange Management (Current Account</a:t>
                      </a:r>
                      <a:b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br>
                      <a: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t>Transactions) Amendment Rules, 2015 dated May 26, 2015 are subsumed under the</a:t>
                      </a:r>
                      <a:b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br>
                      <a:r>
                        <a:rPr lang="en-US" sz="1100" b="1" u="none" strike="noStrike" dirty="0" err="1">
                          <a:effectLst/>
                          <a:latin typeface="Verdana" panose="020B0604030504040204" pitchFamily="34" charset="0"/>
                          <a:ea typeface="Verdana" panose="020B0604030504040204" pitchFamily="34" charset="0"/>
                          <a:cs typeface="Verdana" panose="020B0604030504040204" pitchFamily="34" charset="0"/>
                        </a:rPr>
                        <a:t>Liberalised</a:t>
                      </a:r>
                      <a: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t> Remittance Scheme (LRS) of USD 2,50,000 per Financial Year (FY) with</a:t>
                      </a:r>
                      <a:b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br>
                      <a:r>
                        <a:rPr lang="en-US" sz="1100" b="1" u="none" strike="noStrike" dirty="0">
                          <a:effectLst/>
                          <a:latin typeface="Verdana" panose="020B0604030504040204" pitchFamily="34" charset="0"/>
                          <a:ea typeface="Verdana" panose="020B0604030504040204" pitchFamily="34" charset="0"/>
                          <a:cs typeface="Verdana" panose="020B0604030504040204" pitchFamily="34" charset="0"/>
                        </a:rPr>
                        <a:t>effect from May 26, 2015</a:t>
                      </a:r>
                      <a:endParaRPr lang="en-US" sz="11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3740229440"/>
                  </a:ext>
                </a:extLst>
              </a:tr>
            </a:tbl>
          </a:graphicData>
        </a:graphic>
      </p:graphicFrame>
    </p:spTree>
    <p:extLst>
      <p:ext uri="{BB962C8B-B14F-4D97-AF65-F5344CB8AC3E}">
        <p14:creationId xmlns:p14="http://schemas.microsoft.com/office/powerpoint/2010/main" val="293511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E368BA3A-22AF-4801-B209-63B59DC4D65F}"/>
              </a:ext>
            </a:extLst>
          </p:cNvPr>
          <p:cNvGraphicFramePr>
            <a:graphicFrameLocks noGrp="1"/>
          </p:cNvGraphicFramePr>
          <p:nvPr>
            <p:extLst>
              <p:ext uri="{D42A27DB-BD31-4B8C-83A1-F6EECF244321}">
                <p14:modId xmlns:p14="http://schemas.microsoft.com/office/powerpoint/2010/main" val="3687361450"/>
              </p:ext>
            </p:extLst>
          </p:nvPr>
        </p:nvGraphicFramePr>
        <p:xfrm>
          <a:off x="304800" y="2450592"/>
          <a:ext cx="11618976" cy="4564735"/>
        </p:xfrm>
        <a:graphic>
          <a:graphicData uri="http://schemas.openxmlformats.org/drawingml/2006/table">
            <a:tbl>
              <a:tblPr>
                <a:tableStyleId>{5C22544A-7EE6-4342-B048-85BDC9FD1C3A}</a:tableStyleId>
              </a:tblPr>
              <a:tblGrid>
                <a:gridCol w="1685343">
                  <a:extLst>
                    <a:ext uri="{9D8B030D-6E8A-4147-A177-3AD203B41FA5}">
                      <a16:colId xmlns:a16="http://schemas.microsoft.com/office/drawing/2014/main" val="1935009457"/>
                    </a:ext>
                  </a:extLst>
                </a:gridCol>
                <a:gridCol w="6582757">
                  <a:extLst>
                    <a:ext uri="{9D8B030D-6E8A-4147-A177-3AD203B41FA5}">
                      <a16:colId xmlns:a16="http://schemas.microsoft.com/office/drawing/2014/main" val="3807686993"/>
                    </a:ext>
                  </a:extLst>
                </a:gridCol>
                <a:gridCol w="3350876">
                  <a:extLst>
                    <a:ext uri="{9D8B030D-6E8A-4147-A177-3AD203B41FA5}">
                      <a16:colId xmlns:a16="http://schemas.microsoft.com/office/drawing/2014/main" val="1454126243"/>
                    </a:ext>
                  </a:extLst>
                </a:gridCol>
              </a:tblGrid>
              <a:tr h="2060448">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09/2015-16</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Insurance (Updated as on November 17, 2016)</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b"/>
                      <a:r>
                        <a:rPr lang="en-US" sz="1400" u="none" strike="noStrike">
                          <a:effectLst/>
                          <a:latin typeface="Verdana" panose="020B0604030504040204" pitchFamily="34" charset="0"/>
                          <a:ea typeface="Verdana" panose="020B0604030504040204" pitchFamily="34" charset="0"/>
                          <a:cs typeface="Verdana" panose="020B0604030504040204" pitchFamily="34" charset="0"/>
                        </a:rPr>
                        <a:t>A person resident in India may take or continue to hold a health insurance policy issued by an insurer outside India provided aggregate remittance including amount of premium does not exceed the limits prescribed by RBI under the Liberalised Remittance Scheme (LRS) from time to time.</a:t>
                      </a:r>
                      <a:endParaRPr lang="en-US" sz="1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nchor="b"/>
                </a:tc>
                <a:extLst>
                  <a:ext uri="{0D108BD9-81ED-4DB2-BD59-A6C34878D82A}">
                    <a16:rowId xmlns:a16="http://schemas.microsoft.com/office/drawing/2014/main" val="915706111"/>
                  </a:ext>
                </a:extLst>
              </a:tr>
              <a:tr h="2504287">
                <a:tc>
                  <a:txBody>
                    <a:bodyPr/>
                    <a:lstStyle/>
                    <a:p>
                      <a:pPr algn="l" fontAlgn="t"/>
                      <a:r>
                        <a:rPr lang="en-US" sz="1800" u="none" strike="noStrike" dirty="0">
                          <a:effectLst/>
                          <a:latin typeface="Verdana" panose="020B0604030504040204" pitchFamily="34" charset="0"/>
                          <a:ea typeface="Verdana" panose="020B0604030504040204" pitchFamily="34" charset="0"/>
                          <a:cs typeface="Verdana" panose="020B0604030504040204" pitchFamily="34" charset="0"/>
                        </a:rPr>
                        <a:t>10/2015-16</a:t>
                      </a:r>
                      <a:endParaRPr lang="en-US" sz="1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Establishment of Branch Office (BO)/ Liaison Office (LO)/ Project Office (PO) or any other place of business in India by foreign entities (Updated as on March 29, 2019)</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Form FNC along with the details of the approval proposed to be granted by it to the General Manager, Reserve Bank of India, CO Cell, New Delhi, for allotment of Unique Identification Number (UIN) to each BO/LO. The Annual Activity Certificate (AAC) as at the end of March 31 each year </a:t>
                      </a:r>
                      <a:endPar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1872359498"/>
                  </a:ext>
                </a:extLst>
              </a:tr>
            </a:tbl>
          </a:graphicData>
        </a:graphic>
      </p:graphicFrame>
    </p:spTree>
    <p:extLst>
      <p:ext uri="{BB962C8B-B14F-4D97-AF65-F5344CB8AC3E}">
        <p14:creationId xmlns:p14="http://schemas.microsoft.com/office/powerpoint/2010/main" val="265089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7A5F81C4-63E7-4811-910E-482E4EE66462}"/>
              </a:ext>
            </a:extLst>
          </p:cNvPr>
          <p:cNvGraphicFramePr>
            <a:graphicFrameLocks noGrp="1"/>
          </p:cNvGraphicFramePr>
          <p:nvPr>
            <p:extLst>
              <p:ext uri="{D42A27DB-BD31-4B8C-83A1-F6EECF244321}">
                <p14:modId xmlns:p14="http://schemas.microsoft.com/office/powerpoint/2010/main" val="2132425203"/>
              </p:ext>
            </p:extLst>
          </p:nvPr>
        </p:nvGraphicFramePr>
        <p:xfrm>
          <a:off x="539750" y="2619623"/>
          <a:ext cx="11310874" cy="3918337"/>
        </p:xfrm>
        <a:graphic>
          <a:graphicData uri="http://schemas.openxmlformats.org/drawingml/2006/table">
            <a:tbl>
              <a:tblPr>
                <a:tableStyleId>{5C22544A-7EE6-4342-B048-85BDC9FD1C3A}</a:tableStyleId>
              </a:tblPr>
              <a:tblGrid>
                <a:gridCol w="1637860">
                  <a:extLst>
                    <a:ext uri="{9D8B030D-6E8A-4147-A177-3AD203B41FA5}">
                      <a16:colId xmlns:a16="http://schemas.microsoft.com/office/drawing/2014/main" val="461546303"/>
                    </a:ext>
                  </a:extLst>
                </a:gridCol>
                <a:gridCol w="6397292">
                  <a:extLst>
                    <a:ext uri="{9D8B030D-6E8A-4147-A177-3AD203B41FA5}">
                      <a16:colId xmlns:a16="http://schemas.microsoft.com/office/drawing/2014/main" val="1137592831"/>
                    </a:ext>
                  </a:extLst>
                </a:gridCol>
                <a:gridCol w="3275722">
                  <a:extLst>
                    <a:ext uri="{9D8B030D-6E8A-4147-A177-3AD203B41FA5}">
                      <a16:colId xmlns:a16="http://schemas.microsoft.com/office/drawing/2014/main" val="3179872302"/>
                    </a:ext>
                  </a:extLst>
                </a:gridCol>
              </a:tblGrid>
              <a:tr h="2089779">
                <a:tc>
                  <a:txBody>
                    <a:bodyPr/>
                    <a:lstStyle/>
                    <a:p>
                      <a:pPr algn="l"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11/2015-16</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Foreign Investment in India-FDI </a:t>
                      </a:r>
                    </a:p>
                    <a:p>
                      <a:pPr algn="ctr" fontAlgn="t"/>
                      <a:endParaRPr lang="en-US" sz="1600" u="none" strike="noStrike" dirty="0">
                        <a:effectLst/>
                        <a:latin typeface="Verdana" panose="020B0604030504040204" pitchFamily="34" charset="0"/>
                        <a:ea typeface="Verdana" panose="020B0604030504040204" pitchFamily="34" charset="0"/>
                        <a:cs typeface="Verdana" panose="020B0604030504040204" pitchFamily="34" charset="0"/>
                      </a:endParaRPr>
                    </a:p>
                    <a:p>
                      <a:pPr algn="ctr"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hlinkClick r:id="rId4"/>
                        </a:rPr>
                        <a:t>https://firms.rbi.org.in/firms/</a:t>
                      </a:r>
                      <a:endParaRPr lang="en-US" sz="1600" u="none" strike="noStrike" dirty="0">
                        <a:effectLst/>
                        <a:latin typeface="Verdana" panose="020B0604030504040204" pitchFamily="34" charset="0"/>
                        <a:ea typeface="Verdana" panose="020B0604030504040204" pitchFamily="34" charset="0"/>
                        <a:cs typeface="Verdana" panose="020B0604030504040204" pitchFamily="34" charset="0"/>
                      </a:endParaRPr>
                    </a:p>
                    <a:p>
                      <a:pPr algn="ctr" fontAlgn="t"/>
                      <a:endPar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algn="ctr" fontAlgn="t"/>
                      <a:r>
                        <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file:///C:/Users/Admin/Downloads/ENTITY_User%20Manual.pdf</a:t>
                      </a:r>
                    </a:p>
                  </a:txBody>
                  <a:tcPr marL="4514" marR="4514" marT="4514" marB="0"/>
                </a:tc>
                <a:tc>
                  <a:txBody>
                    <a:bodyPr/>
                    <a:lstStyle/>
                    <a:p>
                      <a:pPr algn="l"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The NDI (Non Debt Instruments) Rules </a:t>
                      </a:r>
                      <a:r>
                        <a:rPr lang="en-US" sz="1600" u="sng" strike="noStrike" dirty="0">
                          <a:effectLst/>
                          <a:latin typeface="Verdana" panose="020B0604030504040204" pitchFamily="34" charset="0"/>
                          <a:ea typeface="Verdana" panose="020B0604030504040204" pitchFamily="34" charset="0"/>
                          <a:cs typeface="Verdana" panose="020B0604030504040204" pitchFamily="34" charset="0"/>
                        </a:rPr>
                        <a:t>superseded</a:t>
                      </a:r>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the Foreign Exchange Management (Transfer or Issue of Security by a Person Resident Outside India) Regulations, 2017</a:t>
                      </a:r>
                      <a:endParaRPr lang="en-US" sz="1600" b="1" i="0" u="none" strike="noStrike" dirty="0">
                        <a:solidFill>
                          <a:srgbClr val="475055"/>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1730783368"/>
                  </a:ext>
                </a:extLst>
              </a:tr>
              <a:tr h="1828558">
                <a:tc>
                  <a:txBody>
                    <a:bodyPr/>
                    <a:lstStyle/>
                    <a:p>
                      <a:pPr algn="l"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12/2015-16</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Acquisition and Transfer of Immovable Property under Foreign Exchange Management Act, 1999 (Updated as on April 11, 2018)</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The NDI  Rules </a:t>
                      </a:r>
                      <a:r>
                        <a:rPr lang="en-US" sz="1600" u="sng" strike="noStrike" dirty="0">
                          <a:effectLst/>
                          <a:latin typeface="Verdana" panose="020B0604030504040204" pitchFamily="34" charset="0"/>
                          <a:ea typeface="Verdana" panose="020B0604030504040204" pitchFamily="34" charset="0"/>
                          <a:cs typeface="Verdana" panose="020B0604030504040204" pitchFamily="34" charset="0"/>
                        </a:rPr>
                        <a:t>superseded</a:t>
                      </a:r>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 the Foreign Exchange Management (Acquisition and Transfer of Immovable Property in India) Regulations, 2018</a:t>
                      </a:r>
                      <a:endParaRPr lang="en-US" sz="1600" b="1" i="0" u="none" strike="noStrike" dirty="0">
                        <a:solidFill>
                          <a:srgbClr val="475055"/>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2643948193"/>
                  </a:ext>
                </a:extLst>
              </a:tr>
            </a:tbl>
          </a:graphicData>
        </a:graphic>
      </p:graphicFrame>
    </p:spTree>
    <p:extLst>
      <p:ext uri="{BB962C8B-B14F-4D97-AF65-F5344CB8AC3E}">
        <p14:creationId xmlns:p14="http://schemas.microsoft.com/office/powerpoint/2010/main" val="393250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2F716AB6-D20B-4A65-9FC1-CBDDF114BF5A}"/>
              </a:ext>
            </a:extLst>
          </p:cNvPr>
          <p:cNvGraphicFramePr>
            <a:graphicFrameLocks noGrp="1"/>
          </p:cNvGraphicFramePr>
          <p:nvPr>
            <p:extLst>
              <p:ext uri="{D42A27DB-BD31-4B8C-83A1-F6EECF244321}">
                <p14:modId xmlns:p14="http://schemas.microsoft.com/office/powerpoint/2010/main" val="1333147564"/>
              </p:ext>
            </p:extLst>
          </p:nvPr>
        </p:nvGraphicFramePr>
        <p:xfrm>
          <a:off x="243840" y="2218944"/>
          <a:ext cx="11679936" cy="4384785"/>
        </p:xfrm>
        <a:graphic>
          <a:graphicData uri="http://schemas.openxmlformats.org/drawingml/2006/table">
            <a:tbl>
              <a:tblPr>
                <a:tableStyleId>{5C22544A-7EE6-4342-B048-85BDC9FD1C3A}</a:tableStyleId>
              </a:tblPr>
              <a:tblGrid>
                <a:gridCol w="1691302">
                  <a:extLst>
                    <a:ext uri="{9D8B030D-6E8A-4147-A177-3AD203B41FA5}">
                      <a16:colId xmlns:a16="http://schemas.microsoft.com/office/drawing/2014/main" val="2903930552"/>
                    </a:ext>
                  </a:extLst>
                </a:gridCol>
                <a:gridCol w="6606029">
                  <a:extLst>
                    <a:ext uri="{9D8B030D-6E8A-4147-A177-3AD203B41FA5}">
                      <a16:colId xmlns:a16="http://schemas.microsoft.com/office/drawing/2014/main" val="2572064656"/>
                    </a:ext>
                  </a:extLst>
                </a:gridCol>
                <a:gridCol w="3382605">
                  <a:extLst>
                    <a:ext uri="{9D8B030D-6E8A-4147-A177-3AD203B41FA5}">
                      <a16:colId xmlns:a16="http://schemas.microsoft.com/office/drawing/2014/main" val="3310413815"/>
                    </a:ext>
                  </a:extLst>
                </a:gridCol>
              </a:tblGrid>
              <a:tr h="1393231">
                <a:tc>
                  <a:txBody>
                    <a:bodyPr/>
                    <a:lstStyle/>
                    <a:p>
                      <a:pPr algn="l" fontAlgn="t"/>
                      <a:r>
                        <a:rPr lang="en-US" sz="1400" u="none" strike="noStrike">
                          <a:effectLst/>
                          <a:latin typeface="Verdana" panose="020B0604030504040204" pitchFamily="34" charset="0"/>
                          <a:ea typeface="Verdana" panose="020B0604030504040204" pitchFamily="34" charset="0"/>
                          <a:cs typeface="Verdana" panose="020B0604030504040204" pitchFamily="34" charset="0"/>
                        </a:rPr>
                        <a:t>13/2015-16</a:t>
                      </a:r>
                      <a:endParaRPr lang="en-US" sz="1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400" u="none" strike="noStrike">
                          <a:effectLst/>
                          <a:latin typeface="Verdana" panose="020B0604030504040204" pitchFamily="34" charset="0"/>
                          <a:ea typeface="Verdana" panose="020B0604030504040204" pitchFamily="34" charset="0"/>
                          <a:cs typeface="Verdana" panose="020B0604030504040204" pitchFamily="34" charset="0"/>
                        </a:rPr>
                        <a:t>Remittance of Assets (Updated as on April 28, 2016)</a:t>
                      </a:r>
                      <a:endParaRPr lang="en-US" sz="1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400" u="none" strike="noStrike">
                          <a:effectLst/>
                          <a:latin typeface="Verdana" panose="020B0604030504040204" pitchFamily="34" charset="0"/>
                          <a:ea typeface="Verdana" panose="020B0604030504040204" pitchFamily="34" charset="0"/>
                          <a:cs typeface="Verdana" panose="020B0604030504040204" pitchFamily="34" charset="0"/>
                        </a:rPr>
                        <a:t> Remittance outside India by a person whether resident in India or not, of assets in IndiaThe remittance should not exceed USD one million per financial year. And post liquidation BO,LO,Company etc </a:t>
                      </a:r>
                      <a:endParaRPr lang="en-US" sz="1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4095954199"/>
                  </a:ext>
                </a:extLst>
              </a:tr>
              <a:tr h="2925785">
                <a:tc>
                  <a:txBody>
                    <a:bodyPr/>
                    <a:lstStyle/>
                    <a:p>
                      <a:pPr algn="l" fontAlgn="t"/>
                      <a:r>
                        <a:rPr lang="en-US" sz="1400" u="none" strike="noStrike">
                          <a:effectLst/>
                          <a:latin typeface="Verdana" panose="020B0604030504040204" pitchFamily="34" charset="0"/>
                          <a:ea typeface="Verdana" panose="020B0604030504040204" pitchFamily="34" charset="0"/>
                          <a:cs typeface="Verdana" panose="020B0604030504040204" pitchFamily="34" charset="0"/>
                        </a:rPr>
                        <a:t>14/2015-16</a:t>
                      </a:r>
                      <a:endParaRPr lang="en-US" sz="14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400" u="none" strike="noStrike" dirty="0">
                          <a:effectLst/>
                          <a:latin typeface="Verdana" panose="020B0604030504040204" pitchFamily="34" charset="0"/>
                          <a:ea typeface="Verdana" panose="020B0604030504040204" pitchFamily="34" charset="0"/>
                          <a:cs typeface="Verdana" panose="020B0604030504040204" pitchFamily="34" charset="0"/>
                        </a:rPr>
                        <a:t>Deposits and Accounts (Updated as on January 9, 2020)</a:t>
                      </a:r>
                      <a:endParaRPr lang="en-US" sz="14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400" u="none" strike="noStrike" dirty="0">
                          <a:effectLst/>
                          <a:latin typeface="Verdana" panose="020B0604030504040204" pitchFamily="34" charset="0"/>
                          <a:ea typeface="Verdana" panose="020B0604030504040204" pitchFamily="34" charset="0"/>
                          <a:cs typeface="Verdana" panose="020B0604030504040204" pitchFamily="34" charset="0"/>
                        </a:rPr>
                        <a:t> Regulations to prohibit, restrict and regulate the opening, holding and maintaining of foreign currency accounts and the limits up to which amounts can be held in such accounts by a person resident in </a:t>
                      </a:r>
                      <a:r>
                        <a:rPr lang="en-US" sz="1400" u="none" strike="noStrike" dirty="0" err="1">
                          <a:effectLst/>
                          <a:latin typeface="Verdana" panose="020B0604030504040204" pitchFamily="34" charset="0"/>
                          <a:ea typeface="Verdana" panose="020B0604030504040204" pitchFamily="34" charset="0"/>
                          <a:cs typeface="Verdana" panose="020B0604030504040204" pitchFamily="34" charset="0"/>
                        </a:rPr>
                        <a:t>India.A</a:t>
                      </a:r>
                      <a:r>
                        <a:rPr lang="en-US" sz="1400" u="none" strike="noStrike" dirty="0">
                          <a:effectLst/>
                          <a:latin typeface="Verdana" panose="020B0604030504040204" pitchFamily="34" charset="0"/>
                          <a:ea typeface="Verdana" panose="020B0604030504040204" pitchFamily="34" charset="0"/>
                          <a:cs typeface="Verdana" panose="020B0604030504040204" pitchFamily="34" charset="0"/>
                        </a:rPr>
                        <a:t> person resident in India may maintain a foreign currency account outside India if he had maintained it when he was resident outside India or inherited it from a person resident outside </a:t>
                      </a:r>
                      <a:r>
                        <a:rPr lang="en-US" sz="1400" u="none" strike="noStrike" dirty="0" err="1">
                          <a:effectLst/>
                          <a:latin typeface="Verdana" panose="020B0604030504040204" pitchFamily="34" charset="0"/>
                          <a:ea typeface="Verdana" panose="020B0604030504040204" pitchFamily="34" charset="0"/>
                          <a:cs typeface="Verdana" panose="020B0604030504040204" pitchFamily="34" charset="0"/>
                        </a:rPr>
                        <a:t>India.Opening</a:t>
                      </a:r>
                      <a:r>
                        <a:rPr lang="en-US" sz="1400" u="none" strike="noStrike" dirty="0">
                          <a:effectLst/>
                          <a:latin typeface="Verdana" panose="020B0604030504040204" pitchFamily="34" charset="0"/>
                          <a:ea typeface="Verdana" panose="020B0604030504040204" pitchFamily="34" charset="0"/>
                          <a:cs typeface="Verdana" panose="020B0604030504040204" pitchFamily="34" charset="0"/>
                        </a:rPr>
                        <a:t>, holding and maintaining accounts in India by a person resident outside India</a:t>
                      </a:r>
                      <a:endParaRPr lang="en-US" sz="14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4139038555"/>
                  </a:ext>
                </a:extLst>
              </a:tr>
            </a:tbl>
          </a:graphicData>
        </a:graphic>
      </p:graphicFrame>
    </p:spTree>
    <p:extLst>
      <p:ext uri="{BB962C8B-B14F-4D97-AF65-F5344CB8AC3E}">
        <p14:creationId xmlns:p14="http://schemas.microsoft.com/office/powerpoint/2010/main" val="2731475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682752" y="682752"/>
            <a:ext cx="8168640" cy="841248"/>
          </a:xfrm>
        </p:spPr>
        <p:txBody>
          <a:bodyPr>
            <a:normAutofit/>
          </a:bodyPr>
          <a:lstStyle/>
          <a:p>
            <a:r>
              <a:rPr lang="en-US" sz="2800" b="1" dirty="0">
                <a:solidFill>
                  <a:schemeClr val="bg1"/>
                </a:solidFill>
                <a:latin typeface="Arial" panose="020B0604020202020204" pitchFamily="34" charset="0"/>
              </a:rPr>
              <a:t>A Practical Overview and Summary of FEMA</a:t>
            </a:r>
            <a:endParaRPr lang="en-US" sz="2800"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2" descr="How to file RBI Form FC-GPR | Blog| Ebizfiling | India">
            <a:extLst>
              <a:ext uri="{FF2B5EF4-FFF2-40B4-BE49-F238E27FC236}">
                <a16:creationId xmlns:a16="http://schemas.microsoft.com/office/drawing/2014/main" id="{7F270DAD-234D-4ADE-9647-DAE23A5AD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392" y="441960"/>
            <a:ext cx="2857500" cy="160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0AFEF160-0B99-4217-BAA0-64693FE09A49}"/>
              </a:ext>
            </a:extLst>
          </p:cNvPr>
          <p:cNvGraphicFramePr>
            <a:graphicFrameLocks noGrp="1"/>
          </p:cNvGraphicFramePr>
          <p:nvPr>
            <p:extLst>
              <p:ext uri="{D42A27DB-BD31-4B8C-83A1-F6EECF244321}">
                <p14:modId xmlns:p14="http://schemas.microsoft.com/office/powerpoint/2010/main" val="4052406039"/>
              </p:ext>
            </p:extLst>
          </p:nvPr>
        </p:nvGraphicFramePr>
        <p:xfrm>
          <a:off x="539750" y="2609418"/>
          <a:ext cx="11112754" cy="3828684"/>
        </p:xfrm>
        <a:graphic>
          <a:graphicData uri="http://schemas.openxmlformats.org/drawingml/2006/table">
            <a:tbl>
              <a:tblPr>
                <a:tableStyleId>{5C22544A-7EE6-4342-B048-85BDC9FD1C3A}</a:tableStyleId>
              </a:tblPr>
              <a:tblGrid>
                <a:gridCol w="1609171">
                  <a:extLst>
                    <a:ext uri="{9D8B030D-6E8A-4147-A177-3AD203B41FA5}">
                      <a16:colId xmlns:a16="http://schemas.microsoft.com/office/drawing/2014/main" val="1429607047"/>
                    </a:ext>
                  </a:extLst>
                </a:gridCol>
                <a:gridCol w="6285238">
                  <a:extLst>
                    <a:ext uri="{9D8B030D-6E8A-4147-A177-3AD203B41FA5}">
                      <a16:colId xmlns:a16="http://schemas.microsoft.com/office/drawing/2014/main" val="346973378"/>
                    </a:ext>
                  </a:extLst>
                </a:gridCol>
                <a:gridCol w="3218345">
                  <a:extLst>
                    <a:ext uri="{9D8B030D-6E8A-4147-A177-3AD203B41FA5}">
                      <a16:colId xmlns:a16="http://schemas.microsoft.com/office/drawing/2014/main" val="3533773888"/>
                    </a:ext>
                  </a:extLst>
                </a:gridCol>
              </a:tblGrid>
              <a:tr h="2667797">
                <a:tc>
                  <a:txBody>
                    <a:bodyPr/>
                    <a:lstStyle/>
                    <a:p>
                      <a:pPr algn="l"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15/2015-16</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Direct Investment by Residents in Joint Venture (JV) / Wholly Owned Subsidiary (WOS) Abroad (Updated as on September 18, 2019)</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buClr>
                          <a:srgbClr val="000000"/>
                        </a:buClr>
                        <a:buSzPts val="1100"/>
                        <a:buFont typeface="Verdana" panose="020B0604030504040204" pitchFamily="34" charset="0"/>
                        <a:buNone/>
                      </a:pPr>
                      <a:r>
                        <a:rPr lang="en-US" sz="1600" b="1" i="0" u="none" strike="noStrike" dirty="0">
                          <a:solidFill>
                            <a:srgbClr val="000000"/>
                          </a:solidFill>
                          <a:effectLst/>
                          <a:latin typeface="Verdana" panose="020B0604030504040204" pitchFamily="34" charset="0"/>
                        </a:rPr>
                        <a:t>Investment proof within 6 months from remittance. Earning accrual within 60 days . FLA by 15</a:t>
                      </a:r>
                      <a:r>
                        <a:rPr lang="en-US" sz="1600" b="1" i="0" u="none" strike="noStrike" baseline="30000" dirty="0">
                          <a:solidFill>
                            <a:srgbClr val="000000"/>
                          </a:solidFill>
                          <a:effectLst/>
                          <a:latin typeface="Verdana" panose="020B0604030504040204" pitchFamily="34" charset="0"/>
                        </a:rPr>
                        <a:t>th</a:t>
                      </a:r>
                      <a:r>
                        <a:rPr lang="en-US" sz="1600" b="1" i="0" u="none" strike="noStrike" dirty="0">
                          <a:solidFill>
                            <a:srgbClr val="000000"/>
                          </a:solidFill>
                          <a:effectLst/>
                          <a:latin typeface="Verdana" panose="020B0604030504040204" pitchFamily="34" charset="0"/>
                        </a:rPr>
                        <a:t> July . Annual </a:t>
                      </a:r>
                      <a:r>
                        <a:rPr lang="en-US" sz="1600" b="1" i="0" u="none" strike="noStrike" dirty="0" err="1">
                          <a:solidFill>
                            <a:srgbClr val="000000"/>
                          </a:solidFill>
                          <a:effectLst/>
                          <a:latin typeface="Verdana" panose="020B0604030504040204" pitchFamily="34" charset="0"/>
                        </a:rPr>
                        <a:t>Performanace</a:t>
                      </a:r>
                      <a:r>
                        <a:rPr lang="en-US" sz="1600" b="1" i="0" u="none" strike="noStrike" dirty="0">
                          <a:solidFill>
                            <a:srgbClr val="000000"/>
                          </a:solidFill>
                          <a:effectLst/>
                          <a:latin typeface="Verdana" panose="020B0604030504040204" pitchFamily="34" charset="0"/>
                        </a:rPr>
                        <a:t> Report </a:t>
                      </a:r>
                      <a:r>
                        <a:rPr lang="en-US" sz="1600" b="1" i="0" u="none" strike="noStrike" dirty="0" err="1">
                          <a:solidFill>
                            <a:srgbClr val="000000"/>
                          </a:solidFill>
                          <a:effectLst/>
                          <a:latin typeface="Verdana" panose="020B0604030504040204" pitchFamily="34" charset="0"/>
                        </a:rPr>
                        <a:t>I.e</a:t>
                      </a:r>
                      <a:r>
                        <a:rPr lang="en-US" sz="1600" b="1" i="0" u="none" strike="noStrike" dirty="0">
                          <a:solidFill>
                            <a:srgbClr val="000000"/>
                          </a:solidFill>
                          <a:effectLst/>
                          <a:latin typeface="Verdana" panose="020B0604030504040204" pitchFamily="34" charset="0"/>
                        </a:rPr>
                        <a:t> APR by 31</a:t>
                      </a:r>
                      <a:r>
                        <a:rPr lang="en-US" sz="1600" b="1" i="0" u="none" strike="noStrike" baseline="30000" dirty="0">
                          <a:solidFill>
                            <a:srgbClr val="000000"/>
                          </a:solidFill>
                          <a:effectLst/>
                          <a:latin typeface="Verdana" panose="020B0604030504040204" pitchFamily="34" charset="0"/>
                        </a:rPr>
                        <a:t>st</a:t>
                      </a:r>
                      <a:r>
                        <a:rPr lang="en-US" sz="1600" b="1" i="0" u="none" strike="noStrike" dirty="0">
                          <a:solidFill>
                            <a:srgbClr val="000000"/>
                          </a:solidFill>
                          <a:effectLst/>
                          <a:latin typeface="Verdana" panose="020B0604030504040204" pitchFamily="34" charset="0"/>
                        </a:rPr>
                        <a:t> December .Disinvestments within 90 days and reporting within 30 days from receipt in Part III of ODI . </a:t>
                      </a:r>
                    </a:p>
                  </a:txBody>
                  <a:tcPr marL="7620" marR="7620" marT="7620" marB="0"/>
                </a:tc>
                <a:extLst>
                  <a:ext uri="{0D108BD9-81ED-4DB2-BD59-A6C34878D82A}">
                    <a16:rowId xmlns:a16="http://schemas.microsoft.com/office/drawing/2014/main" val="1800648930"/>
                  </a:ext>
                </a:extLst>
              </a:tr>
              <a:tr h="569412">
                <a:tc>
                  <a:txBody>
                    <a:bodyPr/>
                    <a:lstStyle/>
                    <a:p>
                      <a:pPr algn="l"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16/2015-16</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Export of Goods and Services (Updated as on October 19, 2020)</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Routine Current Account compliances</a:t>
                      </a:r>
                      <a:endPar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691509226"/>
                  </a:ext>
                </a:extLst>
              </a:tr>
              <a:tr h="569412">
                <a:tc>
                  <a:txBody>
                    <a:bodyPr/>
                    <a:lstStyle/>
                    <a:p>
                      <a:pPr algn="l" fontAlgn="t"/>
                      <a:r>
                        <a:rPr lang="en-US" sz="1800" u="none" strike="noStrike">
                          <a:effectLst/>
                          <a:latin typeface="Verdana" panose="020B0604030504040204" pitchFamily="34" charset="0"/>
                          <a:ea typeface="Verdana" panose="020B0604030504040204" pitchFamily="34" charset="0"/>
                          <a:cs typeface="Verdana" panose="020B0604030504040204" pitchFamily="34" charset="0"/>
                        </a:rPr>
                        <a:t>17/2015-16</a:t>
                      </a:r>
                      <a:endParaRPr lang="en-US" sz="1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ctr" fontAlgn="t"/>
                      <a:r>
                        <a:rPr lang="en-US" sz="1600" u="none" strike="noStrike">
                          <a:effectLst/>
                          <a:latin typeface="Verdana" panose="020B0604030504040204" pitchFamily="34" charset="0"/>
                          <a:ea typeface="Verdana" panose="020B0604030504040204" pitchFamily="34" charset="0"/>
                          <a:cs typeface="Verdana" panose="020B0604030504040204" pitchFamily="34" charset="0"/>
                        </a:rPr>
                        <a:t>Import of Goods and Services (Updated as on October 28, 2020)</a:t>
                      </a:r>
                      <a:endParaRPr lang="en-US" sz="16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tc>
                  <a:txBody>
                    <a:bodyPr/>
                    <a:lstStyle/>
                    <a:p>
                      <a:pPr algn="l" fontAlgn="t"/>
                      <a:r>
                        <a:rPr lang="en-US" sz="1600" u="none" strike="noStrike" dirty="0">
                          <a:effectLst/>
                          <a:latin typeface="Verdana" panose="020B0604030504040204" pitchFamily="34" charset="0"/>
                          <a:ea typeface="Verdana" panose="020B0604030504040204" pitchFamily="34" charset="0"/>
                          <a:cs typeface="Verdana" panose="020B0604030504040204" pitchFamily="34" charset="0"/>
                        </a:rPr>
                        <a:t>Routine Current Account compliances</a:t>
                      </a:r>
                      <a:endParaRPr lang="en-US" sz="16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4514" marR="4514" marT="4514" marB="0"/>
                </a:tc>
                <a:extLst>
                  <a:ext uri="{0D108BD9-81ED-4DB2-BD59-A6C34878D82A}">
                    <a16:rowId xmlns:a16="http://schemas.microsoft.com/office/drawing/2014/main" val="4094073129"/>
                  </a:ext>
                </a:extLst>
              </a:tr>
            </a:tbl>
          </a:graphicData>
        </a:graphic>
      </p:graphicFrame>
    </p:spTree>
    <p:extLst>
      <p:ext uri="{BB962C8B-B14F-4D97-AF65-F5344CB8AC3E}">
        <p14:creationId xmlns:p14="http://schemas.microsoft.com/office/powerpoint/2010/main" val="3500794332"/>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0072C5-DDE0-4258-BA7A-4D4B80DFA632}">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7EE8C63A-4744-4DE4-BB49-0FF0B5375C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{4A52EF5C-D275-407A-9268-FB8896B6F42E}tf10001108_win32</Template>
  <TotalTime>749</TotalTime>
  <Words>1246</Words>
  <Application>Microsoft Office PowerPoint</Application>
  <PresentationFormat>Widescreen</PresentationFormat>
  <Paragraphs>104</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Segoe UI</vt:lpstr>
      <vt:lpstr>Segoe UI Light</vt:lpstr>
      <vt:lpstr>Verdana</vt:lpstr>
      <vt:lpstr>WelcomeDoc</vt:lpstr>
      <vt:lpstr>  FOREIGN EXCHANGE MANAGEMENT ACT,1999  A Practical Overview and Summary of FEMA   FED Master Direction No. 18/2015-16    . </vt:lpstr>
      <vt:lpstr>A Practical Overview and Summary of FEMA</vt:lpstr>
      <vt:lpstr>A Practical Overview and Summary of FEMA</vt:lpstr>
      <vt:lpstr>A Practical Overview and Summary of FEMA</vt:lpstr>
      <vt:lpstr>A Practical Overview and Summary of FEMA</vt:lpstr>
      <vt:lpstr>A Practical Overview and Summary of FEMA</vt:lpstr>
      <vt:lpstr>A Practical Overview and Summary of FEMA</vt:lpstr>
      <vt:lpstr>A Practical Overview and Summary of FEMA</vt:lpstr>
      <vt:lpstr>A Practical Overview and Summary of FEMA</vt:lpstr>
      <vt:lpstr>A Practical Overview and Summary of FEMA</vt:lpstr>
      <vt:lpstr> A Practical Overview and Summary of FEMA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EXCHANGE MANAGEMENT ACT,1999  Export of Goods and Services FED Master Direction No. 16/2015-16</dc:title>
  <dc:creator>Windows User</dc:creator>
  <cp:lastModifiedBy>Windows User</cp:lastModifiedBy>
  <cp:revision>47</cp:revision>
  <dcterms:created xsi:type="dcterms:W3CDTF">2020-11-07T07:40:05Z</dcterms:created>
  <dcterms:modified xsi:type="dcterms:W3CDTF">2020-11-30T13:17:54Z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